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56" r:id="rId2"/>
    <p:sldId id="257" r:id="rId3"/>
    <p:sldId id="259" r:id="rId4"/>
    <p:sldId id="260" r:id="rId5"/>
    <p:sldId id="261" r:id="rId6"/>
    <p:sldId id="262" r:id="rId7"/>
    <p:sldId id="263" r:id="rId8"/>
    <p:sldId id="264" r:id="rId9"/>
    <p:sldId id="265" r:id="rId10"/>
    <p:sldId id="266" r:id="rId11"/>
    <p:sldId id="267" r:id="rId12"/>
    <p:sldId id="268" r:id="rId13"/>
    <p:sldId id="270" r:id="rId14"/>
    <p:sldId id="271" r:id="rId15"/>
    <p:sldId id="269" r:id="rId16"/>
    <p:sldId id="272" r:id="rId17"/>
    <p:sldId id="273" r:id="rId18"/>
    <p:sldId id="274" r:id="rId19"/>
    <p:sldId id="275" r:id="rId20"/>
    <p:sldId id="276" r:id="rId21"/>
    <p:sldId id="277" r:id="rId22"/>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1pPr>
    <a:lvl2pPr marL="4572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2pPr>
    <a:lvl3pPr marL="9144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3pPr>
    <a:lvl4pPr marL="13716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4pPr>
    <a:lvl5pPr marL="18288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5pPr>
    <a:lvl6pPr marL="2286000" algn="l" defTabSz="914400" rtl="0" eaLnBrk="1" latinLnBrk="0" hangingPunct="1">
      <a:defRPr kern="1200">
        <a:solidFill>
          <a:schemeClr val="tx1"/>
        </a:solidFill>
        <a:latin typeface="Cambria" panose="02040503050406030204" pitchFamily="18" charset="0"/>
        <a:ea typeface="+mn-ea"/>
        <a:cs typeface="+mn-cs"/>
      </a:defRPr>
    </a:lvl6pPr>
    <a:lvl7pPr marL="2743200" algn="l" defTabSz="914400" rtl="0" eaLnBrk="1" latinLnBrk="0" hangingPunct="1">
      <a:defRPr kern="1200">
        <a:solidFill>
          <a:schemeClr val="tx1"/>
        </a:solidFill>
        <a:latin typeface="Cambria" panose="02040503050406030204" pitchFamily="18" charset="0"/>
        <a:ea typeface="+mn-ea"/>
        <a:cs typeface="+mn-cs"/>
      </a:defRPr>
    </a:lvl7pPr>
    <a:lvl8pPr marL="3200400" algn="l" defTabSz="914400" rtl="0" eaLnBrk="1" latinLnBrk="0" hangingPunct="1">
      <a:defRPr kern="1200">
        <a:solidFill>
          <a:schemeClr val="tx1"/>
        </a:solidFill>
        <a:latin typeface="Cambria" panose="02040503050406030204" pitchFamily="18" charset="0"/>
        <a:ea typeface="+mn-ea"/>
        <a:cs typeface="+mn-cs"/>
      </a:defRPr>
    </a:lvl8pPr>
    <a:lvl9pPr marL="3657600" algn="l" defTabSz="914400" rtl="0" eaLnBrk="1" latinLnBrk="0" hangingPunct="1">
      <a:defRPr kern="1200">
        <a:solidFill>
          <a:schemeClr val="tx1"/>
        </a:solidFill>
        <a:latin typeface="Cambria" panose="020405030504060302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6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0CB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69" autoAdjust="0"/>
    <p:restoredTop sz="94660"/>
  </p:normalViewPr>
  <p:slideViewPr>
    <p:cSldViewPr snapToGrid="0">
      <p:cViewPr varScale="1">
        <p:scale>
          <a:sx n="124" d="100"/>
          <a:sy n="124" d="100"/>
        </p:scale>
        <p:origin x="264" y="176"/>
      </p:cViewPr>
      <p:guideLst>
        <p:guide orient="horz" pos="2160"/>
        <p:guide pos="386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8AFB64C6-569E-4F70-BCB8-75324E9D6D2E}" type="datetimeFigureOut">
              <a:rPr lang="en-GB"/>
              <a:pPr>
                <a:defRPr/>
              </a:pPr>
              <a:t>21/02/2023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9B10276E-8453-45F0-86BE-38A31A1DEB8F}" type="slidenum">
              <a:rPr lang="en-GB"/>
              <a:pPr>
                <a:defRPr/>
              </a:pPr>
              <a:t>‹#›</a:t>
            </a:fld>
            <a:endParaRPr lang="en-GB"/>
          </a:p>
        </p:txBody>
      </p:sp>
    </p:spTree>
    <p:extLst>
      <p:ext uri="{BB962C8B-B14F-4D97-AF65-F5344CB8AC3E}">
        <p14:creationId xmlns:p14="http://schemas.microsoft.com/office/powerpoint/2010/main" val="229950316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mbria" panose="02040503050406030204" pitchFamily="18" charset="0"/>
              </a:defRPr>
            </a:lvl1pPr>
            <a:lvl2pPr marL="742950" indent="-285750">
              <a:defRPr>
                <a:solidFill>
                  <a:schemeClr val="tx1"/>
                </a:solidFill>
                <a:latin typeface="Cambria" panose="02040503050406030204" pitchFamily="18" charset="0"/>
              </a:defRPr>
            </a:lvl2pPr>
            <a:lvl3pPr marL="1143000" indent="-228600">
              <a:defRPr>
                <a:solidFill>
                  <a:schemeClr val="tx1"/>
                </a:solidFill>
                <a:latin typeface="Cambria" panose="02040503050406030204" pitchFamily="18" charset="0"/>
              </a:defRPr>
            </a:lvl3pPr>
            <a:lvl4pPr marL="1600200" indent="-228600">
              <a:defRPr>
                <a:solidFill>
                  <a:schemeClr val="tx1"/>
                </a:solidFill>
                <a:latin typeface="Cambria" panose="02040503050406030204" pitchFamily="18" charset="0"/>
              </a:defRPr>
            </a:lvl4pPr>
            <a:lvl5pPr marL="2057400" indent="-228600">
              <a:defRPr>
                <a:solidFill>
                  <a:schemeClr val="tx1"/>
                </a:solidFill>
                <a:latin typeface="Cambria" panose="02040503050406030204" pitchFamily="18" charset="0"/>
              </a:defRPr>
            </a:lvl5pPr>
            <a:lvl6pPr marL="2514600" indent="-228600" eaLnBrk="0" fontAlgn="base" hangingPunct="0">
              <a:spcBef>
                <a:spcPct val="0"/>
              </a:spcBef>
              <a:spcAft>
                <a:spcPct val="0"/>
              </a:spcAft>
              <a:defRPr>
                <a:solidFill>
                  <a:schemeClr val="tx1"/>
                </a:solidFill>
                <a:latin typeface="Cambria" panose="02040503050406030204" pitchFamily="18" charset="0"/>
              </a:defRPr>
            </a:lvl6pPr>
            <a:lvl7pPr marL="2971800" indent="-228600" eaLnBrk="0" fontAlgn="base" hangingPunct="0">
              <a:spcBef>
                <a:spcPct val="0"/>
              </a:spcBef>
              <a:spcAft>
                <a:spcPct val="0"/>
              </a:spcAft>
              <a:defRPr>
                <a:solidFill>
                  <a:schemeClr val="tx1"/>
                </a:solidFill>
                <a:latin typeface="Cambria" panose="02040503050406030204" pitchFamily="18" charset="0"/>
              </a:defRPr>
            </a:lvl7pPr>
            <a:lvl8pPr marL="3429000" indent="-228600" eaLnBrk="0" fontAlgn="base" hangingPunct="0">
              <a:spcBef>
                <a:spcPct val="0"/>
              </a:spcBef>
              <a:spcAft>
                <a:spcPct val="0"/>
              </a:spcAft>
              <a:defRPr>
                <a:solidFill>
                  <a:schemeClr val="tx1"/>
                </a:solidFill>
                <a:latin typeface="Cambria" panose="02040503050406030204" pitchFamily="18" charset="0"/>
              </a:defRPr>
            </a:lvl8pPr>
            <a:lvl9pPr marL="3886200" indent="-228600" eaLnBrk="0" fontAlgn="base" hangingPunct="0">
              <a:spcBef>
                <a:spcPct val="0"/>
              </a:spcBef>
              <a:spcAft>
                <a:spcPct val="0"/>
              </a:spcAft>
              <a:defRPr>
                <a:solidFill>
                  <a:schemeClr val="tx1"/>
                </a:solidFill>
                <a:latin typeface="Cambria" panose="02040503050406030204" pitchFamily="18" charset="0"/>
              </a:defRPr>
            </a:lvl9pPr>
          </a:lstStyle>
          <a:p>
            <a:pPr fontAlgn="base">
              <a:spcBef>
                <a:spcPct val="0"/>
              </a:spcBef>
              <a:spcAft>
                <a:spcPct val="0"/>
              </a:spcAft>
            </a:pPr>
            <a:fld id="{1C0F2615-8737-4BF9-9AC9-8E8D7A2802F3}" type="slidenum">
              <a:rPr lang="en-GB" altLang="en-US" smtClean="0">
                <a:latin typeface="Calibri" panose="020F0502020204030204" pitchFamily="34" charset="0"/>
              </a:rPr>
              <a:pPr fontAlgn="base">
                <a:spcBef>
                  <a:spcPct val="0"/>
                </a:spcBef>
                <a:spcAft>
                  <a:spcPct val="0"/>
                </a:spcAft>
              </a:pPr>
              <a:t>1</a:t>
            </a:fld>
            <a:endParaRPr lang="en-GB" altLang="en-US">
              <a:latin typeface="Calibri" panose="020F0502020204030204" pitchFamily="34" charset="0"/>
            </a:endParaRPr>
          </a:p>
        </p:txBody>
      </p:sp>
    </p:spTree>
    <p:extLst>
      <p:ext uri="{BB962C8B-B14F-4D97-AF65-F5344CB8AC3E}">
        <p14:creationId xmlns:p14="http://schemas.microsoft.com/office/powerpoint/2010/main" val="230390550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5473" y="1567928"/>
            <a:ext cx="8363516" cy="2985785"/>
          </a:xfrm>
        </p:spPr>
        <p:txBody>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45473" y="4684222"/>
            <a:ext cx="8363516"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6" name="Slide Number Placeholder 5"/>
          <p:cNvSpPr>
            <a:spLocks noGrp="1"/>
          </p:cNvSpPr>
          <p:nvPr>
            <p:ph type="sldNum" sz="quarter" idx="10"/>
          </p:nvPr>
        </p:nvSpPr>
        <p:spPr/>
        <p:txBody>
          <a:bodyPr/>
          <a:lstStyle>
            <a:lvl1pPr>
              <a:defRPr>
                <a:solidFill>
                  <a:schemeClr val="tx1"/>
                </a:solidFill>
              </a:defRPr>
            </a:lvl1pPr>
          </a:lstStyle>
          <a:p>
            <a:pPr>
              <a:defRPr/>
            </a:pPr>
            <a:fld id="{74DD7BA2-3281-4CAE-B481-A466A1C542DA}" type="slidenum">
              <a:rPr lang="en-GB"/>
              <a:pPr>
                <a:defRPr/>
              </a:pPr>
              <a:t>‹#›</a:t>
            </a:fld>
            <a:endParaRPr lang="en-GB"/>
          </a:p>
        </p:txBody>
      </p:sp>
      <p:sp>
        <p:nvSpPr>
          <p:cNvPr id="7" name="Footer Placeholder 4"/>
          <p:cNvSpPr>
            <a:spLocks noGrp="1"/>
          </p:cNvSpPr>
          <p:nvPr>
            <p:ph type="ftr" sz="quarter" idx="11"/>
          </p:nvPr>
        </p:nvSpPr>
        <p:spPr>
          <a:xfrm>
            <a:off x="146050" y="6269038"/>
            <a:ext cx="8362950" cy="577850"/>
          </a:xfrm>
        </p:spPr>
        <p:txBody>
          <a:bodyPr/>
          <a:lstStyle>
            <a:lvl1pPr algn="l">
              <a:defRPr sz="1000" cap="all" baseline="0">
                <a:solidFill>
                  <a:schemeClr val="tx1"/>
                </a:solidFill>
              </a:defRPr>
            </a:lvl1pPr>
          </a:lstStyle>
          <a:p>
            <a:pPr>
              <a:defRPr/>
            </a:pPr>
            <a:r>
              <a:rPr lang="ru-RU" dirty="0"/>
              <a:t>Европейска Рамка на дигиталните компетентности с петте области на</a:t>
            </a:r>
            <a:br>
              <a:rPr lang="en-GB" dirty="0"/>
            </a:br>
            <a:r>
              <a:rPr lang="ru-RU" dirty="0"/>
              <a:t>дигитална</a:t>
            </a:r>
            <a:r>
              <a:rPr lang="en-GB" dirty="0"/>
              <a:t> </a:t>
            </a:r>
            <a:r>
              <a:rPr lang="ru-RU" dirty="0"/>
              <a:t>компетентност</a:t>
            </a:r>
            <a:r>
              <a:rPr lang="en-GB" dirty="0"/>
              <a:t> </a:t>
            </a:r>
            <a:r>
              <a:rPr lang="ru-RU" dirty="0"/>
              <a:t>и 21 дигитални умения/ компетентности (DigComp 2.1)</a:t>
            </a: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473" y="318320"/>
            <a:ext cx="4286250" cy="1028700"/>
          </a:xfrm>
          <a:prstGeom prst="rect">
            <a:avLst/>
          </a:prstGeom>
        </p:spPr>
      </p:pic>
    </p:spTree>
    <p:extLst>
      <p:ext uri="{BB962C8B-B14F-4D97-AF65-F5344CB8AC3E}">
        <p14:creationId xmlns:p14="http://schemas.microsoft.com/office/powerpoint/2010/main" val="12091548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4"/>
          <p:cNvSpPr>
            <a:spLocks noGrp="1"/>
          </p:cNvSpPr>
          <p:nvPr>
            <p:ph type="ftr" sz="quarter" idx="10"/>
          </p:nvPr>
        </p:nvSpPr>
        <p:spPr/>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5" name="Slide Number Placeholder 5"/>
          <p:cNvSpPr>
            <a:spLocks noGrp="1"/>
          </p:cNvSpPr>
          <p:nvPr>
            <p:ph type="sldNum" sz="quarter" idx="11"/>
          </p:nvPr>
        </p:nvSpPr>
        <p:spPr/>
        <p:txBody>
          <a:bodyPr/>
          <a:lstStyle>
            <a:lvl1pPr>
              <a:defRPr/>
            </a:lvl1pPr>
          </a:lstStyle>
          <a:p>
            <a:pPr>
              <a:defRPr/>
            </a:pPr>
            <a:fld id="{91549104-7D14-4124-BDE8-A583F4213B2A}" type="slidenum">
              <a:rPr lang="en-GB"/>
              <a:pPr>
                <a:defRPr/>
              </a:pPr>
              <a:t>‹#›</a:t>
            </a:fld>
            <a:endParaRPr lang="en-GB" dirty="0"/>
          </a:p>
        </p:txBody>
      </p:sp>
    </p:spTree>
    <p:extLst>
      <p:ext uri="{BB962C8B-B14F-4D97-AF65-F5344CB8AC3E}">
        <p14:creationId xmlns:p14="http://schemas.microsoft.com/office/powerpoint/2010/main" val="26165617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a:xfrm>
            <a:off x="3175" y="6400800"/>
            <a:ext cx="12188825" cy="4572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4"/>
          <p:cNvSpPr>
            <a:spLocks noGrp="1"/>
          </p:cNvSpPr>
          <p:nvPr>
            <p:ph type="ftr" sz="quarter" idx="10"/>
          </p:nvPr>
        </p:nvSpPr>
        <p:spPr/>
        <p:txBody>
          <a:bodyPr/>
          <a:lstStyle>
            <a:lvl1pPr algn="ctr">
              <a:defRPr sz="1000" cap="all" baseline="0">
                <a:solidFill>
                  <a:schemeClr val="tx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7" name="Slide Number Placeholder 5"/>
          <p:cNvSpPr>
            <a:spLocks noGrp="1"/>
          </p:cNvSpPr>
          <p:nvPr>
            <p:ph type="sldNum" sz="quarter" idx="11"/>
          </p:nvPr>
        </p:nvSpPr>
        <p:spPr/>
        <p:txBody>
          <a:bodyPr/>
          <a:lstStyle>
            <a:lvl1pPr algn="r">
              <a:defRPr sz="1050">
                <a:solidFill>
                  <a:schemeClr val="tx1"/>
                </a:solidFill>
              </a:defRPr>
            </a:lvl1pPr>
          </a:lstStyle>
          <a:p>
            <a:pPr>
              <a:defRPr/>
            </a:pPr>
            <a:fld id="{DA1AF14A-5F0C-439E-9D32-0E48D454566F}" type="slidenum">
              <a:rPr lang="en-GB"/>
              <a:pPr>
                <a:defRPr/>
              </a:pPr>
              <a:t>‹#›</a:t>
            </a:fld>
            <a:endParaRPr lang="en-GB" dirty="0"/>
          </a:p>
        </p:txBody>
      </p:sp>
    </p:spTree>
    <p:extLst>
      <p:ext uri="{BB962C8B-B14F-4D97-AF65-F5344CB8AC3E}">
        <p14:creationId xmlns:p14="http://schemas.microsoft.com/office/powerpoint/2010/main" val="13297139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marL="90488" indent="-90488">
              <a:buFont typeface="Arial" panose="020B0604020202020204" pitchFamily="34" charset="0"/>
              <a:buChar char="•"/>
              <a:defRPr/>
            </a:lvl1pPr>
            <a:lvl2pPr marL="382588" indent="-182563">
              <a:buFont typeface="Arial" panose="020B0604020202020204" pitchFamily="34" charset="0"/>
              <a:buChar char="•"/>
              <a:defRPr/>
            </a:lvl2pPr>
            <a:lvl3pPr marL="566738" indent="-182563">
              <a:buFont typeface="Arial" panose="020B0604020202020204" pitchFamily="34" charset="0"/>
              <a:buChar char="•"/>
              <a:defRPr/>
            </a:lvl3pPr>
            <a:lvl4pPr marL="749300" indent="-182563">
              <a:buFont typeface="Arial" panose="020B0604020202020204" pitchFamily="34" charset="0"/>
              <a:buChar char="•"/>
              <a:defRPr/>
            </a:lvl4pPr>
            <a:lvl5pPr marL="931863" indent="-182563">
              <a:buFont typeface="Arial" panose="020B06040202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4"/>
          <p:cNvSpPr>
            <a:spLocks noGrp="1"/>
          </p:cNvSpPr>
          <p:nvPr>
            <p:ph type="ftr" sz="quarter" idx="10"/>
          </p:nvPr>
        </p:nvSpPr>
        <p:spPr/>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5" name="Slide Number Placeholder 5"/>
          <p:cNvSpPr>
            <a:spLocks noGrp="1"/>
          </p:cNvSpPr>
          <p:nvPr>
            <p:ph type="sldNum" sz="quarter" idx="11"/>
          </p:nvPr>
        </p:nvSpPr>
        <p:spPr/>
        <p:txBody>
          <a:bodyPr/>
          <a:lstStyle>
            <a:lvl1pPr>
              <a:defRPr/>
            </a:lvl1pPr>
          </a:lstStyle>
          <a:p>
            <a:pPr>
              <a:defRPr/>
            </a:pPr>
            <a:fld id="{709C5159-182D-4C2F-A853-14B47A34D615}" type="slidenum">
              <a:rPr lang="en-GB"/>
              <a:pPr>
                <a:defRPr/>
              </a:pPr>
              <a:t>‹#›</a:t>
            </a:fld>
            <a:endParaRPr lang="en-GB" dirty="0"/>
          </a:p>
        </p:txBody>
      </p:sp>
    </p:spTree>
    <p:extLst>
      <p:ext uri="{BB962C8B-B14F-4D97-AF65-F5344CB8AC3E}">
        <p14:creationId xmlns:p14="http://schemas.microsoft.com/office/powerpoint/2010/main" val="3279922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a:xfrm>
            <a:off x="3175" y="6400800"/>
            <a:ext cx="12188825" cy="4572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p:cNvCxnSpPr/>
          <p:nvPr/>
        </p:nvCxnSpPr>
        <p:spPr>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97280" y="758952"/>
            <a:ext cx="10058400" cy="3566160"/>
          </a:xfrm>
        </p:spPr>
        <p:txBody>
          <a:bodyPr anchorCtr="0"/>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Footer Placeholder 4"/>
          <p:cNvSpPr>
            <a:spLocks noGrp="1"/>
          </p:cNvSpPr>
          <p:nvPr>
            <p:ph type="ftr" sz="quarter" idx="10"/>
          </p:nvPr>
        </p:nvSpPr>
        <p:spPr/>
        <p:txBody>
          <a:bodyPr/>
          <a:lstStyle>
            <a:lvl1pPr algn="ctr">
              <a:defRPr sz="1000" cap="all" baseline="0">
                <a:solidFill>
                  <a:schemeClr val="tx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8" name="Slide Number Placeholder 5"/>
          <p:cNvSpPr>
            <a:spLocks noGrp="1"/>
          </p:cNvSpPr>
          <p:nvPr>
            <p:ph type="sldNum" sz="quarter" idx="11"/>
          </p:nvPr>
        </p:nvSpPr>
        <p:spPr/>
        <p:txBody>
          <a:bodyPr/>
          <a:lstStyle>
            <a:lvl1pPr algn="r">
              <a:defRPr sz="1050">
                <a:solidFill>
                  <a:schemeClr val="tx1"/>
                </a:solidFill>
              </a:defRPr>
            </a:lvl1pPr>
          </a:lstStyle>
          <a:p>
            <a:pPr>
              <a:defRPr/>
            </a:pPr>
            <a:fld id="{2DEAD4DF-16C8-4075-93F9-48355EDBC0E1}" type="slidenum">
              <a:rPr lang="en-GB"/>
              <a:pPr>
                <a:defRPr/>
              </a:pPr>
              <a:t>‹#›</a:t>
            </a:fld>
            <a:endParaRPr lang="en-GB" dirty="0"/>
          </a:p>
        </p:txBody>
      </p:sp>
    </p:spTree>
    <p:extLst>
      <p:ext uri="{BB962C8B-B14F-4D97-AF65-F5344CB8AC3E}">
        <p14:creationId xmlns:p14="http://schemas.microsoft.com/office/powerpoint/2010/main" val="3874711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
        <p:nvSpPr>
          <p:cNvPr id="5" name="Rectangle 4"/>
          <p:cNvSpPr/>
          <p:nvPr userDrawn="1"/>
        </p:nvSpPr>
        <p:spPr>
          <a:xfrm>
            <a:off x="0" y="6400800"/>
            <a:ext cx="12192000" cy="4572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userDrawn="1"/>
        </p:nvSpPr>
        <p:spPr>
          <a:xfrm>
            <a:off x="0" y="6334125"/>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Title 7"/>
          <p:cNvSpPr>
            <a:spLocks noGrp="1"/>
          </p:cNvSpPr>
          <p:nvPr>
            <p:ph type="title"/>
          </p:nvPr>
        </p:nvSpPr>
        <p:spPr>
          <a:xfrm>
            <a:off x="0" y="0"/>
            <a:ext cx="12192000" cy="1450757"/>
          </a:xfrm>
        </p:spPr>
        <p:txBody>
          <a:bodyPr/>
          <a:lstStyle/>
          <a:p>
            <a:r>
              <a:rPr lang="en-US" dirty="0"/>
              <a:t>Click to edit Master title style</a:t>
            </a:r>
          </a:p>
        </p:txBody>
      </p:sp>
      <p:sp>
        <p:nvSpPr>
          <p:cNvPr id="3" name="Content Placeholder 2"/>
          <p:cNvSpPr>
            <a:spLocks noGrp="1"/>
          </p:cNvSpPr>
          <p:nvPr>
            <p:ph sz="half" idx="1"/>
          </p:nvPr>
        </p:nvSpPr>
        <p:spPr>
          <a:xfrm>
            <a:off x="0" y="1621226"/>
            <a:ext cx="6035039" cy="468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621226"/>
            <a:ext cx="5974080" cy="468000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4"/>
          <p:cNvSpPr>
            <a:spLocks noGrp="1"/>
          </p:cNvSpPr>
          <p:nvPr>
            <p:ph type="ftr" sz="quarter" idx="10"/>
          </p:nvPr>
        </p:nvSpPr>
        <p:spPr/>
        <p:txBody>
          <a:bodyPr/>
          <a:lstStyle>
            <a:lvl1pPr algn="ctr">
              <a:defRPr sz="1000" cap="all" baseline="0">
                <a:solidFill>
                  <a:schemeClr val="tx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9" name="Slide Number Placeholder 5"/>
          <p:cNvSpPr>
            <a:spLocks noGrp="1"/>
          </p:cNvSpPr>
          <p:nvPr>
            <p:ph type="sldNum" sz="quarter" idx="11"/>
          </p:nvPr>
        </p:nvSpPr>
        <p:spPr/>
        <p:txBody>
          <a:bodyPr/>
          <a:lstStyle>
            <a:lvl1pPr algn="r">
              <a:defRPr sz="1050">
                <a:solidFill>
                  <a:schemeClr val="tx1"/>
                </a:solidFill>
              </a:defRPr>
            </a:lvl1pPr>
          </a:lstStyle>
          <a:p>
            <a:pPr>
              <a:defRPr/>
            </a:pPr>
            <a:fld id="{A528CD17-4247-4B67-A44A-56048501A769}" type="slidenum">
              <a:rPr lang="en-GB"/>
              <a:pPr>
                <a:defRPr/>
              </a:pPr>
              <a:t>‹#›</a:t>
            </a:fld>
            <a:endParaRPr lang="en-GB" dirty="0"/>
          </a:p>
        </p:txBody>
      </p:sp>
    </p:spTree>
    <p:extLst>
      <p:ext uri="{BB962C8B-B14F-4D97-AF65-F5344CB8AC3E}">
        <p14:creationId xmlns:p14="http://schemas.microsoft.com/office/powerpoint/2010/main" val="41258944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0" y="0"/>
            <a:ext cx="121920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0" y="1638232"/>
            <a:ext cx="6035040" cy="736282"/>
          </a:xfrm>
          <a:solidFill>
            <a:srgbClr val="E0CBA4"/>
          </a:solidFill>
        </p:spPr>
        <p:txBody>
          <a:bodyPr lIns="91440" rIns="91440" anchor="ctr">
            <a:normAutofit/>
          </a:bodyPr>
          <a:lstStyle>
            <a:lvl1pPr marL="0" indent="0" algn="ctr">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0" y="2391520"/>
            <a:ext cx="6035040" cy="39097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638232"/>
            <a:ext cx="5974080" cy="736282"/>
          </a:xfrm>
          <a:solidFill>
            <a:srgbClr val="E0CBA4"/>
          </a:solidFill>
        </p:spPr>
        <p:txBody>
          <a:bodyPr lIns="91440" rIns="91440" anchor="ctr">
            <a:normAutofit/>
          </a:bodyPr>
          <a:lstStyle>
            <a:lvl1pPr marL="0" indent="0" algn="ctr">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391520"/>
            <a:ext cx="5974080" cy="39097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4"/>
          <p:cNvSpPr>
            <a:spLocks noGrp="1"/>
          </p:cNvSpPr>
          <p:nvPr>
            <p:ph type="ftr" sz="quarter" idx="10"/>
          </p:nvPr>
        </p:nvSpPr>
        <p:spPr/>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8" name="Slide Number Placeholder 5"/>
          <p:cNvSpPr>
            <a:spLocks noGrp="1"/>
          </p:cNvSpPr>
          <p:nvPr>
            <p:ph type="sldNum" sz="quarter" idx="11"/>
          </p:nvPr>
        </p:nvSpPr>
        <p:spPr/>
        <p:txBody>
          <a:bodyPr/>
          <a:lstStyle>
            <a:lvl1pPr>
              <a:defRPr/>
            </a:lvl1pPr>
          </a:lstStyle>
          <a:p>
            <a:pPr>
              <a:defRPr/>
            </a:pPr>
            <a:fld id="{395CF1FF-1288-4E66-A247-32226B2B2224}" type="slidenum">
              <a:rPr lang="en-GB"/>
              <a:pPr>
                <a:defRPr/>
              </a:pPr>
              <a:t>‹#›</a:t>
            </a:fld>
            <a:endParaRPr lang="en-GB" dirty="0"/>
          </a:p>
        </p:txBody>
      </p:sp>
    </p:spTree>
    <p:extLst>
      <p:ext uri="{BB962C8B-B14F-4D97-AF65-F5344CB8AC3E}">
        <p14:creationId xmlns:p14="http://schemas.microsoft.com/office/powerpoint/2010/main" val="691633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Footer Placeholder 4"/>
          <p:cNvSpPr>
            <a:spLocks noGrp="1"/>
          </p:cNvSpPr>
          <p:nvPr>
            <p:ph type="ftr" sz="quarter" idx="10"/>
          </p:nvPr>
        </p:nvSpPr>
        <p:spPr/>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4" name="Slide Number Placeholder 5"/>
          <p:cNvSpPr>
            <a:spLocks noGrp="1"/>
          </p:cNvSpPr>
          <p:nvPr>
            <p:ph type="sldNum" sz="quarter" idx="11"/>
          </p:nvPr>
        </p:nvSpPr>
        <p:spPr/>
        <p:txBody>
          <a:bodyPr/>
          <a:lstStyle>
            <a:lvl1pPr>
              <a:defRPr/>
            </a:lvl1pPr>
          </a:lstStyle>
          <a:p>
            <a:pPr>
              <a:defRPr/>
            </a:pPr>
            <a:fld id="{227BDDC5-8D53-47EA-B3FF-51BC47B977DE}" type="slidenum">
              <a:rPr lang="en-GB"/>
              <a:pPr>
                <a:defRPr/>
              </a:pPr>
              <a:t>‹#›</a:t>
            </a:fld>
            <a:endParaRPr lang="en-GB" dirty="0"/>
          </a:p>
        </p:txBody>
      </p:sp>
    </p:spTree>
    <p:extLst>
      <p:ext uri="{BB962C8B-B14F-4D97-AF65-F5344CB8AC3E}">
        <p14:creationId xmlns:p14="http://schemas.microsoft.com/office/powerpoint/2010/main" val="24435052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p:nvPr/>
        </p:nvSpPr>
        <p:spPr>
          <a:xfrm>
            <a:off x="3175" y="6400800"/>
            <a:ext cx="12188825" cy="4572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2"/>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Footer Placeholder 4"/>
          <p:cNvSpPr>
            <a:spLocks noGrp="1"/>
          </p:cNvSpPr>
          <p:nvPr>
            <p:ph type="ftr" sz="quarter" idx="10"/>
          </p:nvPr>
        </p:nvSpPr>
        <p:spPr/>
        <p:txBody>
          <a:bodyPr/>
          <a:lstStyle>
            <a:lvl1pPr algn="ctr">
              <a:defRPr sz="1000" cap="all" baseline="0">
                <a:solidFill>
                  <a:schemeClr val="tx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5" name="Slide Number Placeholder 5"/>
          <p:cNvSpPr>
            <a:spLocks noGrp="1"/>
          </p:cNvSpPr>
          <p:nvPr>
            <p:ph type="sldNum" sz="quarter" idx="11"/>
          </p:nvPr>
        </p:nvSpPr>
        <p:spPr/>
        <p:txBody>
          <a:bodyPr/>
          <a:lstStyle>
            <a:lvl1pPr algn="r">
              <a:defRPr sz="1050">
                <a:solidFill>
                  <a:schemeClr val="tx1"/>
                </a:solidFill>
              </a:defRPr>
            </a:lvl1pPr>
          </a:lstStyle>
          <a:p>
            <a:pPr>
              <a:defRPr/>
            </a:pPr>
            <a:fld id="{F9C4AEA8-F69B-4C08-A93F-864E2A8801A6}" type="slidenum">
              <a:rPr lang="en-GB"/>
              <a:pPr>
                <a:defRPr/>
              </a:pPr>
              <a:t>‹#›</a:t>
            </a:fld>
            <a:endParaRPr lang="en-GB" dirty="0"/>
          </a:p>
        </p:txBody>
      </p:sp>
    </p:spTree>
    <p:extLst>
      <p:ext uri="{BB962C8B-B14F-4D97-AF65-F5344CB8AC3E}">
        <p14:creationId xmlns:p14="http://schemas.microsoft.com/office/powerpoint/2010/main" val="4239404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4051300" cy="68580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4040188" y="0"/>
            <a:ext cx="635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8209" y="594359"/>
            <a:ext cx="3605646" cy="1812015"/>
          </a:xfrm>
        </p:spPr>
        <p:txBody>
          <a:bodyPr anchor="ctr" anchorCtr="0"/>
          <a:lstStyle>
            <a:lvl1pPr>
              <a:defRPr sz="3600" b="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4320295" y="594359"/>
            <a:ext cx="7577296" cy="571084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218209" y="2406374"/>
            <a:ext cx="3605646" cy="3898830"/>
          </a:xfrm>
        </p:spPr>
        <p:txBody>
          <a:bodyPr lIns="91440" rIns="91440">
            <a:normAutofit/>
          </a:bodyPr>
          <a:lstStyle>
            <a:lvl1pPr marL="0" indent="0">
              <a:buNone/>
              <a:defRPr sz="15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Slide Number Placeholder 5"/>
          <p:cNvSpPr>
            <a:spLocks noGrp="1"/>
          </p:cNvSpPr>
          <p:nvPr>
            <p:ph type="sldNum" sz="quarter" idx="10"/>
          </p:nvPr>
        </p:nvSpPr>
        <p:spPr/>
        <p:txBody>
          <a:bodyPr/>
          <a:lstStyle>
            <a:lvl1pPr algn="r">
              <a:defRPr sz="1050">
                <a:solidFill>
                  <a:schemeClr val="tx1"/>
                </a:solidFill>
              </a:defRPr>
            </a:lvl1pPr>
          </a:lstStyle>
          <a:p>
            <a:pPr>
              <a:defRPr/>
            </a:pPr>
            <a:fld id="{97B62623-3FD5-4528-A7DA-B798290557C9}" type="slidenum">
              <a:rPr lang="en-GB"/>
              <a:pPr>
                <a:defRPr/>
              </a:pPr>
              <a:t>‹#›</a:t>
            </a:fld>
            <a:endParaRPr lang="en-GB" dirty="0"/>
          </a:p>
        </p:txBody>
      </p:sp>
      <p:sp>
        <p:nvSpPr>
          <p:cNvPr id="8" name="Footer Placeholder 4"/>
          <p:cNvSpPr>
            <a:spLocks noGrp="1"/>
          </p:cNvSpPr>
          <p:nvPr>
            <p:ph type="ftr" sz="quarter" idx="11"/>
          </p:nvPr>
        </p:nvSpPr>
        <p:spPr>
          <a:xfrm>
            <a:off x="0" y="6305550"/>
            <a:ext cx="4103688" cy="519113"/>
          </a:xfrm>
        </p:spPr>
        <p:txBody>
          <a:bodyPr/>
          <a:lstStyle>
            <a:lvl1pPr algn="ctr">
              <a:defRPr sz="1000" cap="all" baseline="0">
                <a:solidFill>
                  <a:schemeClr val="tx1"/>
                </a:solidFill>
              </a:defRPr>
            </a:lvl1pPr>
          </a:lstStyle>
          <a:p>
            <a:pPr>
              <a:defRPr/>
            </a:pPr>
            <a:r>
              <a:rPr lang="ru-RU"/>
              <a:t> Европейска Рамка на дигиталните компетентности</a:t>
            </a:r>
            <a:br>
              <a:rPr lang="en-GB"/>
            </a:br>
            <a:r>
              <a:rPr lang="ru-RU"/>
              <a:t>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37919702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0" y="4953000"/>
            <a:ext cx="12188825" cy="19050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0" y="4914900"/>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tIns="0" bIns="0">
            <a:noAutofit/>
          </a:bodyPr>
          <a:lstStyle>
            <a:lvl1pPr>
              <a:defRPr sz="3600" b="0">
                <a:solidFill>
                  <a:schemeClr val="tx1"/>
                </a:solidFill>
              </a:defRPr>
            </a:lvl1pPr>
          </a:lstStyle>
          <a:p>
            <a:r>
              <a:rPr lang="en-US" dirty="0"/>
              <a:t>Click to edit Master title style</a:t>
            </a:r>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rtlCol="0">
            <a:normAutofit/>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lgn="ctr">
              <a:spcBef>
                <a:spcPts val="0"/>
              </a:spcBef>
              <a:spcAft>
                <a:spcPts val="600"/>
              </a:spcAft>
              <a:buNone/>
              <a:defRPr sz="15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Footer Placeholder 4"/>
          <p:cNvSpPr>
            <a:spLocks noGrp="1"/>
          </p:cNvSpPr>
          <p:nvPr>
            <p:ph type="ftr" sz="quarter" idx="10"/>
          </p:nvPr>
        </p:nvSpPr>
        <p:spPr/>
        <p:txBody>
          <a:bodyPr/>
          <a:lstStyle>
            <a:lvl1pPr algn="ctr">
              <a:defRPr sz="1000" cap="all" baseline="0">
                <a:solidFill>
                  <a:schemeClr val="tx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8" name="Slide Number Placeholder 5"/>
          <p:cNvSpPr>
            <a:spLocks noGrp="1"/>
          </p:cNvSpPr>
          <p:nvPr>
            <p:ph type="sldNum" sz="quarter" idx="11"/>
          </p:nvPr>
        </p:nvSpPr>
        <p:spPr/>
        <p:txBody>
          <a:bodyPr/>
          <a:lstStyle>
            <a:lvl1pPr algn="r">
              <a:defRPr sz="1050">
                <a:solidFill>
                  <a:schemeClr val="tx1"/>
                </a:solidFill>
              </a:defRPr>
            </a:lvl1pPr>
          </a:lstStyle>
          <a:p>
            <a:pPr>
              <a:defRPr/>
            </a:pPr>
            <a:fld id="{7C715950-CA5E-423F-A78E-33EEF9ABD641}" type="slidenum">
              <a:rPr lang="en-GB"/>
              <a:pPr>
                <a:defRPr/>
              </a:pPr>
              <a:t>‹#›</a:t>
            </a:fld>
            <a:endParaRPr lang="en-GB" dirty="0"/>
          </a:p>
        </p:txBody>
      </p:sp>
    </p:spTree>
    <p:extLst>
      <p:ext uri="{BB962C8B-B14F-4D97-AF65-F5344CB8AC3E}">
        <p14:creationId xmlns:p14="http://schemas.microsoft.com/office/powerpoint/2010/main" val="16220189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6400800"/>
            <a:ext cx="12192000" cy="4572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5"/>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0" y="0"/>
            <a:ext cx="12192000" cy="1450975"/>
          </a:xfrm>
          <a:prstGeom prst="rect">
            <a:avLst/>
          </a:prstGeom>
        </p:spPr>
        <p:txBody>
          <a:bodyPr vert="horz" lIns="91440" tIns="45720" rIns="91440" bIns="45720" rtlCol="0" anchor="b">
            <a:normAutofit/>
          </a:bodyPr>
          <a:lstStyle/>
          <a:p>
            <a:r>
              <a:rPr lang="en-US" dirty="0"/>
              <a:t>Click to edit Master title style</a:t>
            </a:r>
          </a:p>
        </p:txBody>
      </p:sp>
      <p:sp>
        <p:nvSpPr>
          <p:cNvPr id="1029" name="Text Placeholder 2"/>
          <p:cNvSpPr>
            <a:spLocks noGrp="1"/>
          </p:cNvSpPr>
          <p:nvPr>
            <p:ph type="body" idx="1"/>
          </p:nvPr>
        </p:nvSpPr>
        <p:spPr bwMode="auto">
          <a:xfrm>
            <a:off x="0" y="1620838"/>
            <a:ext cx="12192000"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2000" tIns="72000" rIns="72000" bIns="7200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1" name="Footer Placeholder 4"/>
          <p:cNvSpPr>
            <a:spLocks noGrp="1"/>
          </p:cNvSpPr>
          <p:nvPr>
            <p:ph type="ftr" sz="quarter" idx="3"/>
          </p:nvPr>
        </p:nvSpPr>
        <p:spPr>
          <a:xfrm>
            <a:off x="0" y="6459538"/>
            <a:ext cx="10671175" cy="365125"/>
          </a:xfrm>
          <a:prstGeom prst="rect">
            <a:avLst/>
          </a:prstGeom>
        </p:spPr>
        <p:txBody>
          <a:bodyPr vert="horz" lIns="36000" tIns="36000" rIns="36000" bIns="36000" rtlCol="0" anchor="ctr"/>
          <a:lstStyle>
            <a:lvl1pPr algn="ctr" eaLnBrk="1" fontAlgn="auto" hangingPunct="1">
              <a:spcBef>
                <a:spcPts val="0"/>
              </a:spcBef>
              <a:spcAft>
                <a:spcPts val="0"/>
              </a:spcAft>
              <a:defRPr sz="1000" cap="all" baseline="0">
                <a:solidFill>
                  <a:schemeClr val="tx1"/>
                </a:solidFill>
                <a:latin typeface="+mn-lt"/>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12" name="Slide Number Placeholder 5"/>
          <p:cNvSpPr>
            <a:spLocks noGrp="1"/>
          </p:cNvSpPr>
          <p:nvPr>
            <p:ph type="sldNum" sz="quarter" idx="4"/>
          </p:nvPr>
        </p:nvSpPr>
        <p:spPr>
          <a:xfrm>
            <a:off x="10866438" y="6459538"/>
            <a:ext cx="1312862" cy="365125"/>
          </a:xfrm>
          <a:prstGeom prst="rect">
            <a:avLst/>
          </a:prstGeom>
        </p:spPr>
        <p:txBody>
          <a:bodyPr vert="horz" lIns="91440" tIns="45720" rIns="91440" bIns="45720" rtlCol="0" anchor="ctr"/>
          <a:lstStyle>
            <a:lvl1pPr algn="r" eaLnBrk="1" fontAlgn="auto" hangingPunct="1">
              <a:spcBef>
                <a:spcPts val="0"/>
              </a:spcBef>
              <a:spcAft>
                <a:spcPts val="0"/>
              </a:spcAft>
              <a:defRPr sz="1050">
                <a:solidFill>
                  <a:schemeClr val="tx1"/>
                </a:solidFill>
                <a:latin typeface="+mn-lt"/>
              </a:defRPr>
            </a:lvl1pPr>
          </a:lstStyle>
          <a:p>
            <a:pPr>
              <a:defRPr/>
            </a:pPr>
            <a:fld id="{390887D0-5495-4808-AAFF-825DF0837BEA}"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3719" r:id="rId1"/>
    <p:sldLayoutId id="2147483715" r:id="rId2"/>
    <p:sldLayoutId id="2147483720" r:id="rId3"/>
    <p:sldLayoutId id="2147483721" r:id="rId4"/>
    <p:sldLayoutId id="2147483716" r:id="rId5"/>
    <p:sldLayoutId id="2147483717" r:id="rId6"/>
    <p:sldLayoutId id="2147483722" r:id="rId7"/>
    <p:sldLayoutId id="2147483723" r:id="rId8"/>
    <p:sldLayoutId id="2147483724" r:id="rId9"/>
    <p:sldLayoutId id="2147483718" r:id="rId10"/>
    <p:sldLayoutId id="2147483725" r:id="rId11"/>
  </p:sldLayoutIdLst>
  <p:hf sldNum="0" hdr="0" dt="0"/>
  <p:txStyles>
    <p:titleStyle>
      <a:lvl1pPr algn="ctr" rtl="0" eaLnBrk="0" fontAlgn="base" hangingPunct="0">
        <a:lnSpc>
          <a:spcPct val="85000"/>
        </a:lnSpc>
        <a:spcBef>
          <a:spcPct val="0"/>
        </a:spcBef>
        <a:spcAft>
          <a:spcPct val="0"/>
        </a:spcAft>
        <a:defRPr sz="4800" kern="1200" spc="-50">
          <a:solidFill>
            <a:schemeClr val="tx1"/>
          </a:solidFill>
          <a:latin typeface="+mj-lt"/>
          <a:ea typeface="+mj-ea"/>
          <a:cs typeface="+mj-cs"/>
        </a:defRPr>
      </a:lvl1pPr>
      <a:lvl2pPr algn="ctr" rtl="0" eaLnBrk="0" fontAlgn="base" hangingPunct="0">
        <a:lnSpc>
          <a:spcPct val="85000"/>
        </a:lnSpc>
        <a:spcBef>
          <a:spcPct val="0"/>
        </a:spcBef>
        <a:spcAft>
          <a:spcPct val="0"/>
        </a:spcAft>
        <a:defRPr sz="4800">
          <a:solidFill>
            <a:schemeClr val="tx1"/>
          </a:solidFill>
          <a:latin typeface="Calibri" panose="020F0502020204030204" pitchFamily="34" charset="0"/>
        </a:defRPr>
      </a:lvl2pPr>
      <a:lvl3pPr algn="ctr" rtl="0" eaLnBrk="0" fontAlgn="base" hangingPunct="0">
        <a:lnSpc>
          <a:spcPct val="85000"/>
        </a:lnSpc>
        <a:spcBef>
          <a:spcPct val="0"/>
        </a:spcBef>
        <a:spcAft>
          <a:spcPct val="0"/>
        </a:spcAft>
        <a:defRPr sz="4800">
          <a:solidFill>
            <a:schemeClr val="tx1"/>
          </a:solidFill>
          <a:latin typeface="Calibri" panose="020F0502020204030204" pitchFamily="34" charset="0"/>
        </a:defRPr>
      </a:lvl3pPr>
      <a:lvl4pPr algn="ctr" rtl="0" eaLnBrk="0" fontAlgn="base" hangingPunct="0">
        <a:lnSpc>
          <a:spcPct val="85000"/>
        </a:lnSpc>
        <a:spcBef>
          <a:spcPct val="0"/>
        </a:spcBef>
        <a:spcAft>
          <a:spcPct val="0"/>
        </a:spcAft>
        <a:defRPr sz="4800">
          <a:solidFill>
            <a:schemeClr val="tx1"/>
          </a:solidFill>
          <a:latin typeface="Calibri" panose="020F0502020204030204" pitchFamily="34" charset="0"/>
        </a:defRPr>
      </a:lvl4pPr>
      <a:lvl5pPr algn="ctr" rtl="0" eaLnBrk="0" fontAlgn="base" hangingPunct="0">
        <a:lnSpc>
          <a:spcPct val="85000"/>
        </a:lnSpc>
        <a:spcBef>
          <a:spcPct val="0"/>
        </a:spcBef>
        <a:spcAft>
          <a:spcPct val="0"/>
        </a:spcAft>
        <a:defRPr sz="4800">
          <a:solidFill>
            <a:schemeClr val="tx1"/>
          </a:solidFill>
          <a:latin typeface="Calibri" panose="020F0502020204030204" pitchFamily="34" charset="0"/>
        </a:defRPr>
      </a:lvl5pPr>
      <a:lvl6pPr marL="457200" algn="ctr" rtl="0" fontAlgn="base">
        <a:lnSpc>
          <a:spcPct val="85000"/>
        </a:lnSpc>
        <a:spcBef>
          <a:spcPct val="0"/>
        </a:spcBef>
        <a:spcAft>
          <a:spcPct val="0"/>
        </a:spcAft>
        <a:defRPr sz="4800">
          <a:solidFill>
            <a:schemeClr val="tx1"/>
          </a:solidFill>
          <a:latin typeface="Calibri" panose="020F0502020204030204" pitchFamily="34" charset="0"/>
        </a:defRPr>
      </a:lvl6pPr>
      <a:lvl7pPr marL="914400" algn="ctr" rtl="0" fontAlgn="base">
        <a:lnSpc>
          <a:spcPct val="85000"/>
        </a:lnSpc>
        <a:spcBef>
          <a:spcPct val="0"/>
        </a:spcBef>
        <a:spcAft>
          <a:spcPct val="0"/>
        </a:spcAft>
        <a:defRPr sz="4800">
          <a:solidFill>
            <a:schemeClr val="tx1"/>
          </a:solidFill>
          <a:latin typeface="Calibri" panose="020F0502020204030204" pitchFamily="34" charset="0"/>
        </a:defRPr>
      </a:lvl7pPr>
      <a:lvl8pPr marL="1371600" algn="ctr" rtl="0" fontAlgn="base">
        <a:lnSpc>
          <a:spcPct val="85000"/>
        </a:lnSpc>
        <a:spcBef>
          <a:spcPct val="0"/>
        </a:spcBef>
        <a:spcAft>
          <a:spcPct val="0"/>
        </a:spcAft>
        <a:defRPr sz="4800">
          <a:solidFill>
            <a:schemeClr val="tx1"/>
          </a:solidFill>
          <a:latin typeface="Calibri" panose="020F0502020204030204" pitchFamily="34" charset="0"/>
        </a:defRPr>
      </a:lvl8pPr>
      <a:lvl9pPr marL="1828800" algn="ctr" rtl="0" fontAlgn="base">
        <a:lnSpc>
          <a:spcPct val="85000"/>
        </a:lnSpc>
        <a:spcBef>
          <a:spcPct val="0"/>
        </a:spcBef>
        <a:spcAft>
          <a:spcPct val="0"/>
        </a:spcAft>
        <a:defRPr sz="4800">
          <a:solidFill>
            <a:schemeClr val="tx1"/>
          </a:solidFill>
          <a:latin typeface="Calibri" panose="020F0502020204030204" pitchFamily="34" charset="0"/>
        </a:defRPr>
      </a:lvl9pPr>
    </p:titleStyle>
    <p:bodyStyle>
      <a:lvl1pPr marL="90488" indent="-90488" algn="l" rtl="0" eaLnBrk="0" fontAlgn="base" hangingPunct="0">
        <a:lnSpc>
          <a:spcPct val="90000"/>
        </a:lnSpc>
        <a:spcBef>
          <a:spcPts val="1200"/>
        </a:spcBef>
        <a:spcAft>
          <a:spcPts val="200"/>
        </a:spcAft>
        <a:buClr>
          <a:schemeClr val="accent1"/>
        </a:buClr>
        <a:buSzPct val="100000"/>
        <a:buFont typeface="Arial" panose="020B0604020202020204" pitchFamily="34" charset="0"/>
        <a:buChar char="•"/>
        <a:defRPr sz="2800" kern="1200">
          <a:solidFill>
            <a:schemeClr val="tx1"/>
          </a:solidFill>
          <a:latin typeface="+mn-lt"/>
          <a:ea typeface="+mn-ea"/>
          <a:cs typeface="+mn-cs"/>
        </a:defRPr>
      </a:lvl1pPr>
      <a:lvl2pPr marL="382588" indent="-182563" algn="l" rtl="0" eaLnBrk="0" fontAlgn="base" hangingPunct="0">
        <a:lnSpc>
          <a:spcPct val="90000"/>
        </a:lnSpc>
        <a:spcBef>
          <a:spcPts val="200"/>
        </a:spcBef>
        <a:spcAft>
          <a:spcPts val="400"/>
        </a:spcAft>
        <a:buClr>
          <a:schemeClr val="accent1"/>
        </a:buClr>
        <a:buFont typeface="Arial" panose="020B0604020202020204" pitchFamily="34" charset="0"/>
        <a:buChar char="•"/>
        <a:defRPr sz="2400" kern="1200">
          <a:solidFill>
            <a:schemeClr val="tx1"/>
          </a:solidFill>
          <a:latin typeface="+mn-lt"/>
          <a:ea typeface="+mn-ea"/>
          <a:cs typeface="+mn-cs"/>
        </a:defRPr>
      </a:lvl2pPr>
      <a:lvl3pPr marL="566738" indent="-182563" algn="l" rtl="0" eaLnBrk="0" fontAlgn="base" hangingPunct="0">
        <a:lnSpc>
          <a:spcPct val="90000"/>
        </a:lnSpc>
        <a:spcBef>
          <a:spcPts val="200"/>
        </a:spcBef>
        <a:spcAft>
          <a:spcPts val="400"/>
        </a:spcAft>
        <a:buClr>
          <a:schemeClr val="accent1"/>
        </a:buClr>
        <a:buFont typeface="Arial" panose="020B0604020202020204" pitchFamily="34" charset="0"/>
        <a:buChar char="•"/>
        <a:defRPr kern="1200">
          <a:solidFill>
            <a:schemeClr val="tx1"/>
          </a:solidFill>
          <a:latin typeface="+mn-lt"/>
          <a:ea typeface="+mn-ea"/>
          <a:cs typeface="+mn-cs"/>
        </a:defRPr>
      </a:lvl3pPr>
      <a:lvl4pPr marL="749300" indent="-182563" algn="l" rtl="0" eaLnBrk="0" fontAlgn="base" hangingPunct="0">
        <a:lnSpc>
          <a:spcPct val="90000"/>
        </a:lnSpc>
        <a:spcBef>
          <a:spcPts val="200"/>
        </a:spcBef>
        <a:spcAft>
          <a:spcPts val="400"/>
        </a:spcAft>
        <a:buClr>
          <a:schemeClr val="accent1"/>
        </a:buClr>
        <a:buFont typeface="Arial" panose="020B0604020202020204" pitchFamily="34" charset="0"/>
        <a:buChar char="•"/>
        <a:defRPr kern="1200">
          <a:solidFill>
            <a:schemeClr val="tx1"/>
          </a:solidFill>
          <a:latin typeface="+mn-lt"/>
          <a:ea typeface="+mn-ea"/>
          <a:cs typeface="+mn-cs"/>
        </a:defRPr>
      </a:lvl4pPr>
      <a:lvl5pPr marL="931863" indent="-182563" algn="l" rtl="0" eaLnBrk="0" fontAlgn="base" hangingPunct="0">
        <a:lnSpc>
          <a:spcPct val="90000"/>
        </a:lnSpc>
        <a:spcBef>
          <a:spcPts val="200"/>
        </a:spcBef>
        <a:spcAft>
          <a:spcPts val="400"/>
        </a:spcAft>
        <a:buClr>
          <a:schemeClr val="accent1"/>
        </a:buClr>
        <a:buFont typeface="Arial" panose="020B0604020202020204" pitchFamily="34" charset="0"/>
        <a:buChar char="•"/>
        <a:defRPr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lex.bg/bg/laws/ldoc/2137188253"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6049" y="1568450"/>
            <a:ext cx="9737689" cy="2984500"/>
          </a:xfrm>
        </p:spPr>
        <p:txBody>
          <a:bodyPr>
            <a:noAutofit/>
          </a:bodyPr>
          <a:lstStyle/>
          <a:p>
            <a:pPr eaLnBrk="1" fontAlgn="auto" hangingPunct="1">
              <a:spcAft>
                <a:spcPts val="0"/>
              </a:spcAft>
              <a:defRPr/>
            </a:pPr>
            <a:r>
              <a:rPr lang="bg-BG" sz="6000" dirty="0"/>
              <a:t>2.5. Онлайн етикет</a:t>
            </a:r>
            <a:endParaRPr lang="en-GB" sz="6000" dirty="0"/>
          </a:p>
        </p:txBody>
      </p:sp>
      <p:sp>
        <p:nvSpPr>
          <p:cNvPr id="3" name="Subtitle 2"/>
          <p:cNvSpPr>
            <a:spLocks noGrp="1"/>
          </p:cNvSpPr>
          <p:nvPr>
            <p:ph type="subTitle" idx="1"/>
          </p:nvPr>
        </p:nvSpPr>
        <p:spPr>
          <a:xfrm>
            <a:off x="146050" y="4684713"/>
            <a:ext cx="8362950" cy="1143000"/>
          </a:xfrm>
        </p:spPr>
        <p:txBody>
          <a:bodyPr rtlCol="0"/>
          <a:lstStyle/>
          <a:p>
            <a:pPr eaLnBrk="1" fontAlgn="auto" hangingPunct="1">
              <a:defRPr/>
            </a:pPr>
            <a:r>
              <a:rPr lang="bg-BG" dirty="0"/>
              <a:t>Мултимедийна презентация</a:t>
            </a:r>
            <a:endParaRPr lang="en-GB" dirty="0"/>
          </a:p>
        </p:txBody>
      </p:sp>
      <p:sp>
        <p:nvSpPr>
          <p:cNvPr id="4" name="Footer Placeholder 3"/>
          <p:cNvSpPr>
            <a:spLocks noGrp="1"/>
          </p:cNvSpPr>
          <p:nvPr>
            <p:ph type="ftr" sz="quarter" idx="11"/>
          </p:nvPr>
        </p:nvSpPr>
        <p:spPr/>
        <p:txBody>
          <a:bodyPr/>
          <a:lstStyle/>
          <a:p>
            <a:pPr>
              <a:defRPr/>
            </a:pPr>
            <a:r>
              <a:rPr lang="ru-RU"/>
              <a:t> Европейска Рамка на дигиталните компетентности с петте области на дигитална компетентност</a:t>
            </a:r>
            <a:br>
              <a:rPr lang="en-GB"/>
            </a:br>
            <a:r>
              <a:rPr lang="ru-RU"/>
              <a:t>и 21 дигитални умения/ компетентности (DigComp 2.1)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74DDC-D976-12A3-8E53-39CD96C4B557}"/>
              </a:ext>
            </a:extLst>
          </p:cNvPr>
          <p:cNvSpPr>
            <a:spLocks noGrp="1"/>
          </p:cNvSpPr>
          <p:nvPr>
            <p:ph type="title"/>
          </p:nvPr>
        </p:nvSpPr>
        <p:spPr/>
        <p:txBody>
          <a:bodyPr/>
          <a:lstStyle/>
          <a:p>
            <a:r>
              <a:rPr lang="bg-BG" dirty="0"/>
              <a:t>Интонация и емоции</a:t>
            </a:r>
            <a:endParaRPr lang="en-BG" dirty="0"/>
          </a:p>
        </p:txBody>
      </p:sp>
      <p:sp>
        <p:nvSpPr>
          <p:cNvPr id="3" name="Content Placeholder 2">
            <a:extLst>
              <a:ext uri="{FF2B5EF4-FFF2-40B4-BE49-F238E27FC236}">
                <a16:creationId xmlns:a16="http://schemas.microsoft.com/office/drawing/2014/main" id="{26E7882A-15BC-9388-0003-B9D94C17BE18}"/>
              </a:ext>
            </a:extLst>
          </p:cNvPr>
          <p:cNvSpPr>
            <a:spLocks noGrp="1"/>
          </p:cNvSpPr>
          <p:nvPr>
            <p:ph idx="1"/>
          </p:nvPr>
        </p:nvSpPr>
        <p:spPr>
          <a:xfrm>
            <a:off x="5887092" y="1561672"/>
            <a:ext cx="6079778" cy="4733559"/>
          </a:xfrm>
        </p:spPr>
        <p:txBody>
          <a:bodyPr/>
          <a:lstStyle/>
          <a:p>
            <a:pPr>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Нетикетът съобразява общуването и с ограниченията на средата – текстуалния канал, при който по-трудно се предават интонацията и емоциите, които достигат до събеседниците при едно живо общуване. Затова нетикетът насърчава потребителите да използват емотикони, винаги когато това е уместно или наложително.</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При всичките различия между нетикета на различните общности, едно правило е общовалидно и обикновено поставяно на първо място в ръководствата: „Никога не забравяйте, че отсреща стои човек, когото можете да нараните емоционално.“ Или както го формулира авторката на първата книга по нетикет, Виржиния Ший: „В интернет никога не бива да правиш нещо, за което смелостта не би ти стигнала на живо“.</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3EDB5C70-92C4-7F1F-335A-5F241C196F90}"/>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BB84E4D9-3C74-DDCC-792F-C5BB1AC7E7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130" y="1789960"/>
            <a:ext cx="5520977" cy="3278080"/>
          </a:xfrm>
          <a:prstGeom prst="rect">
            <a:avLst/>
          </a:prstGeom>
        </p:spPr>
      </p:pic>
    </p:spTree>
    <p:extLst>
      <p:ext uri="{BB962C8B-B14F-4D97-AF65-F5344CB8AC3E}">
        <p14:creationId xmlns:p14="http://schemas.microsoft.com/office/powerpoint/2010/main" val="32397762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0A45E-D56A-CB80-1AAF-6853EA394545}"/>
              </a:ext>
            </a:extLst>
          </p:cNvPr>
          <p:cNvSpPr>
            <a:spLocks noGrp="1"/>
          </p:cNvSpPr>
          <p:nvPr>
            <p:ph type="title"/>
          </p:nvPr>
        </p:nvSpPr>
        <p:spPr/>
        <p:txBody>
          <a:bodyPr/>
          <a:lstStyle/>
          <a:p>
            <a:r>
              <a:rPr lang="bg-BG" dirty="0"/>
              <a:t>Анонимни ли сме в интернет?</a:t>
            </a:r>
            <a:endParaRPr lang="en-BG" dirty="0"/>
          </a:p>
        </p:txBody>
      </p:sp>
      <p:sp>
        <p:nvSpPr>
          <p:cNvPr id="3" name="Content Placeholder 2">
            <a:extLst>
              <a:ext uri="{FF2B5EF4-FFF2-40B4-BE49-F238E27FC236}">
                <a16:creationId xmlns:a16="http://schemas.microsoft.com/office/drawing/2014/main" id="{19C0EAB6-C80B-DC69-ACF0-35491B9DD52D}"/>
              </a:ext>
            </a:extLst>
          </p:cNvPr>
          <p:cNvSpPr>
            <a:spLocks noGrp="1"/>
          </p:cNvSpPr>
          <p:nvPr>
            <p:ph idx="1"/>
          </p:nvPr>
        </p:nvSpPr>
        <p:spPr>
          <a:xfrm>
            <a:off x="1140430" y="2568538"/>
            <a:ext cx="9267291" cy="3732249"/>
          </a:xfrm>
        </p:spPr>
        <p:txBody>
          <a:bodyPr/>
          <a:lstStyle/>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Дори когато не използваме истинското си име, а например псевдоним, нашата самоличност може да бъде разкрита чрез електронния адрес в интернет мрежата, която ползваме (т.нар. </a:t>
            </a:r>
            <a:r>
              <a:rPr lang="en-US" sz="1800" i="1" dirty="0">
                <a:effectLst/>
                <a:latin typeface="Cambria" panose="02040503050406030204" pitchFamily="18" charset="0"/>
                <a:ea typeface="Times New Roman" panose="02020603050405020304" pitchFamily="18" charset="0"/>
                <a:cs typeface="Times New Roman" panose="02020603050405020304" pitchFamily="18" charset="0"/>
              </a:rPr>
              <a:t>IP</a:t>
            </a:r>
            <a:r>
              <a:rPr lang="bg-BG" sz="1800" i="1" dirty="0">
                <a:effectLst/>
                <a:latin typeface="Cambria" panose="02040503050406030204" pitchFamily="18" charset="0"/>
                <a:ea typeface="Times New Roman" panose="02020603050405020304" pitchFamily="18" charset="0"/>
                <a:cs typeface="Times New Roman" panose="02020603050405020304" pitchFamily="18" charset="0"/>
              </a:rPr>
              <a:t> адрес – </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Internet Protocol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адрес), както и чрез уникалния идентификационен номер на устройството, което ползваме (т.нар. </a:t>
            </a:r>
            <a:r>
              <a:rPr lang="en-US" sz="1800" i="1" dirty="0">
                <a:effectLst/>
                <a:latin typeface="Cambria" panose="02040503050406030204" pitchFamily="18" charset="0"/>
                <a:ea typeface="Times New Roman" panose="02020603050405020304" pitchFamily="18" charset="0"/>
                <a:cs typeface="Times New Roman" panose="02020603050405020304" pitchFamily="18" charset="0"/>
              </a:rPr>
              <a:t>MAC</a:t>
            </a:r>
            <a:r>
              <a:rPr lang="bg-BG" sz="1800" i="1" dirty="0">
                <a:effectLst/>
                <a:latin typeface="Cambria" panose="02040503050406030204" pitchFamily="18" charset="0"/>
                <a:ea typeface="Times New Roman" panose="02020603050405020304" pitchFamily="18" charset="0"/>
                <a:cs typeface="Times New Roman" panose="02020603050405020304" pitchFamily="18" charset="0"/>
              </a:rPr>
              <a:t> адрес</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 Media Access Control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адрес). </a:t>
            </a:r>
            <a:endParaRPr lang="en-US" sz="18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Именно затова следва да сме още по-отговорни и да се стремим да спазваме правилата за етично поведение. Повече по темата за видимостта на самоличността в интернет ще научите в следващата тема, а именно в темата за управление на дигиталната идентичност.</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4ECE0509-0161-0A60-9EF2-E0688DB913EE}"/>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10196159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9F5F4B-A3E3-7297-CAF7-E32C5B189D1F}"/>
              </a:ext>
            </a:extLst>
          </p:cNvPr>
          <p:cNvSpPr>
            <a:spLocks noGrp="1"/>
          </p:cNvSpPr>
          <p:nvPr>
            <p:ph type="title"/>
          </p:nvPr>
        </p:nvSpPr>
        <p:spPr/>
        <p:txBody>
          <a:bodyPr/>
          <a:lstStyle/>
          <a:p>
            <a:r>
              <a:rPr lang="bg-BG" dirty="0"/>
              <a:t>Правила, свързани с електронна поща</a:t>
            </a:r>
            <a:endParaRPr lang="en-BG" dirty="0"/>
          </a:p>
        </p:txBody>
      </p:sp>
      <p:sp>
        <p:nvSpPr>
          <p:cNvPr id="3" name="Content Placeholder 2">
            <a:extLst>
              <a:ext uri="{FF2B5EF4-FFF2-40B4-BE49-F238E27FC236}">
                <a16:creationId xmlns:a16="http://schemas.microsoft.com/office/drawing/2014/main" id="{AACD9AFB-778A-56E9-C7F7-81917CE9A0C6}"/>
              </a:ext>
            </a:extLst>
          </p:cNvPr>
          <p:cNvSpPr>
            <a:spLocks noGrp="1"/>
          </p:cNvSpPr>
          <p:nvPr>
            <p:ph idx="1"/>
          </p:nvPr>
        </p:nvSpPr>
        <p:spPr>
          <a:xfrm>
            <a:off x="5558319" y="1620838"/>
            <a:ext cx="6072028" cy="4679950"/>
          </a:xfrm>
        </p:spPr>
        <p:txBody>
          <a:bodyPr/>
          <a:lstStyle/>
          <a:p>
            <a:pPr>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Критични за първоначално впечатление са обръщението, оформлението, стила на писане, езика, правописа, пунктуацията.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Електронният адрес е важен – дали пишете от личен такъв или от служебен. При формално общуване не е в нормата да ползвате личен имейл адрес.</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Темата на съобщението следва да е добре формулирана, да е кратка (до няколко думи) и ясна. Липса тема или тема, звучаща като реклама, е предпоставка писмото ви автоматично да бъде възприето като нежелана поща (</a:t>
            </a:r>
            <a:r>
              <a:rPr lang="bg-BG" sz="1800" i="1" dirty="0" err="1">
                <a:effectLst/>
                <a:latin typeface="Cambria" panose="02040503050406030204" pitchFamily="18" charset="0"/>
                <a:ea typeface="Times New Roman" panose="02020603050405020304" pitchFamily="18" charset="0"/>
                <a:cs typeface="Times New Roman" panose="02020603050405020304" pitchFamily="18" charset="0"/>
              </a:rPr>
              <a:t>bulk</a:t>
            </a:r>
            <a:r>
              <a:rPr lang="bg-BG" sz="1800" i="1"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i="1" dirty="0" err="1">
                <a:effectLst/>
                <a:latin typeface="Cambria" panose="02040503050406030204" pitchFamily="18" charset="0"/>
                <a:ea typeface="Times New Roman" panose="02020603050405020304" pitchFamily="18" charset="0"/>
                <a:cs typeface="Times New Roman" panose="02020603050405020304" pitchFamily="18" charset="0"/>
              </a:rPr>
              <a:t>spam</a:t>
            </a:r>
            <a:r>
              <a:rPr lang="bg-BG" sz="1800" i="1"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i="1" dirty="0" err="1">
                <a:effectLst/>
                <a:latin typeface="Cambria" panose="02040503050406030204" pitchFamily="18" charset="0"/>
                <a:ea typeface="Times New Roman" panose="02020603050405020304" pitchFamily="18" charset="0"/>
                <a:cs typeface="Times New Roman" panose="02020603050405020304" pitchFamily="18" charset="0"/>
              </a:rPr>
              <a:t>junkmail</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 да бъде блокирано или поставено в папка </a:t>
            </a:r>
            <a:r>
              <a:rPr lang="bg-BG" sz="1800" i="1" dirty="0">
                <a:effectLst/>
                <a:latin typeface="Cambria" panose="02040503050406030204" pitchFamily="18" charset="0"/>
                <a:ea typeface="Times New Roman" panose="02020603050405020304" pitchFamily="18" charset="0"/>
                <a:cs typeface="Times New Roman" panose="02020603050405020304" pitchFamily="18" charset="0"/>
              </a:rPr>
              <a:t>Спам</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endParaRPr lang="en-BG" dirty="0"/>
          </a:p>
        </p:txBody>
      </p:sp>
      <p:sp>
        <p:nvSpPr>
          <p:cNvPr id="4" name="Footer Placeholder 3">
            <a:extLst>
              <a:ext uri="{FF2B5EF4-FFF2-40B4-BE49-F238E27FC236}">
                <a16:creationId xmlns:a16="http://schemas.microsoft.com/office/drawing/2014/main" id="{1E19A6E4-F267-0485-8879-DF6F963153C2}"/>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descr="A picture containing text, computer, vector graphics&#10;&#10;Description automatically generated">
            <a:extLst>
              <a:ext uri="{FF2B5EF4-FFF2-40B4-BE49-F238E27FC236}">
                <a16:creationId xmlns:a16="http://schemas.microsoft.com/office/drawing/2014/main" id="{B8400CFA-5D43-D8DC-6706-C1553F911C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4023" y="1726058"/>
            <a:ext cx="5224609" cy="3804168"/>
          </a:xfrm>
          <a:prstGeom prst="rect">
            <a:avLst/>
          </a:prstGeom>
        </p:spPr>
      </p:pic>
    </p:spTree>
    <p:extLst>
      <p:ext uri="{BB962C8B-B14F-4D97-AF65-F5344CB8AC3E}">
        <p14:creationId xmlns:p14="http://schemas.microsoft.com/office/powerpoint/2010/main" val="35868591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9F5F4B-A3E3-7297-CAF7-E32C5B189D1F}"/>
              </a:ext>
            </a:extLst>
          </p:cNvPr>
          <p:cNvSpPr>
            <a:spLocks noGrp="1"/>
          </p:cNvSpPr>
          <p:nvPr>
            <p:ph type="title"/>
          </p:nvPr>
        </p:nvSpPr>
        <p:spPr/>
        <p:txBody>
          <a:bodyPr/>
          <a:lstStyle/>
          <a:p>
            <a:r>
              <a:rPr lang="bg-BG" dirty="0"/>
              <a:t>Правила, свързани с електронна поща</a:t>
            </a:r>
            <a:endParaRPr lang="en-BG" dirty="0"/>
          </a:p>
        </p:txBody>
      </p:sp>
      <p:sp>
        <p:nvSpPr>
          <p:cNvPr id="3" name="Content Placeholder 2">
            <a:extLst>
              <a:ext uri="{FF2B5EF4-FFF2-40B4-BE49-F238E27FC236}">
                <a16:creationId xmlns:a16="http://schemas.microsoft.com/office/drawing/2014/main" id="{AACD9AFB-778A-56E9-C7F7-81917CE9A0C6}"/>
              </a:ext>
            </a:extLst>
          </p:cNvPr>
          <p:cNvSpPr>
            <a:spLocks noGrp="1"/>
          </p:cNvSpPr>
          <p:nvPr>
            <p:ph idx="1"/>
          </p:nvPr>
        </p:nvSpPr>
        <p:spPr>
          <a:xfrm>
            <a:off x="565079" y="2024008"/>
            <a:ext cx="6072028" cy="4435529"/>
          </a:xfrm>
        </p:spPr>
        <p:txBody>
          <a:bodyPr/>
          <a:lstStyle/>
          <a:p>
            <a:pPr>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Следвайте принципа „едно писмо една тема“, т.е. ако искате да засегнете няколко различни теми и въпроси, свързани с тях, отделете ги в отделни писма, като ги означите с различно озаглавени теми в полето за задаване на тема.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При отговор или препращане на писмо, обърнете внимание, че автоматично се появяват съответно </a:t>
            </a:r>
            <a:r>
              <a:rPr lang="bg-BG" sz="1800" i="1" dirty="0" err="1">
                <a:effectLst/>
                <a:latin typeface="Cambria" panose="02040503050406030204" pitchFamily="18" charset="0"/>
                <a:ea typeface="Times New Roman" panose="02020603050405020304" pitchFamily="18" charset="0"/>
                <a:cs typeface="Times New Roman" panose="02020603050405020304" pitchFamily="18" charset="0"/>
              </a:rPr>
              <a:t>Re</a:t>
            </a:r>
            <a:r>
              <a:rPr lang="bg-BG" sz="1800" i="1"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или </a:t>
            </a:r>
            <a:r>
              <a:rPr lang="bg-BG" sz="1800" i="1" dirty="0" err="1">
                <a:effectLst/>
                <a:latin typeface="Cambria" panose="02040503050406030204" pitchFamily="18" charset="0"/>
                <a:ea typeface="Times New Roman" panose="02020603050405020304" pitchFamily="18" charset="0"/>
                <a:cs typeface="Times New Roman" panose="02020603050405020304" pitchFamily="18" charset="0"/>
              </a:rPr>
              <a:t>Fwd</a:t>
            </a:r>
            <a:r>
              <a:rPr lang="bg-BG" sz="1800" i="1"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в началото на темата. Не ги изтривайте! Това са важни индикатори, че писмото ви е отговор на друго или че препращате чуждо писмо.</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1E19A6E4-F267-0485-8879-DF6F963153C2}"/>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B8400CFA-5D43-D8DC-6706-C1553F911CC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427237" y="1880170"/>
            <a:ext cx="3804168" cy="3804168"/>
          </a:xfrm>
          <a:prstGeom prst="rect">
            <a:avLst/>
          </a:prstGeom>
        </p:spPr>
      </p:pic>
    </p:spTree>
    <p:extLst>
      <p:ext uri="{BB962C8B-B14F-4D97-AF65-F5344CB8AC3E}">
        <p14:creationId xmlns:p14="http://schemas.microsoft.com/office/powerpoint/2010/main" val="5425914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9F5F4B-A3E3-7297-CAF7-E32C5B189D1F}"/>
              </a:ext>
            </a:extLst>
          </p:cNvPr>
          <p:cNvSpPr>
            <a:spLocks noGrp="1"/>
          </p:cNvSpPr>
          <p:nvPr>
            <p:ph type="title"/>
          </p:nvPr>
        </p:nvSpPr>
        <p:spPr/>
        <p:txBody>
          <a:bodyPr/>
          <a:lstStyle/>
          <a:p>
            <a:r>
              <a:rPr lang="bg-BG" dirty="0"/>
              <a:t>Правила, свързани с електронна поща</a:t>
            </a:r>
            <a:endParaRPr lang="en-BG" dirty="0"/>
          </a:p>
        </p:txBody>
      </p:sp>
      <p:sp>
        <p:nvSpPr>
          <p:cNvPr id="3" name="Content Placeholder 2">
            <a:extLst>
              <a:ext uri="{FF2B5EF4-FFF2-40B4-BE49-F238E27FC236}">
                <a16:creationId xmlns:a16="http://schemas.microsoft.com/office/drawing/2014/main" id="{AACD9AFB-778A-56E9-C7F7-81917CE9A0C6}"/>
              </a:ext>
            </a:extLst>
          </p:cNvPr>
          <p:cNvSpPr>
            <a:spLocks noGrp="1"/>
          </p:cNvSpPr>
          <p:nvPr>
            <p:ph idx="1"/>
          </p:nvPr>
        </p:nvSpPr>
        <p:spPr>
          <a:xfrm>
            <a:off x="5558319" y="1726058"/>
            <a:ext cx="6072028" cy="4574730"/>
          </a:xfrm>
        </p:spPr>
        <p:txBody>
          <a:bodyPr/>
          <a:lstStyle/>
          <a:p>
            <a:pPr>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Ако пишете за първи път на някого, не забравяйте да се представите с няколко думи в началото, а в края на писмото напишете името и координатите си.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Ако изпращате прикачени файлове към писмото си, уточнете това в текста – какво точно изпращате като съдържание.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Ако писмото ви е делово, имайте предвид, че не е прието да използвате емотикони. Нека те останат за по-личната комуникация. </a:t>
            </a:r>
            <a:r>
              <a:rPr lang="bg-BG" sz="1800" dirty="0">
                <a:effectLst/>
                <a:latin typeface="Cambria" panose="02040503050406030204" pitchFamily="18" charset="0"/>
                <a:ea typeface="Times New Roman" panose="02020603050405020304" pitchFamily="18" charset="0"/>
                <a:cs typeface="Times New Roman" panose="02020603050405020304" pitchFamily="18" charset="0"/>
                <a:sym typeface="Wingdings" pitchFamily="2" charset="2"/>
              </a:rPr>
              <a:t></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1E19A6E4-F267-0485-8879-DF6F963153C2}"/>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B8400CFA-5D43-D8DC-6706-C1553F911CC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968020" y="1726058"/>
            <a:ext cx="3756615" cy="3804168"/>
          </a:xfrm>
          <a:prstGeom prst="rect">
            <a:avLst/>
          </a:prstGeom>
        </p:spPr>
      </p:pic>
    </p:spTree>
    <p:extLst>
      <p:ext uri="{BB962C8B-B14F-4D97-AF65-F5344CB8AC3E}">
        <p14:creationId xmlns:p14="http://schemas.microsoft.com/office/powerpoint/2010/main" val="41942827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881C-387E-ABC3-5B4E-F5F97CBBAEF7}"/>
              </a:ext>
            </a:extLst>
          </p:cNvPr>
          <p:cNvSpPr>
            <a:spLocks noGrp="1"/>
          </p:cNvSpPr>
          <p:nvPr>
            <p:ph type="title"/>
          </p:nvPr>
        </p:nvSpPr>
        <p:spPr>
          <a:xfrm>
            <a:off x="1097280" y="286603"/>
            <a:ext cx="10058400" cy="1450757"/>
          </a:xfrm>
        </p:spPr>
        <p:txBody>
          <a:bodyPr>
            <a:normAutofit/>
          </a:bodyPr>
          <a:lstStyle/>
          <a:p>
            <a:r>
              <a:rPr lang="bg-BG" dirty="0"/>
              <a:t>Верижни писма</a:t>
            </a:r>
            <a:endParaRPr lang="en-BG" dirty="0"/>
          </a:p>
        </p:txBody>
      </p:sp>
      <p:sp>
        <p:nvSpPr>
          <p:cNvPr id="3" name="Content Placeholder 2">
            <a:extLst>
              <a:ext uri="{FF2B5EF4-FFF2-40B4-BE49-F238E27FC236}">
                <a16:creationId xmlns:a16="http://schemas.microsoft.com/office/drawing/2014/main" id="{DC6E7279-93BD-DB8F-93F3-2BC70F1D9D71}"/>
              </a:ext>
            </a:extLst>
          </p:cNvPr>
          <p:cNvSpPr>
            <a:spLocks noGrp="1"/>
          </p:cNvSpPr>
          <p:nvPr>
            <p:ph idx="1"/>
          </p:nvPr>
        </p:nvSpPr>
        <p:spPr>
          <a:xfrm>
            <a:off x="1097279" y="1845734"/>
            <a:ext cx="6454987" cy="4023360"/>
          </a:xfrm>
        </p:spPr>
        <p:txBody>
          <a:bodyPr>
            <a:normAutofit/>
          </a:bodyPr>
          <a:lstStyle/>
          <a:p>
            <a:pPr>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Верижното писмо (от англ. ез. – </a:t>
            </a:r>
            <a:r>
              <a:rPr lang="en-US" sz="1800" i="1" dirty="0">
                <a:effectLst/>
                <a:latin typeface="Cambria" panose="02040503050406030204" pitchFamily="18" charset="0"/>
                <a:ea typeface="Times New Roman" panose="02020603050405020304" pitchFamily="18" charset="0"/>
                <a:cs typeface="Times New Roman" panose="02020603050405020304" pitchFamily="18" charset="0"/>
              </a:rPr>
              <a:t>chain letter</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е съобщение, което се опитва да убеди получателя да направи няколко копия на писмото и да ги изпрати на определен брой получатели. Получава се разрастваща се „верига“ – нещо като пирамида.</a:t>
            </a:r>
            <a:endParaRPr lang="en-BG" sz="1800">
              <a:effectLst/>
              <a:latin typeface="Cambria" panose="02040503050406030204" pitchFamily="18" charset="0"/>
              <a:ea typeface="Times New Roman" panose="02020603050405020304" pitchFamily="18" charset="0"/>
              <a:cs typeface="Times New Roman" panose="02020603050405020304" pitchFamily="18" charset="0"/>
            </a:endParaRPr>
          </a:p>
          <a:p>
            <a:pPr>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Обичайните методи, използвани във верижните писма, включват емоционално манипулативни истории, пирамидални схеми за бързо забогатяване и използване на суеверия за заплашване на получателя. Първоначално верижните писма са били хартиени писма, изпращани по стандартната поща. Днес верижните писма често се изпращат по електронен път чрез електронна поща, сайтове на социални мрежи и текстови съобщения.</a:t>
            </a:r>
            <a:endParaRPr lang="en-BG" sz="1800">
              <a:effectLst/>
              <a:latin typeface="Cambria" panose="02040503050406030204" pitchFamily="18" charset="0"/>
              <a:ea typeface="Times New Roman" panose="02020603050405020304" pitchFamily="18" charset="0"/>
              <a:cs typeface="Times New Roman" panose="02020603050405020304" pitchFamily="18" charset="0"/>
            </a:endParaRPr>
          </a:p>
        </p:txBody>
      </p:sp>
      <p:pic>
        <p:nvPicPr>
          <p:cNvPr id="6" name="Picture 5" descr="A black and white pattern&#10;&#10;Description automatically generated with low confidence">
            <a:extLst>
              <a:ext uri="{FF2B5EF4-FFF2-40B4-BE49-F238E27FC236}">
                <a16:creationId xmlns:a16="http://schemas.microsoft.com/office/drawing/2014/main" id="{AC242301-4805-95DF-3797-076205DA3A61}"/>
              </a:ext>
            </a:extLst>
          </p:cNvPr>
          <p:cNvPicPr>
            <a:picLocks noChangeAspect="1"/>
          </p:cNvPicPr>
          <p:nvPr/>
        </p:nvPicPr>
        <p:blipFill rotWithShape="1">
          <a:blip r:embed="rId2">
            <a:extLst>
              <a:ext uri="{28A0092B-C50C-407E-A947-70E740481C1C}">
                <a14:useLocalDpi xmlns:a14="http://schemas.microsoft.com/office/drawing/2010/main" val="0"/>
              </a:ext>
            </a:extLst>
          </a:blip>
          <a:srcRect l="22141" r="32698"/>
          <a:stretch/>
        </p:blipFill>
        <p:spPr>
          <a:xfrm>
            <a:off x="8020570" y="1916318"/>
            <a:ext cx="3135109" cy="3471012"/>
          </a:xfrm>
          <a:prstGeom prst="rect">
            <a:avLst/>
          </a:prstGeom>
        </p:spPr>
      </p:pic>
      <p:sp>
        <p:nvSpPr>
          <p:cNvPr id="4" name="Footer Placeholder 3">
            <a:extLst>
              <a:ext uri="{FF2B5EF4-FFF2-40B4-BE49-F238E27FC236}">
                <a16:creationId xmlns:a16="http://schemas.microsoft.com/office/drawing/2014/main" id="{0CD5BE7C-AE74-B0E4-F7CF-2AADFDAD0040}"/>
              </a:ext>
            </a:extLst>
          </p:cNvPr>
          <p:cNvSpPr>
            <a:spLocks noGrp="1"/>
          </p:cNvSpPr>
          <p:nvPr>
            <p:ph type="ftr" sz="quarter" idx="10"/>
          </p:nvPr>
        </p:nvSpPr>
        <p:spPr>
          <a:xfrm>
            <a:off x="3686185" y="6459785"/>
            <a:ext cx="4822804" cy="365125"/>
          </a:xfrm>
        </p:spPr>
        <p:txBody>
          <a:bodyPr>
            <a:normAutofit/>
          </a:bodyPr>
          <a:lstStyle/>
          <a:p>
            <a:pPr>
              <a:lnSpc>
                <a:spcPct val="90000"/>
              </a:lnSpc>
              <a:spcAft>
                <a:spcPts val="600"/>
              </a:spcAft>
              <a:defRPr/>
            </a:pPr>
            <a:r>
              <a:rPr lang="ru-RU" sz="800"/>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37241642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881C-387E-ABC3-5B4E-F5F97CBBAEF7}"/>
              </a:ext>
            </a:extLst>
          </p:cNvPr>
          <p:cNvSpPr>
            <a:spLocks noGrp="1"/>
          </p:cNvSpPr>
          <p:nvPr>
            <p:ph type="title"/>
          </p:nvPr>
        </p:nvSpPr>
        <p:spPr>
          <a:xfrm>
            <a:off x="1097280" y="286603"/>
            <a:ext cx="10058400" cy="1450757"/>
          </a:xfrm>
        </p:spPr>
        <p:txBody>
          <a:bodyPr>
            <a:normAutofit/>
          </a:bodyPr>
          <a:lstStyle/>
          <a:p>
            <a:r>
              <a:rPr lang="bg-BG" dirty="0"/>
              <a:t>Верижни писма</a:t>
            </a:r>
            <a:endParaRPr lang="en-BG" dirty="0"/>
          </a:p>
        </p:txBody>
      </p:sp>
      <p:sp>
        <p:nvSpPr>
          <p:cNvPr id="3" name="Content Placeholder 2">
            <a:extLst>
              <a:ext uri="{FF2B5EF4-FFF2-40B4-BE49-F238E27FC236}">
                <a16:creationId xmlns:a16="http://schemas.microsoft.com/office/drawing/2014/main" id="{DC6E7279-93BD-DB8F-93F3-2BC70F1D9D71}"/>
              </a:ext>
            </a:extLst>
          </p:cNvPr>
          <p:cNvSpPr>
            <a:spLocks noGrp="1"/>
          </p:cNvSpPr>
          <p:nvPr>
            <p:ph idx="1"/>
          </p:nvPr>
        </p:nvSpPr>
        <p:spPr>
          <a:xfrm>
            <a:off x="1097279" y="1845734"/>
            <a:ext cx="10204294" cy="4023360"/>
          </a:xfrm>
        </p:spPr>
        <p:txBody>
          <a:bodyPr>
            <a:normAutofit lnSpcReduction="10000"/>
          </a:bodyPr>
          <a:lstStyle/>
          <a:p>
            <a:pPr>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Някои имейл съобщения, изпратени като верижни писма, могат да изглеждат съвсем безобидни. Например ученик от гимназията, който иска да провери колко души могат да получат неговия имейл за научен проект.</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Съобщенията понякога включват фалшиви обещания от компании или богати хора (като Бил Гейтс), които обещават парична награда на всеки, който получи съобщението. Те могат да бъдат и политически мотивирани или предупреждение, че популярно телевизионно или радиопредаване може да бъде свалено от ефир. Някои, като хавайския тотем за късмет, който се разпространява в хиляди форми, заплашват потребителите с лош късмет, ако не го препратят. Съществуват много форми на верижни имейли, които заплашват със смърт или отнемане на душата, като разказват истории за смъртта на други хора.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Друга разпространена форма на верижно писмо по електронна поща е измамата с вирус и форма на кибертормоз.</a:t>
            </a:r>
            <a:r>
              <a:rPr lang="en-BG" sz="1200" dirty="0">
                <a:effectLst/>
              </a:rPr>
              <a:t>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0CD5BE7C-AE74-B0E4-F7CF-2AADFDAD0040}"/>
              </a:ext>
            </a:extLst>
          </p:cNvPr>
          <p:cNvSpPr>
            <a:spLocks noGrp="1"/>
          </p:cNvSpPr>
          <p:nvPr>
            <p:ph type="ftr" sz="quarter" idx="10"/>
          </p:nvPr>
        </p:nvSpPr>
        <p:spPr>
          <a:xfrm>
            <a:off x="3686185" y="6459785"/>
            <a:ext cx="4822804" cy="365125"/>
          </a:xfrm>
        </p:spPr>
        <p:txBody>
          <a:bodyPr>
            <a:normAutofit/>
          </a:bodyPr>
          <a:lstStyle/>
          <a:p>
            <a:pPr>
              <a:lnSpc>
                <a:spcPct val="90000"/>
              </a:lnSpc>
              <a:spcAft>
                <a:spcPts val="600"/>
              </a:spcAft>
              <a:defRPr/>
            </a:pPr>
            <a:r>
              <a:rPr lang="ru-RU" sz="800"/>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16722394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881C-387E-ABC3-5B4E-F5F97CBBAEF7}"/>
              </a:ext>
            </a:extLst>
          </p:cNvPr>
          <p:cNvSpPr>
            <a:spLocks noGrp="1"/>
          </p:cNvSpPr>
          <p:nvPr>
            <p:ph type="title"/>
          </p:nvPr>
        </p:nvSpPr>
        <p:spPr>
          <a:xfrm>
            <a:off x="1097280" y="286603"/>
            <a:ext cx="10058400" cy="1450757"/>
          </a:xfrm>
        </p:spPr>
        <p:txBody>
          <a:bodyPr>
            <a:normAutofit/>
          </a:bodyPr>
          <a:lstStyle/>
          <a:p>
            <a:r>
              <a:rPr lang="bg-BG" dirty="0"/>
              <a:t>Верижни писма</a:t>
            </a:r>
            <a:endParaRPr lang="en-BG" dirty="0"/>
          </a:p>
        </p:txBody>
      </p:sp>
      <p:sp>
        <p:nvSpPr>
          <p:cNvPr id="3" name="Content Placeholder 2">
            <a:extLst>
              <a:ext uri="{FF2B5EF4-FFF2-40B4-BE49-F238E27FC236}">
                <a16:creationId xmlns:a16="http://schemas.microsoft.com/office/drawing/2014/main" id="{DC6E7279-93BD-DB8F-93F3-2BC70F1D9D71}"/>
              </a:ext>
            </a:extLst>
          </p:cNvPr>
          <p:cNvSpPr>
            <a:spLocks noGrp="1"/>
          </p:cNvSpPr>
          <p:nvPr>
            <p:ph idx="1"/>
          </p:nvPr>
        </p:nvSpPr>
        <p:spPr>
          <a:xfrm>
            <a:off x="1097279" y="1845734"/>
            <a:ext cx="10204294" cy="4023360"/>
          </a:xfrm>
        </p:spPr>
        <p:txBody>
          <a:bodyPr>
            <a:normAutofit/>
          </a:bodyPr>
          <a:lstStyle/>
          <a:p>
            <a:pPr>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Важно е да запомним, че не бива да препращаме подобни писма и съобщения!  Най-разумно е да ги преместим в папка </a:t>
            </a:r>
            <a:r>
              <a:rPr lang="bg-BG" sz="1800" i="1" dirty="0">
                <a:effectLst/>
                <a:latin typeface="Cambria" panose="02040503050406030204" pitchFamily="18" charset="0"/>
                <a:ea typeface="Times New Roman" panose="02020603050405020304" pitchFamily="18" charset="0"/>
                <a:cs typeface="Times New Roman" panose="02020603050405020304" pitchFamily="18" charset="0"/>
              </a:rPr>
              <a:t>Спам</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по възможност без да ги отваряме</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маркирайте писмото, поставяйки отметка в полето в началото на ред, и щракнете върху надписа </a:t>
            </a:r>
            <a:r>
              <a:rPr lang="bg-BG" sz="1800" i="1" dirty="0">
                <a:effectLst/>
                <a:latin typeface="Cambria" panose="02040503050406030204" pitchFamily="18" charset="0"/>
                <a:ea typeface="Times New Roman" panose="02020603050405020304" pitchFamily="18" charset="0"/>
                <a:cs typeface="Times New Roman" panose="02020603050405020304" pitchFamily="18" charset="0"/>
              </a:rPr>
              <a:t>Спам</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0CD5BE7C-AE74-B0E4-F7CF-2AADFDAD0040}"/>
              </a:ext>
            </a:extLst>
          </p:cNvPr>
          <p:cNvSpPr>
            <a:spLocks noGrp="1"/>
          </p:cNvSpPr>
          <p:nvPr>
            <p:ph type="ftr" sz="quarter" idx="10"/>
          </p:nvPr>
        </p:nvSpPr>
        <p:spPr>
          <a:xfrm>
            <a:off x="3686185" y="6459785"/>
            <a:ext cx="4822804" cy="365125"/>
          </a:xfrm>
        </p:spPr>
        <p:txBody>
          <a:bodyPr>
            <a:normAutofit/>
          </a:bodyPr>
          <a:lstStyle/>
          <a:p>
            <a:pPr>
              <a:lnSpc>
                <a:spcPct val="90000"/>
              </a:lnSpc>
              <a:spcAft>
                <a:spcPts val="600"/>
              </a:spcAft>
              <a:defRPr/>
            </a:pPr>
            <a:r>
              <a:rPr lang="ru-RU" sz="800"/>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descr="Timeline&#10;&#10;Description automatically generated with medium confidence">
            <a:extLst>
              <a:ext uri="{FF2B5EF4-FFF2-40B4-BE49-F238E27FC236}">
                <a16:creationId xmlns:a16="http://schemas.microsoft.com/office/drawing/2014/main" id="{79D41B6E-CEBA-1631-5778-0AC6920FCD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85643" y="3429000"/>
            <a:ext cx="7772400" cy="1474075"/>
          </a:xfrm>
          <a:prstGeom prst="rect">
            <a:avLst/>
          </a:prstGeom>
          <a:ln>
            <a:solidFill>
              <a:schemeClr val="accent1"/>
            </a:solidFill>
          </a:ln>
        </p:spPr>
      </p:pic>
    </p:spTree>
    <p:extLst>
      <p:ext uri="{BB962C8B-B14F-4D97-AF65-F5344CB8AC3E}">
        <p14:creationId xmlns:p14="http://schemas.microsoft.com/office/powerpoint/2010/main" val="524140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3E1E4-799A-E77A-FB0B-9EB408497CF2}"/>
              </a:ext>
            </a:extLst>
          </p:cNvPr>
          <p:cNvSpPr>
            <a:spLocks noGrp="1"/>
          </p:cNvSpPr>
          <p:nvPr>
            <p:ph type="title"/>
          </p:nvPr>
        </p:nvSpPr>
        <p:spPr/>
        <p:txBody>
          <a:bodyPr>
            <a:normAutofit/>
          </a:bodyPr>
          <a:lstStyle/>
          <a:p>
            <a:r>
              <a:rPr lang="bg-BG" dirty="0"/>
              <a:t>Добри и лоши практики при използване </a:t>
            </a:r>
            <a:br>
              <a:rPr lang="bg-BG" dirty="0"/>
            </a:br>
            <a:r>
              <a:rPr lang="bg-BG" dirty="0"/>
              <a:t>на дигиталните технологии и интернет</a:t>
            </a:r>
            <a:endParaRPr lang="en-BG" dirty="0"/>
          </a:p>
        </p:txBody>
      </p:sp>
      <p:sp>
        <p:nvSpPr>
          <p:cNvPr id="3" name="Content Placeholder 2">
            <a:extLst>
              <a:ext uri="{FF2B5EF4-FFF2-40B4-BE49-F238E27FC236}">
                <a16:creationId xmlns:a16="http://schemas.microsoft.com/office/drawing/2014/main" id="{E253BAFF-D321-BFA9-D39F-8324440D91BB}"/>
              </a:ext>
            </a:extLst>
          </p:cNvPr>
          <p:cNvSpPr>
            <a:spLocks noGrp="1"/>
          </p:cNvSpPr>
          <p:nvPr>
            <p:ph idx="1"/>
          </p:nvPr>
        </p:nvSpPr>
        <p:spPr>
          <a:xfrm>
            <a:off x="493730" y="2599362"/>
            <a:ext cx="4961847" cy="3084976"/>
          </a:xfrm>
        </p:spPr>
        <p:txBody>
          <a:bodyPr/>
          <a:lstStyle/>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Добрите практики при използване на дигиталните технологии и интернет са именно случаите, когато се спазват нормите и правилата на поведение, описани в темата до тук. </a:t>
            </a:r>
            <a:endParaRPr lang="en-US" sz="18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Всички останали случаи се определят като лоши практики и тяхната най-крайна форма са дигиталните престъпления, по-познати с по-широкия термин </a:t>
            </a:r>
            <a:r>
              <a:rPr lang="bg-BG" sz="1800" i="1" dirty="0">
                <a:effectLst/>
                <a:latin typeface="Cambria" panose="02040503050406030204" pitchFamily="18" charset="0"/>
                <a:ea typeface="Times New Roman" panose="02020603050405020304" pitchFamily="18" charset="0"/>
                <a:cs typeface="Times New Roman" panose="02020603050405020304" pitchFamily="18" charset="0"/>
              </a:rPr>
              <a:t>киберпрестъпления</a:t>
            </a:r>
            <a:r>
              <a:rPr lang="bg-BG" sz="1800" i="1" dirty="0">
                <a:latin typeface="Cambria" panose="02040503050406030204" pitchFamily="18" charset="0"/>
                <a:ea typeface="Times New Roman" panose="02020603050405020304" pitchFamily="18" charset="0"/>
                <a:cs typeface="Times New Roman" panose="02020603050405020304" pitchFamily="18" charset="0"/>
              </a:rPr>
              <a:t> </a:t>
            </a:r>
            <a:r>
              <a:rPr lang="bg-BG" sz="1800" dirty="0">
                <a:latin typeface="Cambria" panose="02040503050406030204" pitchFamily="18" charset="0"/>
                <a:ea typeface="Times New Roman" panose="02020603050405020304" pitchFamily="18" charset="0"/>
                <a:cs typeface="Times New Roman" panose="02020603050405020304" pitchFamily="18" charset="0"/>
              </a:rPr>
              <a:t>и по-конкретния – </a:t>
            </a:r>
            <a:r>
              <a:rPr lang="bg-BG" sz="1800" i="1" dirty="0">
                <a:latin typeface="Cambria" panose="02040503050406030204" pitchFamily="18" charset="0"/>
                <a:ea typeface="Times New Roman" panose="02020603050405020304" pitchFamily="18" charset="0"/>
                <a:cs typeface="Times New Roman" panose="02020603050405020304" pitchFamily="18" charset="0"/>
              </a:rPr>
              <a:t>кибератаки.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endParaRPr lang="en-BG" dirty="0"/>
          </a:p>
        </p:txBody>
      </p:sp>
      <p:sp>
        <p:nvSpPr>
          <p:cNvPr id="4" name="Footer Placeholder 3">
            <a:extLst>
              <a:ext uri="{FF2B5EF4-FFF2-40B4-BE49-F238E27FC236}">
                <a16:creationId xmlns:a16="http://schemas.microsoft.com/office/drawing/2014/main" id="{C5100F6F-1620-39E6-CA2E-5DB1B85D0CB5}"/>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descr="Icon&#10;&#10;Description automatically generated">
            <a:extLst>
              <a:ext uri="{FF2B5EF4-FFF2-40B4-BE49-F238E27FC236}">
                <a16:creationId xmlns:a16="http://schemas.microsoft.com/office/drawing/2014/main" id="{E620908E-FDCC-A7CF-7EE5-B66B6C6E4C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1894053"/>
            <a:ext cx="5602269" cy="3790285"/>
          </a:xfrm>
          <a:prstGeom prst="rect">
            <a:avLst/>
          </a:prstGeom>
        </p:spPr>
      </p:pic>
    </p:spTree>
    <p:extLst>
      <p:ext uri="{BB962C8B-B14F-4D97-AF65-F5344CB8AC3E}">
        <p14:creationId xmlns:p14="http://schemas.microsoft.com/office/powerpoint/2010/main" val="29257526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9B2D3-C7FF-F65C-37B8-BC74DCB3610A}"/>
              </a:ext>
            </a:extLst>
          </p:cNvPr>
          <p:cNvSpPr>
            <a:spLocks noGrp="1"/>
          </p:cNvSpPr>
          <p:nvPr>
            <p:ph type="title"/>
          </p:nvPr>
        </p:nvSpPr>
        <p:spPr>
          <a:xfrm>
            <a:off x="852755" y="1605675"/>
            <a:ext cx="5465852" cy="893762"/>
          </a:xfrm>
        </p:spPr>
        <p:txBody>
          <a:bodyPr/>
          <a:lstStyle/>
          <a:p>
            <a:r>
              <a:rPr lang="bg-BG" dirty="0"/>
              <a:t>Нормативна база</a:t>
            </a:r>
            <a:endParaRPr lang="en-BG" dirty="0"/>
          </a:p>
        </p:txBody>
      </p:sp>
      <p:sp>
        <p:nvSpPr>
          <p:cNvPr id="3" name="Content Placeholder 2">
            <a:extLst>
              <a:ext uri="{FF2B5EF4-FFF2-40B4-BE49-F238E27FC236}">
                <a16:creationId xmlns:a16="http://schemas.microsoft.com/office/drawing/2014/main" id="{D57974F9-7660-F3F7-A0DA-DB9800F23F85}"/>
              </a:ext>
            </a:extLst>
          </p:cNvPr>
          <p:cNvSpPr>
            <a:spLocks noGrp="1"/>
          </p:cNvSpPr>
          <p:nvPr>
            <p:ph idx="1"/>
          </p:nvPr>
        </p:nvSpPr>
        <p:spPr>
          <a:xfrm>
            <a:off x="1191802" y="2658187"/>
            <a:ext cx="5291191" cy="2982234"/>
          </a:xfrm>
        </p:spPr>
        <p:txBody>
          <a:bodyPr/>
          <a:lstStyle/>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Нормативната база в Република България, свързана с киберпрестъпността, е описана подробно в Закона за киберсигурност, който може да бъде достъпен и разгледан на следния интернет адрес: </a:t>
            </a:r>
            <a:r>
              <a:rPr lang="bg-BG" sz="1800" u="sng" dirty="0">
                <a:solidFill>
                  <a:srgbClr val="0563C1"/>
                </a:solidFill>
                <a:effectLst/>
                <a:latin typeface="Cambria" panose="02040503050406030204" pitchFamily="18" charset="0"/>
                <a:ea typeface="Times New Roman" panose="02020603050405020304" pitchFamily="18" charset="0"/>
                <a:cs typeface="Times New Roman" panose="02020603050405020304" pitchFamily="18" charset="0"/>
                <a:hlinkClick r:id="rId2"/>
              </a:rPr>
              <a:t>https://lex.bg/bg/laws/ldoc/2137188253</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39CEC9E8-6A8F-AD12-6ECA-58FB7B9382B0}"/>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descr="Graphical user interface, text, application, email&#10;&#10;Description automatically generated">
            <a:extLst>
              <a:ext uri="{FF2B5EF4-FFF2-40B4-BE49-F238E27FC236}">
                <a16:creationId xmlns:a16="http://schemas.microsoft.com/office/drawing/2014/main" id="{775A05AD-613D-42E9-38C9-02C502FED1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0488" y="82139"/>
            <a:ext cx="4229714" cy="6218649"/>
          </a:xfrm>
          <a:prstGeom prst="rect">
            <a:avLst/>
          </a:prstGeom>
          <a:ln>
            <a:solidFill>
              <a:schemeClr val="accent1"/>
            </a:solidFill>
          </a:ln>
        </p:spPr>
      </p:pic>
    </p:spTree>
    <p:extLst>
      <p:ext uri="{BB962C8B-B14F-4D97-AF65-F5344CB8AC3E}">
        <p14:creationId xmlns:p14="http://schemas.microsoft.com/office/powerpoint/2010/main" val="39724627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p:cNvSpPr>
            <a:spLocks noGrp="1"/>
          </p:cNvSpPr>
          <p:nvPr>
            <p:ph type="title"/>
          </p:nvPr>
        </p:nvSpPr>
        <p:spPr/>
        <p:txBody>
          <a:bodyPr/>
          <a:lstStyle/>
          <a:p>
            <a:pPr eaLnBrk="1" fontAlgn="auto" hangingPunct="1">
              <a:spcAft>
                <a:spcPts val="0"/>
              </a:spcAft>
              <a:defRPr/>
            </a:pPr>
            <a:r>
              <a:rPr lang="bg-BG" dirty="0"/>
              <a:t>Съдържание</a:t>
            </a:r>
            <a:endParaRPr lang="en-GB" dirty="0"/>
          </a:p>
        </p:txBody>
      </p:sp>
      <p:sp>
        <p:nvSpPr>
          <p:cNvPr id="12291" name="Content Placeholder 30"/>
          <p:cNvSpPr>
            <a:spLocks noGrp="1"/>
          </p:cNvSpPr>
          <p:nvPr>
            <p:ph idx="1"/>
          </p:nvPr>
        </p:nvSpPr>
        <p:spPr>
          <a:xfrm>
            <a:off x="554804" y="1615281"/>
            <a:ext cx="11260476" cy="4679950"/>
          </a:xfrm>
        </p:spPr>
        <p:txBody>
          <a:bodyPr/>
          <a:lstStyle/>
          <a:p>
            <a:pPr marL="514350" indent="-514350" eaLnBrk="1" hangingPunct="1">
              <a:buFont typeface="+mj-lt"/>
              <a:buAutoNum type="arabicPeriod"/>
            </a:pPr>
            <a:r>
              <a:rPr lang="bg-BG" altLang="en-US" dirty="0"/>
              <a:t>Анотация на темата и нови понятия</a:t>
            </a:r>
          </a:p>
          <a:p>
            <a:pPr marL="514350" indent="-514350" eaLnBrk="1" hangingPunct="1">
              <a:buFont typeface="+mj-lt"/>
              <a:buAutoNum type="arabicPeriod"/>
            </a:pPr>
            <a:r>
              <a:rPr lang="bg-BG" altLang="en-US" dirty="0"/>
              <a:t>Основни правила на поведение в интернет</a:t>
            </a:r>
          </a:p>
          <a:p>
            <a:pPr marL="514350" indent="-514350" eaLnBrk="1" hangingPunct="1">
              <a:buFont typeface="+mj-lt"/>
              <a:buAutoNum type="arabicPeriod"/>
            </a:pPr>
            <a:r>
              <a:rPr lang="bg-BG" dirty="0"/>
              <a:t>Нетикет</a:t>
            </a:r>
          </a:p>
          <a:p>
            <a:pPr marL="514350" indent="-514350" eaLnBrk="1" hangingPunct="1">
              <a:buFont typeface="+mj-lt"/>
              <a:buAutoNum type="arabicPeriod"/>
            </a:pPr>
            <a:r>
              <a:rPr lang="bg-BG" altLang="en-US" dirty="0"/>
              <a:t>Анонимни ли сме в интернет?</a:t>
            </a:r>
          </a:p>
          <a:p>
            <a:pPr marL="514350" indent="-514350" eaLnBrk="1" hangingPunct="1">
              <a:buFont typeface="+mj-lt"/>
              <a:buAutoNum type="arabicPeriod"/>
            </a:pPr>
            <a:r>
              <a:rPr lang="bg-BG" sz="2800" dirty="0"/>
              <a:t>Правила, свързани с електронна поща</a:t>
            </a:r>
          </a:p>
          <a:p>
            <a:pPr marL="514350" indent="-514350" eaLnBrk="1" hangingPunct="1">
              <a:buFont typeface="+mj-lt"/>
              <a:buAutoNum type="arabicPeriod"/>
            </a:pPr>
            <a:r>
              <a:rPr lang="bg-BG" sz="2800" dirty="0"/>
              <a:t>Верижни писма</a:t>
            </a:r>
          </a:p>
          <a:p>
            <a:pPr marL="514350" indent="-514350" eaLnBrk="1" hangingPunct="1">
              <a:buFont typeface="+mj-lt"/>
              <a:buAutoNum type="arabicPeriod"/>
            </a:pPr>
            <a:r>
              <a:rPr lang="bg-BG" sz="2800" dirty="0"/>
              <a:t>Нормативна база</a:t>
            </a:r>
          </a:p>
          <a:p>
            <a:pPr marL="514350" indent="-514350" eaLnBrk="1" hangingPunct="1">
              <a:buFont typeface="+mj-lt"/>
              <a:buAutoNum type="arabicPeriod"/>
            </a:pPr>
            <a:r>
              <a:rPr lang="bg-BG" sz="2800" dirty="0"/>
              <a:t>Видове дигитални престъпления</a:t>
            </a:r>
          </a:p>
        </p:txBody>
      </p:sp>
      <p:sp>
        <p:nvSpPr>
          <p:cNvPr id="10" name="Footer Placeholder 9"/>
          <p:cNvSpPr>
            <a:spLocks noGrp="1"/>
          </p:cNvSpPr>
          <p:nvPr>
            <p:ph type="ftr" sz="quarter" idx="10"/>
          </p:nvPr>
        </p:nvSpPr>
        <p:spPr/>
        <p:txBody>
          <a:bodyPr/>
          <a:lstStyle/>
          <a:p>
            <a:pPr>
              <a:defRPr/>
            </a:pPr>
            <a:r>
              <a:rPr lang="ru-RU" dirty="0"/>
              <a:t> </a:t>
            </a:r>
            <a:r>
              <a:rPr lang="ru-RU" dirty="0" err="1"/>
              <a:t>Европейска</a:t>
            </a:r>
            <a:r>
              <a:rPr lang="ru-RU" dirty="0"/>
              <a:t> Рамка на </a:t>
            </a:r>
            <a:r>
              <a:rPr lang="ru-RU" dirty="0" err="1"/>
              <a:t>дигиталните</a:t>
            </a:r>
            <a:r>
              <a:rPr lang="ru-RU" dirty="0"/>
              <a:t> компетентности с </a:t>
            </a:r>
            <a:r>
              <a:rPr lang="ru-RU" dirty="0" err="1"/>
              <a:t>петте</a:t>
            </a:r>
            <a:r>
              <a:rPr lang="ru-RU" dirty="0"/>
              <a:t> области на </a:t>
            </a:r>
            <a:r>
              <a:rPr lang="ru-RU" dirty="0" err="1"/>
              <a:t>дигитална</a:t>
            </a:r>
            <a:r>
              <a:rPr lang="ru-RU" dirty="0"/>
              <a:t> </a:t>
            </a:r>
            <a:r>
              <a:rPr lang="ru-RU" dirty="0" err="1"/>
              <a:t>компетентност</a:t>
            </a:r>
            <a:r>
              <a:rPr lang="ru-RU" dirty="0"/>
              <a:t> и 21 </a:t>
            </a:r>
            <a:r>
              <a:rPr lang="ru-RU" dirty="0" err="1"/>
              <a:t>дигитални</a:t>
            </a:r>
            <a:r>
              <a:rPr lang="ru-RU" dirty="0"/>
              <a:t> умения/ компетентности (</a:t>
            </a:r>
            <a:r>
              <a:rPr lang="ru-RU" dirty="0" err="1"/>
              <a:t>DigComp</a:t>
            </a:r>
            <a:r>
              <a:rPr lang="ru-RU" dirty="0"/>
              <a:t> 2.1)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150755-E959-8F70-E13D-EA11ECDA9767}"/>
              </a:ext>
            </a:extLst>
          </p:cNvPr>
          <p:cNvSpPr>
            <a:spLocks noGrp="1"/>
          </p:cNvSpPr>
          <p:nvPr>
            <p:ph type="title"/>
          </p:nvPr>
        </p:nvSpPr>
        <p:spPr>
          <a:xfrm>
            <a:off x="1097280" y="286603"/>
            <a:ext cx="10058400" cy="1450757"/>
          </a:xfrm>
        </p:spPr>
        <p:txBody>
          <a:bodyPr>
            <a:normAutofit/>
          </a:bodyPr>
          <a:lstStyle/>
          <a:p>
            <a:r>
              <a:rPr lang="bg-BG" dirty="0"/>
              <a:t>Видове дигитални престъпления</a:t>
            </a:r>
            <a:endParaRPr lang="en-BG" dirty="0"/>
          </a:p>
        </p:txBody>
      </p:sp>
      <p:sp>
        <p:nvSpPr>
          <p:cNvPr id="3" name="Content Placeholder 2">
            <a:extLst>
              <a:ext uri="{FF2B5EF4-FFF2-40B4-BE49-F238E27FC236}">
                <a16:creationId xmlns:a16="http://schemas.microsoft.com/office/drawing/2014/main" id="{0E6C724A-D2DE-1AB9-1F71-C744ED8B5446}"/>
              </a:ext>
            </a:extLst>
          </p:cNvPr>
          <p:cNvSpPr>
            <a:spLocks noGrp="1"/>
          </p:cNvSpPr>
          <p:nvPr>
            <p:ph idx="1"/>
          </p:nvPr>
        </p:nvSpPr>
        <p:spPr>
          <a:xfrm>
            <a:off x="1097279" y="1845734"/>
            <a:ext cx="6454987" cy="4023360"/>
          </a:xfrm>
        </p:spPr>
        <p:txBody>
          <a:bodyPr>
            <a:normAutofit/>
          </a:bodyPr>
          <a:lstStyle/>
          <a:p>
            <a:pPr marL="0" indent="0">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Киберпрестъпленията обхващат широк спектър от дейности. В единия край са престъпленията, които включват</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a:t>
            </a:r>
            <a:endParaRPr lang="en-US" sz="1800" dirty="0">
              <a:latin typeface="Cambria" panose="02040503050406030204" pitchFamily="18" charset="0"/>
              <a:ea typeface="Times New Roman" panose="02020603050405020304" pitchFamily="18" charset="0"/>
              <a:cs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фундаментални нарушения на личната или корпоративната неприкосновеност на личния живот, </a:t>
            </a:r>
            <a:endParaRPr lang="en-US" sz="18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като посегателства срещу целостта на информацията, съхранявана в цифрови хранилища,</a:t>
            </a:r>
            <a:endParaRPr lang="en-US" sz="18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използването на незаконно получена цифрова информация за тормоз, увреждане или изнудване на фирма или лице, известно и като </a:t>
            </a:r>
            <a:r>
              <a:rPr lang="bg-BG" sz="1800" i="1" dirty="0">
                <a:effectLst/>
                <a:latin typeface="Cambria" panose="02040503050406030204" pitchFamily="18" charset="0"/>
                <a:ea typeface="Times New Roman" panose="02020603050405020304" pitchFamily="18" charset="0"/>
                <a:cs typeface="Times New Roman" panose="02020603050405020304" pitchFamily="18" charset="0"/>
              </a:rPr>
              <a:t>кибертормоз,</a:t>
            </a:r>
            <a:endParaRPr lang="en-US" sz="18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както и нарастващото престъпление, известно като </a:t>
            </a:r>
            <a:r>
              <a:rPr lang="bg-BG" sz="1800" i="1" dirty="0">
                <a:effectLst/>
                <a:latin typeface="Cambria" panose="02040503050406030204" pitchFamily="18" charset="0"/>
                <a:ea typeface="Times New Roman" panose="02020603050405020304" pitchFamily="18" charset="0"/>
                <a:cs typeface="Times New Roman" panose="02020603050405020304" pitchFamily="18" charset="0"/>
              </a:rPr>
              <a:t>кражба на самоличност</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C958F628-A4F1-4A72-096E-7F3A86DFBA5B}"/>
              </a:ext>
            </a:extLst>
          </p:cNvPr>
          <p:cNvPicPr>
            <a:picLocks noChangeAspect="1"/>
          </p:cNvPicPr>
          <p:nvPr/>
        </p:nvPicPr>
        <p:blipFill rotWithShape="1">
          <a:blip r:embed="rId2">
            <a:extLst>
              <a:ext uri="{28A0092B-C50C-407E-A947-70E740481C1C}">
                <a14:useLocalDpi xmlns:a14="http://schemas.microsoft.com/office/drawing/2010/main" val="0"/>
              </a:ext>
            </a:extLst>
          </a:blip>
          <a:srcRect l="20021" r="13138" b="-3"/>
          <a:stretch/>
        </p:blipFill>
        <p:spPr>
          <a:xfrm>
            <a:off x="8020570" y="1916318"/>
            <a:ext cx="3135109" cy="3471012"/>
          </a:xfrm>
          <a:prstGeom prst="rect">
            <a:avLst/>
          </a:prstGeom>
        </p:spPr>
      </p:pic>
      <p:sp>
        <p:nvSpPr>
          <p:cNvPr id="4" name="Footer Placeholder 3">
            <a:extLst>
              <a:ext uri="{FF2B5EF4-FFF2-40B4-BE49-F238E27FC236}">
                <a16:creationId xmlns:a16="http://schemas.microsoft.com/office/drawing/2014/main" id="{267C1F5A-DEB9-9A24-DA55-5233D708031B}"/>
              </a:ext>
            </a:extLst>
          </p:cNvPr>
          <p:cNvSpPr>
            <a:spLocks noGrp="1"/>
          </p:cNvSpPr>
          <p:nvPr>
            <p:ph type="ftr" sz="quarter" idx="10"/>
          </p:nvPr>
        </p:nvSpPr>
        <p:spPr>
          <a:xfrm>
            <a:off x="3686185" y="6459785"/>
            <a:ext cx="4822804" cy="365125"/>
          </a:xfrm>
        </p:spPr>
        <p:txBody>
          <a:bodyPr>
            <a:normAutofit/>
          </a:bodyPr>
          <a:lstStyle/>
          <a:p>
            <a:pPr>
              <a:lnSpc>
                <a:spcPct val="90000"/>
              </a:lnSpc>
              <a:spcAft>
                <a:spcPts val="600"/>
              </a:spcAft>
              <a:defRPr/>
            </a:pPr>
            <a:r>
              <a:rPr lang="ru-RU" sz="800"/>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34697105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788A6-1040-C2D3-E2EF-EA4C9DF18100}"/>
              </a:ext>
            </a:extLst>
          </p:cNvPr>
          <p:cNvSpPr>
            <a:spLocks noGrp="1"/>
          </p:cNvSpPr>
          <p:nvPr>
            <p:ph type="title"/>
          </p:nvPr>
        </p:nvSpPr>
        <p:spPr>
          <a:xfrm>
            <a:off x="1097280" y="286603"/>
            <a:ext cx="10058400" cy="1450757"/>
          </a:xfrm>
        </p:spPr>
        <p:txBody>
          <a:bodyPr>
            <a:normAutofit/>
          </a:bodyPr>
          <a:lstStyle/>
          <a:p>
            <a:r>
              <a:rPr lang="bg-BG" dirty="0"/>
              <a:t>Видове дигитални престъпления</a:t>
            </a:r>
            <a:endParaRPr lang="en-BG" dirty="0"/>
          </a:p>
        </p:txBody>
      </p:sp>
      <p:sp>
        <p:nvSpPr>
          <p:cNvPr id="3" name="Content Placeholder 2">
            <a:extLst>
              <a:ext uri="{FF2B5EF4-FFF2-40B4-BE49-F238E27FC236}">
                <a16:creationId xmlns:a16="http://schemas.microsoft.com/office/drawing/2014/main" id="{A2CAC4AA-618B-609B-F65A-C8D83F16C09C}"/>
              </a:ext>
            </a:extLst>
          </p:cNvPr>
          <p:cNvSpPr>
            <a:spLocks noGrp="1"/>
          </p:cNvSpPr>
          <p:nvPr>
            <p:ph idx="1"/>
          </p:nvPr>
        </p:nvSpPr>
        <p:spPr>
          <a:xfrm>
            <a:off x="1097279" y="1845734"/>
            <a:ext cx="6454987" cy="4023360"/>
          </a:xfrm>
        </p:spPr>
        <p:txBody>
          <a:bodyPr>
            <a:normAutofit/>
          </a:bodyPr>
          <a:lstStyle/>
          <a:p>
            <a:r>
              <a:rPr lang="bg-BG" sz="1300" dirty="0">
                <a:effectLst/>
                <a:latin typeface="Cambria" panose="02040503050406030204" pitchFamily="18" charset="0"/>
                <a:ea typeface="Times New Roman" panose="02020603050405020304" pitchFamily="18" charset="0"/>
                <a:cs typeface="Times New Roman" panose="02020603050405020304" pitchFamily="18" charset="0"/>
              </a:rPr>
              <a:t>В средата на този спектър се намират престъпления, основани на транзакции, като измама, трафик на детска порнография, цифрово пиратство, пране на пари и фалшифициране. Това са специфични престъпления с конкретни жертви, но престъпникът се крие в относителната анонимност, която предоставя интернет. </a:t>
            </a:r>
            <a:endParaRPr lang="en-US" sz="13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300" dirty="0">
                <a:effectLst/>
                <a:latin typeface="Cambria" panose="02040503050406030204" pitchFamily="18" charset="0"/>
                <a:ea typeface="Times New Roman" panose="02020603050405020304" pitchFamily="18" charset="0"/>
                <a:cs typeface="Times New Roman" panose="02020603050405020304" pitchFamily="18" charset="0"/>
              </a:rPr>
              <a:t>Друга част от този вид престъпления включва лица в корпорации или държавни бюрокрации, които умишлено променят данни с цел печалба или политически цели. </a:t>
            </a:r>
            <a:endParaRPr lang="en-US" sz="13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300" dirty="0">
                <a:effectLst/>
                <a:latin typeface="Cambria" panose="02040503050406030204" pitchFamily="18" charset="0"/>
                <a:ea typeface="Times New Roman" panose="02020603050405020304" pitchFamily="18" charset="0"/>
                <a:cs typeface="Times New Roman" panose="02020603050405020304" pitchFamily="18" charset="0"/>
              </a:rPr>
              <a:t>В другия край на спектъра са престъпленията, които включват опити за нарушаване на действителното функциониране на интернет. Те варират от спам, хакерски атаки и атаки за отказ на услуга срещу конкретни сайтове до актове на кибертероризъм, т.е. използване на интернет за предизвикване на обществени безредици и дори смърт. </a:t>
            </a:r>
            <a:endParaRPr lang="en-US" sz="1300" dirty="0">
              <a:effectLst/>
              <a:latin typeface="Cambria" panose="02040503050406030204" pitchFamily="18" charset="0"/>
              <a:ea typeface="Times New Roman" panose="02020603050405020304" pitchFamily="18" charset="0"/>
              <a:cs typeface="Times New Roman" panose="02020603050405020304" pitchFamily="18" charset="0"/>
            </a:endParaRPr>
          </a:p>
          <a:p>
            <a:r>
              <a:rPr lang="bg-BG" sz="1300" i="1" dirty="0">
                <a:effectLst/>
                <a:latin typeface="Cambria" panose="02040503050406030204" pitchFamily="18" charset="0"/>
                <a:ea typeface="Times New Roman" panose="02020603050405020304" pitchFamily="18" charset="0"/>
                <a:cs typeface="Times New Roman" panose="02020603050405020304" pitchFamily="18" charset="0"/>
              </a:rPr>
              <a:t>Кибертероризмът</a:t>
            </a:r>
            <a:r>
              <a:rPr lang="bg-BG" sz="1300" dirty="0">
                <a:effectLst/>
                <a:latin typeface="Cambria" panose="02040503050406030204" pitchFamily="18" charset="0"/>
                <a:ea typeface="Times New Roman" panose="02020603050405020304" pitchFamily="18" charset="0"/>
                <a:cs typeface="Times New Roman" panose="02020603050405020304" pitchFamily="18" charset="0"/>
              </a:rPr>
              <a:t> се фокусира върху използването на интернет от недържавни субекти за въздействие върху икономическата и технологичната инфраструктура на дадена страна. След атентатите в САЩ, случило се на 11 септември 2001 г., обществената осведоменост за заплахата от кибертероризъм нарасна значително.</a:t>
            </a:r>
            <a:endParaRPr lang="en-BG" sz="1300" dirty="0">
              <a:effectLst/>
              <a:latin typeface="Cambria" panose="02040503050406030204" pitchFamily="18" charset="0"/>
              <a:ea typeface="Times New Roman" panose="02020603050405020304" pitchFamily="18" charset="0"/>
              <a:cs typeface="Times New Roman" panose="02020603050405020304" pitchFamily="18" charset="0"/>
            </a:endParaRPr>
          </a:p>
        </p:txBody>
      </p:sp>
      <p:pic>
        <p:nvPicPr>
          <p:cNvPr id="6" name="Picture 5" descr="A picture containing icon&#10;&#10;Description automatically generated">
            <a:extLst>
              <a:ext uri="{FF2B5EF4-FFF2-40B4-BE49-F238E27FC236}">
                <a16:creationId xmlns:a16="http://schemas.microsoft.com/office/drawing/2014/main" id="{A1EE1266-2127-999B-5D59-1A2520DF71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20570" y="2519266"/>
            <a:ext cx="3135109" cy="2265115"/>
          </a:xfrm>
          <a:prstGeom prst="rect">
            <a:avLst/>
          </a:prstGeom>
        </p:spPr>
      </p:pic>
      <p:sp>
        <p:nvSpPr>
          <p:cNvPr id="4" name="Footer Placeholder 3">
            <a:extLst>
              <a:ext uri="{FF2B5EF4-FFF2-40B4-BE49-F238E27FC236}">
                <a16:creationId xmlns:a16="http://schemas.microsoft.com/office/drawing/2014/main" id="{55D9A90D-85B4-4132-167F-D7FD242F268F}"/>
              </a:ext>
            </a:extLst>
          </p:cNvPr>
          <p:cNvSpPr>
            <a:spLocks noGrp="1"/>
          </p:cNvSpPr>
          <p:nvPr>
            <p:ph type="ftr" sz="quarter" idx="10"/>
          </p:nvPr>
        </p:nvSpPr>
        <p:spPr>
          <a:xfrm>
            <a:off x="3686185" y="6459785"/>
            <a:ext cx="4822804" cy="365125"/>
          </a:xfrm>
        </p:spPr>
        <p:txBody>
          <a:bodyPr>
            <a:normAutofit/>
          </a:bodyPr>
          <a:lstStyle/>
          <a:p>
            <a:pPr>
              <a:lnSpc>
                <a:spcPct val="90000"/>
              </a:lnSpc>
              <a:spcAft>
                <a:spcPts val="600"/>
              </a:spcAft>
              <a:defRPr/>
            </a:pPr>
            <a:r>
              <a:rPr lang="ru-RU" sz="800"/>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14741091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AA390-6D4D-93D1-7F2A-15928954925E}"/>
              </a:ext>
            </a:extLst>
          </p:cNvPr>
          <p:cNvSpPr>
            <a:spLocks noGrp="1"/>
          </p:cNvSpPr>
          <p:nvPr>
            <p:ph type="title"/>
          </p:nvPr>
        </p:nvSpPr>
        <p:spPr>
          <a:xfrm>
            <a:off x="6411685" y="634946"/>
            <a:ext cx="5127171" cy="1450757"/>
          </a:xfrm>
        </p:spPr>
        <p:txBody>
          <a:bodyPr>
            <a:normAutofit/>
          </a:bodyPr>
          <a:lstStyle/>
          <a:p>
            <a:r>
              <a:rPr lang="bg-BG" altLang="en-US" sz="4400"/>
              <a:t>Анотация на темата и нови понятия</a:t>
            </a:r>
            <a:endParaRPr lang="en-BG" sz="4400"/>
          </a:p>
        </p:txBody>
      </p:sp>
      <p:sp>
        <p:nvSpPr>
          <p:cNvPr id="3" name="Content Placeholder 2">
            <a:extLst>
              <a:ext uri="{FF2B5EF4-FFF2-40B4-BE49-F238E27FC236}">
                <a16:creationId xmlns:a16="http://schemas.microsoft.com/office/drawing/2014/main" id="{6F302B05-48E8-80AD-5CC8-365123EDA749}"/>
              </a:ext>
            </a:extLst>
          </p:cNvPr>
          <p:cNvSpPr>
            <a:spLocks noGrp="1"/>
          </p:cNvSpPr>
          <p:nvPr>
            <p:ph idx="1"/>
          </p:nvPr>
        </p:nvSpPr>
        <p:spPr>
          <a:xfrm>
            <a:off x="6411684" y="2198914"/>
            <a:ext cx="5127172" cy="3670180"/>
          </a:xfrm>
        </p:spPr>
        <p:txBody>
          <a:bodyPr>
            <a:normAutofit lnSpcReduction="10000"/>
          </a:bodyPr>
          <a:lstStyle/>
          <a:p>
            <a:pPr marL="0" indent="0">
              <a:buNone/>
            </a:pPr>
            <a:r>
              <a:rPr lang="bg-BG" sz="1800" dirty="0"/>
              <a:t>Тук ще научите:</a:t>
            </a:r>
          </a:p>
          <a:p>
            <a:pPr marL="342900" lvl="0" indent="-342900">
              <a:lnSpc>
                <a:spcPct val="107000"/>
              </a:lnSpc>
              <a:spcAft>
                <a:spcPts val="800"/>
              </a:spcAft>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Какви са основните правила на поведение, правата и отговорностите за етично използване на дигитални устройства и средства в различни дигитални среди.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07000"/>
              </a:lnSpc>
              <a:spcAft>
                <a:spcPts val="800"/>
              </a:spcAft>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Как да разпознавате и използвате добри и лоши практики при използване на дигиталните технологии и интернет.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07000"/>
              </a:lnSpc>
              <a:spcAft>
                <a:spcPts val="800"/>
              </a:spcAft>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Какви са нормативната база и видовете дигитални престъпления (на базово ниво).</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F2043DBB-055E-7E72-7B60-9AAECA035BC8}"/>
              </a:ext>
            </a:extLst>
          </p:cNvPr>
          <p:cNvSpPr>
            <a:spLocks noGrp="1"/>
          </p:cNvSpPr>
          <p:nvPr>
            <p:ph type="ftr" sz="quarter" idx="10"/>
          </p:nvPr>
        </p:nvSpPr>
        <p:spPr>
          <a:xfrm>
            <a:off x="3686185" y="6459785"/>
            <a:ext cx="4822804" cy="365125"/>
          </a:xfrm>
        </p:spPr>
        <p:txBody>
          <a:bodyPr>
            <a:normAutofit/>
          </a:bodyPr>
          <a:lstStyle/>
          <a:p>
            <a:pPr>
              <a:lnSpc>
                <a:spcPct val="90000"/>
              </a:lnSpc>
              <a:spcAft>
                <a:spcPts val="600"/>
              </a:spcAft>
              <a:defRPr/>
            </a:pPr>
            <a:r>
              <a:rPr lang="ru-RU" sz="800"/>
              <a:t> Европейска Рамка на дигиталните компетентности с петте области на дигитална компетентност и 21 дигитални умения/ компетентности (DigComp 2.1)</a:t>
            </a:r>
          </a:p>
        </p:txBody>
      </p:sp>
      <p:graphicFrame>
        <p:nvGraphicFramePr>
          <p:cNvPr id="5" name="Table 4">
            <a:extLst>
              <a:ext uri="{FF2B5EF4-FFF2-40B4-BE49-F238E27FC236}">
                <a16:creationId xmlns:a16="http://schemas.microsoft.com/office/drawing/2014/main" id="{04538650-536D-D69B-5F4A-EDD206106E50}"/>
              </a:ext>
            </a:extLst>
          </p:cNvPr>
          <p:cNvGraphicFramePr>
            <a:graphicFrameLocks noGrp="1"/>
          </p:cNvGraphicFramePr>
          <p:nvPr>
            <p:extLst>
              <p:ext uri="{D42A27DB-BD31-4B8C-83A1-F6EECF244321}">
                <p14:modId xmlns:p14="http://schemas.microsoft.com/office/powerpoint/2010/main" val="211471769"/>
              </p:ext>
            </p:extLst>
          </p:nvPr>
        </p:nvGraphicFramePr>
        <p:xfrm>
          <a:off x="823605" y="2303659"/>
          <a:ext cx="4822804" cy="2118215"/>
        </p:xfrm>
        <a:graphic>
          <a:graphicData uri="http://schemas.openxmlformats.org/drawingml/2006/table">
            <a:tbl>
              <a:tblPr firstRow="1" firstCol="1" bandRow="1">
                <a:tableStyleId>{5C22544A-7EE6-4342-B048-85BDC9FD1C3A}</a:tableStyleId>
              </a:tblPr>
              <a:tblGrid>
                <a:gridCol w="1617586">
                  <a:extLst>
                    <a:ext uri="{9D8B030D-6E8A-4147-A177-3AD203B41FA5}">
                      <a16:colId xmlns:a16="http://schemas.microsoft.com/office/drawing/2014/main" val="1691159916"/>
                    </a:ext>
                  </a:extLst>
                </a:gridCol>
                <a:gridCol w="3205218">
                  <a:extLst>
                    <a:ext uri="{9D8B030D-6E8A-4147-A177-3AD203B41FA5}">
                      <a16:colId xmlns:a16="http://schemas.microsoft.com/office/drawing/2014/main" val="2254441637"/>
                    </a:ext>
                  </a:extLst>
                </a:gridCol>
              </a:tblGrid>
              <a:tr h="862609">
                <a:tc>
                  <a:txBody>
                    <a:bodyPr/>
                    <a:lstStyle/>
                    <a:p>
                      <a:pPr algn="l">
                        <a:lnSpc>
                          <a:spcPct val="107000"/>
                        </a:lnSpc>
                        <a:spcAft>
                          <a:spcPts val="800"/>
                        </a:spcAft>
                      </a:pPr>
                      <a:r>
                        <a:rPr lang="bg-BG" sz="2000">
                          <a:effectLst/>
                        </a:rPr>
                        <a:t>Понятие</a:t>
                      </a:r>
                      <a:endParaRPr lang="en-BG" sz="180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bg-BG" sz="2000">
                          <a:effectLst/>
                        </a:rPr>
                        <a:t>Описание</a:t>
                      </a:r>
                      <a:endParaRPr lang="en-BG" sz="180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743117411"/>
                  </a:ext>
                </a:extLst>
              </a:tr>
              <a:tr h="1255606">
                <a:tc>
                  <a:txBody>
                    <a:bodyPr/>
                    <a:lstStyle/>
                    <a:p>
                      <a:pPr algn="l">
                        <a:lnSpc>
                          <a:spcPct val="107000"/>
                        </a:lnSpc>
                        <a:spcAft>
                          <a:spcPts val="800"/>
                        </a:spcAft>
                      </a:pPr>
                      <a:r>
                        <a:rPr lang="bg-BG" sz="1400">
                          <a:effectLst/>
                        </a:rPr>
                        <a:t>Онлайн етикет и правила на поведение в интернет</a:t>
                      </a:r>
                      <a:endParaRPr lang="en-BG" sz="180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l">
                        <a:lnSpc>
                          <a:spcPct val="107000"/>
                        </a:lnSpc>
                        <a:spcAft>
                          <a:spcPts val="800"/>
                        </a:spcAft>
                      </a:pPr>
                      <a:r>
                        <a:rPr lang="bg-BG" sz="1400" dirty="0">
                          <a:effectLst/>
                        </a:rPr>
                        <a:t>Норми на етично поведение и общуване между хората в Интернет пространството, познати и като „нетикет“.</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836973110"/>
                  </a:ext>
                </a:extLst>
              </a:tr>
            </a:tbl>
          </a:graphicData>
        </a:graphic>
      </p:graphicFrame>
    </p:spTree>
    <p:extLst>
      <p:ext uri="{BB962C8B-B14F-4D97-AF65-F5344CB8AC3E}">
        <p14:creationId xmlns:p14="http://schemas.microsoft.com/office/powerpoint/2010/main" val="4406136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F18DF-B423-B04F-9BF5-824F0F631538}"/>
              </a:ext>
            </a:extLst>
          </p:cNvPr>
          <p:cNvSpPr>
            <a:spLocks noGrp="1"/>
          </p:cNvSpPr>
          <p:nvPr>
            <p:ph type="title"/>
          </p:nvPr>
        </p:nvSpPr>
        <p:spPr/>
        <p:txBody>
          <a:bodyPr/>
          <a:lstStyle/>
          <a:p>
            <a:r>
              <a:rPr lang="bg-BG" dirty="0"/>
              <a:t>Основни правила на поведение в интернет</a:t>
            </a:r>
            <a:endParaRPr lang="en-BG" dirty="0"/>
          </a:p>
        </p:txBody>
      </p:sp>
      <p:sp>
        <p:nvSpPr>
          <p:cNvPr id="3" name="Content Placeholder 2">
            <a:extLst>
              <a:ext uri="{FF2B5EF4-FFF2-40B4-BE49-F238E27FC236}">
                <a16:creationId xmlns:a16="http://schemas.microsoft.com/office/drawing/2014/main" id="{ED61CB72-14AB-30CC-C535-55A707D05212}"/>
              </a:ext>
            </a:extLst>
          </p:cNvPr>
          <p:cNvSpPr>
            <a:spLocks noGrp="1"/>
          </p:cNvSpPr>
          <p:nvPr>
            <p:ph idx="1"/>
          </p:nvPr>
        </p:nvSpPr>
        <p:spPr>
          <a:xfrm>
            <a:off x="554805" y="1863345"/>
            <a:ext cx="6637106" cy="4679950"/>
          </a:xfrm>
        </p:spPr>
        <p:txBody>
          <a:bodyPr/>
          <a:lstStyle/>
          <a:p>
            <a:r>
              <a:rPr lang="bg-BG" sz="2400" dirty="0">
                <a:effectLst/>
                <a:latin typeface="Cambria" panose="02040503050406030204" pitchFamily="18" charset="0"/>
                <a:ea typeface="Times New Roman" panose="02020603050405020304" pitchFamily="18" charset="0"/>
                <a:cs typeface="Times New Roman" panose="02020603050405020304" pitchFamily="18" charset="0"/>
              </a:rPr>
              <a:t>Всяко едно общество или среда има своите гласни и негласни норми и правила за етично поведение. </a:t>
            </a:r>
          </a:p>
          <a:p>
            <a:r>
              <a:rPr lang="bg-BG" sz="2400" dirty="0">
                <a:effectLst/>
                <a:latin typeface="Cambria" panose="02040503050406030204" pitchFamily="18" charset="0"/>
                <a:ea typeface="Times New Roman" panose="02020603050405020304" pitchFamily="18" charset="0"/>
                <a:cs typeface="Times New Roman" panose="02020603050405020304" pitchFamily="18" charset="0"/>
              </a:rPr>
              <a:t>Що се отнася до интернет, тези норми и правила са познати под събирателното понятие </a:t>
            </a:r>
            <a:r>
              <a:rPr lang="bg-BG" sz="2400" i="1" dirty="0">
                <a:effectLst/>
                <a:latin typeface="Cambria" panose="02040503050406030204" pitchFamily="18" charset="0"/>
                <a:ea typeface="Times New Roman" panose="02020603050405020304" pitchFamily="18" charset="0"/>
                <a:cs typeface="Times New Roman" panose="02020603050405020304" pitchFamily="18" charset="0"/>
              </a:rPr>
              <a:t>Нетикет</a:t>
            </a:r>
            <a:r>
              <a:rPr lang="bg-BG" sz="2400" dirty="0">
                <a:effectLst/>
                <a:latin typeface="Cambria" panose="02040503050406030204" pitchFamily="18" charset="0"/>
                <a:ea typeface="Times New Roman" panose="02020603050405020304" pitchFamily="18" charset="0"/>
                <a:cs typeface="Times New Roman" panose="02020603050405020304" pitchFamily="18" charset="0"/>
              </a:rPr>
              <a:t>.</a:t>
            </a:r>
            <a:endParaRPr lang="en-BG" sz="24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572EE95A-4A32-6D2D-81B7-779F8E8BBA43}"/>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5" name="Picture 4">
            <a:extLst>
              <a:ext uri="{FF2B5EF4-FFF2-40B4-BE49-F238E27FC236}">
                <a16:creationId xmlns:a16="http://schemas.microsoft.com/office/drawing/2014/main" id="{4177AF5A-C848-A376-8D94-F0768247D2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56296" y="1863345"/>
            <a:ext cx="4460646" cy="2760025"/>
          </a:xfrm>
          <a:prstGeom prst="rect">
            <a:avLst/>
          </a:prstGeom>
        </p:spPr>
      </p:pic>
    </p:spTree>
    <p:extLst>
      <p:ext uri="{BB962C8B-B14F-4D97-AF65-F5344CB8AC3E}">
        <p14:creationId xmlns:p14="http://schemas.microsoft.com/office/powerpoint/2010/main" val="3814480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F18DF-B423-B04F-9BF5-824F0F631538}"/>
              </a:ext>
            </a:extLst>
          </p:cNvPr>
          <p:cNvSpPr>
            <a:spLocks noGrp="1"/>
          </p:cNvSpPr>
          <p:nvPr>
            <p:ph type="title"/>
          </p:nvPr>
        </p:nvSpPr>
        <p:spPr/>
        <p:txBody>
          <a:bodyPr/>
          <a:lstStyle/>
          <a:p>
            <a:r>
              <a:rPr lang="bg-BG" dirty="0"/>
              <a:t>Нетикет</a:t>
            </a:r>
            <a:endParaRPr lang="en-BG" dirty="0"/>
          </a:p>
        </p:txBody>
      </p:sp>
      <p:sp>
        <p:nvSpPr>
          <p:cNvPr id="3" name="Content Placeholder 2">
            <a:extLst>
              <a:ext uri="{FF2B5EF4-FFF2-40B4-BE49-F238E27FC236}">
                <a16:creationId xmlns:a16="http://schemas.microsoft.com/office/drawing/2014/main" id="{ED61CB72-14AB-30CC-C535-55A707D05212}"/>
              </a:ext>
            </a:extLst>
          </p:cNvPr>
          <p:cNvSpPr>
            <a:spLocks noGrp="1"/>
          </p:cNvSpPr>
          <p:nvPr>
            <p:ph idx="1"/>
          </p:nvPr>
        </p:nvSpPr>
        <p:spPr>
          <a:xfrm>
            <a:off x="657545" y="1615281"/>
            <a:ext cx="6554913" cy="3860845"/>
          </a:xfrm>
        </p:spPr>
        <p:txBody>
          <a:bodyPr/>
          <a:lstStyle/>
          <a:p>
            <a:pPr marL="0" indent="0">
              <a:lnSpc>
                <a:spcPct val="107000"/>
              </a:lnSpc>
              <a:spcAft>
                <a:spcPts val="800"/>
              </a:spcAft>
              <a:buNone/>
            </a:pPr>
            <a:r>
              <a:rPr lang="bg-BG" sz="1600" dirty="0">
                <a:effectLst/>
                <a:latin typeface="Cambria" panose="02040503050406030204" pitchFamily="18" charset="0"/>
                <a:ea typeface="Times New Roman" panose="02020603050405020304" pitchFamily="18" charset="0"/>
                <a:cs typeface="Times New Roman" panose="02020603050405020304" pitchFamily="18" charset="0"/>
              </a:rPr>
              <a:t>За да разберем по-добре този термин, нека видим по-внимателно неговата етимология (произход):</a:t>
            </a:r>
            <a:endParaRPr lang="en-BG" sz="16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07000"/>
              </a:lnSpc>
              <a:buFont typeface="Symbol" pitchFamily="2" charset="2"/>
              <a:buChar char=""/>
            </a:pPr>
            <a:r>
              <a:rPr lang="bg-BG" sz="1600" dirty="0">
                <a:effectLst/>
                <a:latin typeface="Cambria" panose="02040503050406030204" pitchFamily="18" charset="0"/>
                <a:ea typeface="Times New Roman" panose="02020603050405020304" pitchFamily="18" charset="0"/>
                <a:cs typeface="Times New Roman" panose="02020603050405020304" pitchFamily="18" charset="0"/>
              </a:rPr>
              <a:t>Етикет – обноски, изисквани от доброто възпитание или наложени авторитетно като задължителни в социалния или официален живот</a:t>
            </a:r>
            <a:endParaRPr lang="en-BG" sz="16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07000"/>
              </a:lnSpc>
              <a:buFont typeface="Symbol" pitchFamily="2" charset="2"/>
              <a:buChar char=""/>
            </a:pPr>
            <a:r>
              <a:rPr lang="bg-BG" sz="1600" dirty="0" err="1">
                <a:effectLst/>
                <a:latin typeface="Cambria" panose="02040503050406030204" pitchFamily="18" charset="0"/>
                <a:ea typeface="Times New Roman" panose="02020603050405020304" pitchFamily="18" charset="0"/>
                <a:cs typeface="Times New Roman" panose="02020603050405020304" pitchFamily="18" charset="0"/>
              </a:rPr>
              <a:t>Etiquette</a:t>
            </a:r>
            <a:r>
              <a:rPr lang="bg-BG" sz="1600" dirty="0">
                <a:effectLst/>
                <a:latin typeface="Cambria" panose="02040503050406030204" pitchFamily="18" charset="0"/>
                <a:ea typeface="Times New Roman" panose="02020603050405020304" pitchFamily="18" charset="0"/>
                <a:cs typeface="Times New Roman" panose="02020603050405020304" pitchFamily="18" charset="0"/>
              </a:rPr>
              <a:t> – от френски буквално означава „билет“, а „етикет“ в случая – входен билет за определена група или общество</a:t>
            </a:r>
            <a:endParaRPr lang="en-BG" sz="16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07000"/>
              </a:lnSpc>
              <a:spcAft>
                <a:spcPts val="800"/>
              </a:spcAft>
              <a:buFont typeface="Symbol" pitchFamily="2" charset="2"/>
              <a:buChar char=""/>
            </a:pPr>
            <a:r>
              <a:rPr lang="bg-BG" sz="1600" dirty="0">
                <a:effectLst/>
                <a:latin typeface="Cambria" panose="02040503050406030204" pitchFamily="18" charset="0"/>
                <a:ea typeface="Times New Roman" panose="02020603050405020304" pitchFamily="18" charset="0"/>
                <a:cs typeface="Times New Roman" panose="02020603050405020304" pitchFamily="18" charset="0"/>
              </a:rPr>
              <a:t>Нетикет – съкратено от </a:t>
            </a:r>
            <a:r>
              <a:rPr lang="bg-BG" sz="1600" i="1" dirty="0">
                <a:effectLst/>
                <a:latin typeface="Cambria" panose="02040503050406030204" pitchFamily="18" charset="0"/>
                <a:ea typeface="Times New Roman" panose="02020603050405020304" pitchFamily="18" charset="0"/>
                <a:cs typeface="Times New Roman" panose="02020603050405020304" pitchFamily="18" charset="0"/>
              </a:rPr>
              <a:t>Интернет етикет</a:t>
            </a:r>
            <a:r>
              <a:rPr lang="bg-BG" sz="16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600" dirty="0" err="1">
                <a:effectLst/>
                <a:latin typeface="Cambria" panose="02040503050406030204" pitchFamily="18" charset="0"/>
                <a:ea typeface="Times New Roman" panose="02020603050405020304" pitchFamily="18" charset="0"/>
                <a:cs typeface="Times New Roman" panose="02020603050405020304" pitchFamily="18" charset="0"/>
              </a:rPr>
              <a:t>Netiquette</a:t>
            </a:r>
            <a:r>
              <a:rPr lang="bg-BG" sz="1600" dirty="0">
                <a:effectLst/>
                <a:latin typeface="Cambria" panose="02040503050406030204" pitchFamily="18" charset="0"/>
                <a:ea typeface="Times New Roman" panose="02020603050405020304" pitchFamily="18" charset="0"/>
                <a:cs typeface="Times New Roman" panose="02020603050405020304" pitchFamily="18" charset="0"/>
              </a:rPr>
              <a:t> = Internet </a:t>
            </a:r>
            <a:r>
              <a:rPr lang="bg-BG" sz="1600" dirty="0" err="1">
                <a:effectLst/>
                <a:latin typeface="Cambria" panose="02040503050406030204" pitchFamily="18" charset="0"/>
                <a:ea typeface="Times New Roman" panose="02020603050405020304" pitchFamily="18" charset="0"/>
                <a:cs typeface="Times New Roman" panose="02020603050405020304" pitchFamily="18" charset="0"/>
              </a:rPr>
              <a:t>Etiquette</a:t>
            </a:r>
            <a:r>
              <a:rPr lang="bg-BG" sz="1600" dirty="0">
                <a:effectLst/>
                <a:latin typeface="Cambria" panose="02040503050406030204" pitchFamily="18" charset="0"/>
                <a:ea typeface="Times New Roman" panose="02020603050405020304" pitchFamily="18" charset="0"/>
                <a:cs typeface="Times New Roman" panose="02020603050405020304" pitchFamily="18" charset="0"/>
              </a:rPr>
              <a:t>) – норми на етично поведение и общуване между хората в интернет пространството.</a:t>
            </a:r>
            <a:endParaRPr lang="en-BG" sz="16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572EE95A-4A32-6D2D-81B7-779F8E8BBA43}"/>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EBAD90CF-175D-ABA5-6C47-3877EC1D470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653998" y="1863345"/>
            <a:ext cx="3865242" cy="2760025"/>
          </a:xfrm>
          <a:prstGeom prst="rect">
            <a:avLst/>
          </a:prstGeom>
        </p:spPr>
      </p:pic>
    </p:spTree>
    <p:extLst>
      <p:ext uri="{BB962C8B-B14F-4D97-AF65-F5344CB8AC3E}">
        <p14:creationId xmlns:p14="http://schemas.microsoft.com/office/powerpoint/2010/main" val="4061817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8421A-3E5C-E1F1-889B-BEC31F34BC16}"/>
              </a:ext>
            </a:extLst>
          </p:cNvPr>
          <p:cNvSpPr>
            <a:spLocks noGrp="1"/>
          </p:cNvSpPr>
          <p:nvPr>
            <p:ph type="title"/>
          </p:nvPr>
        </p:nvSpPr>
        <p:spPr/>
        <p:txBody>
          <a:bodyPr/>
          <a:lstStyle/>
          <a:p>
            <a:r>
              <a:rPr lang="bg-BG" dirty="0"/>
              <a:t>Основни правила за етично поведение</a:t>
            </a:r>
            <a:endParaRPr lang="en-BG" dirty="0"/>
          </a:p>
        </p:txBody>
      </p:sp>
      <p:sp>
        <p:nvSpPr>
          <p:cNvPr id="3" name="Content Placeholder 2">
            <a:extLst>
              <a:ext uri="{FF2B5EF4-FFF2-40B4-BE49-F238E27FC236}">
                <a16:creationId xmlns:a16="http://schemas.microsoft.com/office/drawing/2014/main" id="{33825F66-252C-3F7E-C738-967EF76C07BE}"/>
              </a:ext>
            </a:extLst>
          </p:cNvPr>
          <p:cNvSpPr>
            <a:spLocks noGrp="1"/>
          </p:cNvSpPr>
          <p:nvPr>
            <p:ph idx="1"/>
          </p:nvPr>
        </p:nvSpPr>
        <p:spPr>
          <a:xfrm>
            <a:off x="554804" y="1615281"/>
            <a:ext cx="6174769" cy="4679950"/>
          </a:xfrm>
        </p:spPr>
        <p:txBody>
          <a:bodyPr/>
          <a:lstStyle/>
          <a:p>
            <a:pPr marL="0" indent="0">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Основните правила на етично поведение засягат съдържанието и формата на общуване и зависят от вида на комуникацията, която може да е: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07000"/>
              </a:lnSpc>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междуличностна или групова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07000"/>
              </a:lnSpc>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формална (делова) или неформална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07000"/>
              </a:lnSpc>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частна или публична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07000"/>
              </a:lnSpc>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синхронна или асинхронна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07000"/>
              </a:lnSpc>
              <a:spcAft>
                <a:spcPts val="800"/>
              </a:spcAft>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на роден или на чужд език.</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991A3032-31A3-A5F3-B392-F116DF5EB060}"/>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415E7672-85E0-9047-6332-55CCA6E857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29573" y="2404501"/>
            <a:ext cx="5320656" cy="3890729"/>
          </a:xfrm>
          <a:prstGeom prst="rect">
            <a:avLst/>
          </a:prstGeom>
        </p:spPr>
      </p:pic>
    </p:spTree>
    <p:extLst>
      <p:ext uri="{BB962C8B-B14F-4D97-AF65-F5344CB8AC3E}">
        <p14:creationId xmlns:p14="http://schemas.microsoft.com/office/powerpoint/2010/main" val="35022063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C33BF9DD-8A45-4EEE-B231-0A14D322E5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A535195-1430-3E9B-10C1-27698CC3FCAF}"/>
              </a:ext>
            </a:extLst>
          </p:cNvPr>
          <p:cNvSpPr>
            <a:spLocks noGrp="1"/>
          </p:cNvSpPr>
          <p:nvPr>
            <p:ph type="title"/>
          </p:nvPr>
        </p:nvSpPr>
        <p:spPr>
          <a:xfrm>
            <a:off x="4974771" y="634946"/>
            <a:ext cx="6574972" cy="1450757"/>
          </a:xfrm>
        </p:spPr>
        <p:txBody>
          <a:bodyPr>
            <a:normAutofit/>
          </a:bodyPr>
          <a:lstStyle/>
          <a:p>
            <a:r>
              <a:rPr lang="bg-BG" dirty="0"/>
              <a:t>Нетикет – правила</a:t>
            </a:r>
            <a:endParaRPr lang="en-BG" dirty="0"/>
          </a:p>
        </p:txBody>
      </p:sp>
      <p:pic>
        <p:nvPicPr>
          <p:cNvPr id="6" name="Picture 5">
            <a:extLst>
              <a:ext uri="{FF2B5EF4-FFF2-40B4-BE49-F238E27FC236}">
                <a16:creationId xmlns:a16="http://schemas.microsoft.com/office/drawing/2014/main" id="{3ED27507-A3C1-D935-D0CD-10060D86BC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2258" y="2198914"/>
            <a:ext cx="4001315" cy="3000985"/>
          </a:xfrm>
          <a:prstGeom prst="rect">
            <a:avLst/>
          </a:prstGeom>
        </p:spPr>
      </p:pic>
      <p:cxnSp>
        <p:nvCxnSpPr>
          <p:cNvPr id="13" name="Straight Connector 12">
            <a:extLst>
              <a:ext uri="{FF2B5EF4-FFF2-40B4-BE49-F238E27FC236}">
                <a16:creationId xmlns:a16="http://schemas.microsoft.com/office/drawing/2014/main" id="{9020DCC9-F851-4562-BB20-1AB3C51BFD0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74770" y="2086188"/>
            <a:ext cx="608976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822A4F8-C4B9-3D62-2E2E-3AED8FA48EC2}"/>
              </a:ext>
            </a:extLst>
          </p:cNvPr>
          <p:cNvSpPr>
            <a:spLocks noGrp="1"/>
          </p:cNvSpPr>
          <p:nvPr>
            <p:ph idx="1"/>
          </p:nvPr>
        </p:nvSpPr>
        <p:spPr>
          <a:xfrm>
            <a:off x="4974769" y="2198914"/>
            <a:ext cx="6574973" cy="3670180"/>
          </a:xfrm>
        </p:spPr>
        <p:txBody>
          <a:bodyPr>
            <a:normAutofit/>
          </a:bodyPr>
          <a:lstStyle/>
          <a:p>
            <a:pPr marL="0" indent="0">
              <a:spcAft>
                <a:spcPts val="800"/>
              </a:spcAft>
              <a:buNone/>
            </a:pPr>
            <a:r>
              <a:rPr lang="bg-BG" sz="1300" dirty="0">
                <a:effectLst/>
                <a:latin typeface="Cambria" panose="02040503050406030204" pitchFamily="18" charset="0"/>
                <a:ea typeface="Times New Roman" panose="02020603050405020304" pitchFamily="18" charset="0"/>
                <a:cs typeface="Times New Roman" panose="02020603050405020304" pitchFamily="18" charset="0"/>
              </a:rPr>
              <a:t>В по-синтезиран вид, най-важните правила на </a:t>
            </a:r>
            <a:r>
              <a:rPr lang="bg-BG" sz="1300" i="1" dirty="0">
                <a:effectLst/>
                <a:latin typeface="Cambria" panose="02040503050406030204" pitchFamily="18" charset="0"/>
                <a:ea typeface="Times New Roman" panose="02020603050405020304" pitchFamily="18" charset="0"/>
                <a:cs typeface="Times New Roman" panose="02020603050405020304" pitchFamily="18" charset="0"/>
              </a:rPr>
              <a:t>нетикета</a:t>
            </a:r>
            <a:r>
              <a:rPr lang="bg-BG" sz="1300" dirty="0">
                <a:effectLst/>
                <a:latin typeface="Cambria" panose="02040503050406030204" pitchFamily="18" charset="0"/>
                <a:ea typeface="Times New Roman" panose="02020603050405020304" pitchFamily="18" charset="0"/>
                <a:cs typeface="Times New Roman" panose="02020603050405020304" pitchFamily="18" charset="0"/>
              </a:rPr>
              <a:t> са:</a:t>
            </a:r>
            <a:endParaRPr lang="en-BG" sz="13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buFont typeface="Symbol" pitchFamily="2" charset="2"/>
              <a:buChar char=""/>
            </a:pPr>
            <a:r>
              <a:rPr lang="bg-BG" sz="1300" dirty="0">
                <a:effectLst/>
                <a:latin typeface="Cambria" panose="02040503050406030204" pitchFamily="18" charset="0"/>
                <a:ea typeface="Times New Roman" panose="02020603050405020304" pitchFamily="18" charset="0"/>
                <a:cs typeface="Times New Roman" panose="02020603050405020304" pitchFamily="18" charset="0"/>
              </a:rPr>
              <a:t>Не забравяйте, че отсреща също стои човек</a:t>
            </a:r>
            <a:endParaRPr lang="en-BG" sz="13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buFont typeface="Symbol" pitchFamily="2" charset="2"/>
              <a:buChar char=""/>
            </a:pPr>
            <a:r>
              <a:rPr lang="bg-BG" sz="1300" dirty="0">
                <a:effectLst/>
                <a:latin typeface="Cambria" panose="02040503050406030204" pitchFamily="18" charset="0"/>
                <a:ea typeface="Times New Roman" panose="02020603050405020304" pitchFamily="18" charset="0"/>
                <a:cs typeface="Times New Roman" panose="02020603050405020304" pitchFamily="18" charset="0"/>
              </a:rPr>
              <a:t>Спазвайте правилата от реалния живот </a:t>
            </a:r>
            <a:endParaRPr lang="en-BG" sz="13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buFont typeface="Symbol" pitchFamily="2" charset="2"/>
              <a:buChar char=""/>
            </a:pPr>
            <a:r>
              <a:rPr lang="bg-BG" sz="1300" dirty="0">
                <a:effectLst/>
                <a:latin typeface="Cambria" panose="02040503050406030204" pitchFamily="18" charset="0"/>
                <a:ea typeface="Times New Roman" panose="02020603050405020304" pitchFamily="18" charset="0"/>
                <a:cs typeface="Times New Roman" panose="02020603050405020304" pitchFamily="18" charset="0"/>
              </a:rPr>
              <a:t>Помнете къде се намирате (форум, група в социална мрежа и др.)</a:t>
            </a:r>
            <a:endParaRPr lang="en-BG" sz="13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buFont typeface="Symbol" pitchFamily="2" charset="2"/>
              <a:buChar char=""/>
            </a:pPr>
            <a:r>
              <a:rPr lang="bg-BG" sz="1300" dirty="0">
                <a:effectLst/>
                <a:latin typeface="Cambria" panose="02040503050406030204" pitchFamily="18" charset="0"/>
                <a:ea typeface="Times New Roman" panose="02020603050405020304" pitchFamily="18" charset="0"/>
                <a:cs typeface="Times New Roman" panose="02020603050405020304" pitchFamily="18" charset="0"/>
              </a:rPr>
              <a:t>Ценете времето на другите, както цените своето</a:t>
            </a:r>
            <a:endParaRPr lang="en-BG" sz="13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buFont typeface="Symbol" pitchFamily="2" charset="2"/>
              <a:buChar char=""/>
            </a:pPr>
            <a:r>
              <a:rPr lang="bg-BG" sz="1300" dirty="0">
                <a:effectLst/>
                <a:latin typeface="Cambria" panose="02040503050406030204" pitchFamily="18" charset="0"/>
                <a:ea typeface="Times New Roman" panose="02020603050405020304" pitchFamily="18" charset="0"/>
                <a:cs typeface="Times New Roman" panose="02020603050405020304" pitchFamily="18" charset="0"/>
              </a:rPr>
              <a:t>Изглеждайте добре в мрежата (ако комуникирате с включена камера)</a:t>
            </a:r>
            <a:endParaRPr lang="en-BG" sz="13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buFont typeface="Symbol" pitchFamily="2" charset="2"/>
              <a:buChar char=""/>
            </a:pPr>
            <a:r>
              <a:rPr lang="bg-BG" sz="1300" dirty="0">
                <a:effectLst/>
                <a:latin typeface="Cambria" panose="02040503050406030204" pitchFamily="18" charset="0"/>
                <a:ea typeface="Times New Roman" panose="02020603050405020304" pitchFamily="18" charset="0"/>
                <a:cs typeface="Times New Roman" panose="02020603050405020304" pitchFamily="18" charset="0"/>
              </a:rPr>
              <a:t>Избягвайте конфликти</a:t>
            </a:r>
            <a:endParaRPr lang="en-BG" sz="13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buFont typeface="Symbol" pitchFamily="2" charset="2"/>
              <a:buChar char=""/>
            </a:pPr>
            <a:r>
              <a:rPr lang="bg-BG" sz="1300" dirty="0">
                <a:effectLst/>
                <a:latin typeface="Cambria" panose="02040503050406030204" pitchFamily="18" charset="0"/>
                <a:ea typeface="Times New Roman" panose="02020603050405020304" pitchFamily="18" charset="0"/>
                <a:cs typeface="Times New Roman" panose="02020603050405020304" pitchFamily="18" charset="0"/>
              </a:rPr>
              <a:t>Уважавайте личната неприкосновеност</a:t>
            </a:r>
            <a:endParaRPr lang="en-BG" sz="13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buFont typeface="Symbol" pitchFamily="2" charset="2"/>
              <a:buChar char=""/>
            </a:pPr>
            <a:r>
              <a:rPr lang="bg-BG" sz="1300" dirty="0">
                <a:effectLst/>
                <a:latin typeface="Cambria" panose="02040503050406030204" pitchFamily="18" charset="0"/>
                <a:ea typeface="Times New Roman" panose="02020603050405020304" pitchFamily="18" charset="0"/>
                <a:cs typeface="Times New Roman" panose="02020603050405020304" pitchFamily="18" charset="0"/>
              </a:rPr>
              <a:t>Не превишавайте и не злоупотребявайте с правата си</a:t>
            </a:r>
            <a:endParaRPr lang="en-BG" sz="13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spcAft>
                <a:spcPts val="800"/>
              </a:spcAft>
              <a:buFont typeface="Symbol" pitchFamily="2" charset="2"/>
              <a:buChar char=""/>
            </a:pPr>
            <a:r>
              <a:rPr lang="bg-BG" sz="1300" dirty="0">
                <a:effectLst/>
                <a:latin typeface="Cambria" panose="02040503050406030204" pitchFamily="18" charset="0"/>
                <a:ea typeface="Times New Roman" panose="02020603050405020304" pitchFamily="18" charset="0"/>
                <a:cs typeface="Times New Roman" panose="02020603050405020304" pitchFamily="18" charset="0"/>
              </a:rPr>
              <a:t>Всеки прави грешки</a:t>
            </a:r>
            <a:endParaRPr lang="en-BG" sz="13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15" name="Rectangle 14">
            <a:extLst>
              <a:ext uri="{FF2B5EF4-FFF2-40B4-BE49-F238E27FC236}">
                <a16:creationId xmlns:a16="http://schemas.microsoft.com/office/drawing/2014/main" id="{D5FBCAC9-BD8B-4F3B-AD74-EF37D421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Rectangle 16">
            <a:extLst>
              <a:ext uri="{FF2B5EF4-FFF2-40B4-BE49-F238E27FC236}">
                <a16:creationId xmlns:a16="http://schemas.microsoft.com/office/drawing/2014/main" id="{9556C5A8-AD7E-4CE7-87BE-9EA3B5E17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Footer Placeholder 3">
            <a:extLst>
              <a:ext uri="{FF2B5EF4-FFF2-40B4-BE49-F238E27FC236}">
                <a16:creationId xmlns:a16="http://schemas.microsoft.com/office/drawing/2014/main" id="{4FCB7675-EB9A-CE5E-EAD4-372E2ECA35F6}"/>
              </a:ext>
            </a:extLst>
          </p:cNvPr>
          <p:cNvSpPr>
            <a:spLocks noGrp="1"/>
          </p:cNvSpPr>
          <p:nvPr>
            <p:ph type="ftr" sz="quarter" idx="10"/>
          </p:nvPr>
        </p:nvSpPr>
        <p:spPr>
          <a:xfrm>
            <a:off x="3686185" y="6459785"/>
            <a:ext cx="4822804" cy="365125"/>
          </a:xfrm>
        </p:spPr>
        <p:txBody>
          <a:bodyPr>
            <a:normAutofit/>
          </a:bodyPr>
          <a:lstStyle/>
          <a:p>
            <a:pPr>
              <a:lnSpc>
                <a:spcPct val="90000"/>
              </a:lnSpc>
              <a:spcAft>
                <a:spcPts val="600"/>
              </a:spcAft>
              <a:defRPr/>
            </a:pPr>
            <a:r>
              <a:rPr lang="ru-RU" sz="800"/>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34146681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A0863-8187-BFFD-2595-847EA0B7638F}"/>
              </a:ext>
            </a:extLst>
          </p:cNvPr>
          <p:cNvSpPr>
            <a:spLocks noGrp="1"/>
          </p:cNvSpPr>
          <p:nvPr>
            <p:ph type="title"/>
          </p:nvPr>
        </p:nvSpPr>
        <p:spPr>
          <a:xfrm>
            <a:off x="-58346" y="740237"/>
            <a:ext cx="5393933" cy="1450975"/>
          </a:xfrm>
        </p:spPr>
        <p:txBody>
          <a:bodyPr/>
          <a:lstStyle/>
          <a:p>
            <a:r>
              <a:rPr lang="bg-BG" dirty="0"/>
              <a:t>Често задавани въпроси</a:t>
            </a:r>
            <a:endParaRPr lang="en-BG" dirty="0"/>
          </a:p>
        </p:txBody>
      </p:sp>
      <p:sp>
        <p:nvSpPr>
          <p:cNvPr id="3" name="Content Placeholder 2">
            <a:extLst>
              <a:ext uri="{FF2B5EF4-FFF2-40B4-BE49-F238E27FC236}">
                <a16:creationId xmlns:a16="http://schemas.microsoft.com/office/drawing/2014/main" id="{B4387268-E942-EFD6-E8C4-9E573C776B4C}"/>
              </a:ext>
            </a:extLst>
          </p:cNvPr>
          <p:cNvSpPr>
            <a:spLocks noGrp="1"/>
          </p:cNvSpPr>
          <p:nvPr>
            <p:ph idx="1"/>
          </p:nvPr>
        </p:nvSpPr>
        <p:spPr>
          <a:xfrm>
            <a:off x="585627" y="2270588"/>
            <a:ext cx="4263775" cy="4030199"/>
          </a:xfrm>
        </p:spPr>
        <p:txBody>
          <a:bodyPr/>
          <a:lstStyle/>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Правилата за поведение са общоприети, макар че различните общности могат да въвеждат свои допълнителни специфични изисквания. </a:t>
            </a:r>
          </a:p>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По тази причина се препоръчва, когато потребителят попадне в нова общност, първо да прочете нейните „Често задавани въпроси“</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 (FAQ – </a:t>
            </a:r>
            <a:r>
              <a:rPr lang="en-US" sz="1800" i="1" dirty="0">
                <a:effectLst/>
                <a:latin typeface="Cambria" panose="02040503050406030204" pitchFamily="18" charset="0"/>
                <a:ea typeface="Times New Roman" panose="02020603050405020304" pitchFamily="18" charset="0"/>
                <a:cs typeface="Times New Roman" panose="02020603050405020304" pitchFamily="18" charset="0"/>
              </a:rPr>
              <a:t>frequently asked questions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 да прекара известно време като наблюдател, преди сам да започне да взема участие в комуникационния процес.</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0295EB85-39E2-F305-780D-33B03ABFE825}"/>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1A043AB0-EBCE-79C6-9A37-7BBB832A68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57324" y="975118"/>
            <a:ext cx="6791396" cy="4907764"/>
          </a:xfrm>
          <a:prstGeom prst="rect">
            <a:avLst/>
          </a:prstGeom>
          <a:ln>
            <a:solidFill>
              <a:schemeClr val="accent1"/>
            </a:solidFill>
          </a:ln>
        </p:spPr>
      </p:pic>
    </p:spTree>
    <p:extLst>
      <p:ext uri="{BB962C8B-B14F-4D97-AF65-F5344CB8AC3E}">
        <p14:creationId xmlns:p14="http://schemas.microsoft.com/office/powerpoint/2010/main" val="20621625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B8A5B-0A5B-99AB-D73D-0D766193E952}"/>
              </a:ext>
            </a:extLst>
          </p:cNvPr>
          <p:cNvSpPr>
            <a:spLocks noGrp="1"/>
          </p:cNvSpPr>
          <p:nvPr>
            <p:ph type="title"/>
          </p:nvPr>
        </p:nvSpPr>
        <p:spPr/>
        <p:txBody>
          <a:bodyPr/>
          <a:lstStyle/>
          <a:p>
            <a:r>
              <a:rPr lang="bg-BG" dirty="0"/>
              <a:t>Съдържание и форма на общуване</a:t>
            </a:r>
            <a:endParaRPr lang="en-BG" dirty="0"/>
          </a:p>
        </p:txBody>
      </p:sp>
      <p:sp>
        <p:nvSpPr>
          <p:cNvPr id="3" name="Content Placeholder 2">
            <a:extLst>
              <a:ext uri="{FF2B5EF4-FFF2-40B4-BE49-F238E27FC236}">
                <a16:creationId xmlns:a16="http://schemas.microsoft.com/office/drawing/2014/main" id="{1CBFD45E-3FC1-4C52-8FE7-6B3B595E8F14}"/>
              </a:ext>
            </a:extLst>
          </p:cNvPr>
          <p:cNvSpPr>
            <a:spLocks noGrp="1"/>
          </p:cNvSpPr>
          <p:nvPr>
            <p:ph idx="1"/>
          </p:nvPr>
        </p:nvSpPr>
        <p:spPr>
          <a:xfrm>
            <a:off x="1027416" y="1620838"/>
            <a:ext cx="6083820" cy="4679950"/>
          </a:xfrm>
        </p:spPr>
        <p:txBody>
          <a:bodyPr/>
          <a:lstStyle/>
          <a:p>
            <a:pPr>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Правилата на нетикета засягат както съдържанието, така и формата на общуване.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По отношение на съдържанието недопустими според нетикета са отправянето на обиди и заплахи, намесите в личните пространства, рекламирането извън създадените за тази цел бизнес мрежи. В различните общности има и различна степен на толерантност към дискусиите извън темата (т.нар. </a:t>
            </a:r>
            <a:r>
              <a:rPr lang="en-US" sz="1800" i="1" dirty="0">
                <a:effectLst/>
                <a:latin typeface="Cambria" panose="02040503050406030204" pitchFamily="18" charset="0"/>
                <a:ea typeface="Times New Roman" panose="02020603050405020304" pitchFamily="18" charset="0"/>
                <a:cs typeface="Times New Roman" panose="02020603050405020304" pitchFamily="18" charset="0"/>
              </a:rPr>
              <a:t>O</a:t>
            </a:r>
            <a:r>
              <a:rPr lang="bg-BG" sz="1800" i="1" dirty="0" err="1">
                <a:effectLst/>
                <a:latin typeface="Cambria" panose="02040503050406030204" pitchFamily="18" charset="0"/>
                <a:ea typeface="Times New Roman" panose="02020603050405020304" pitchFamily="18" charset="0"/>
                <a:cs typeface="Times New Roman" panose="02020603050405020304" pitchFamily="18" charset="0"/>
              </a:rPr>
              <a:t>ff-topic</a:t>
            </a:r>
            <a:r>
              <a:rPr lang="bg-BG" sz="1800" i="1"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i="1" dirty="0" err="1">
                <a:effectLst/>
                <a:latin typeface="Cambria" panose="02040503050406030204" pitchFamily="18" charset="0"/>
                <a:ea typeface="Times New Roman" panose="02020603050405020304" pitchFamily="18" charset="0"/>
                <a:cs typeface="Times New Roman" panose="02020603050405020304" pitchFamily="18" charset="0"/>
              </a:rPr>
              <a:t>discussions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По отношение на формата</a:t>
            </a:r>
            <a:r>
              <a:rPr lang="en-US"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според нетикета на много общности писането изцяло с главни букви е израз на агресия.</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BD7C632B-D116-E1D1-7CA0-8CEB50D54ADF}"/>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descr="Logo&#10;&#10;Description automatically generated">
            <a:extLst>
              <a:ext uri="{FF2B5EF4-FFF2-40B4-BE49-F238E27FC236}">
                <a16:creationId xmlns:a16="http://schemas.microsoft.com/office/drawing/2014/main" id="{758C18F0-51B9-9DD2-4FE4-CDB8F1A9FE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11236" y="1450975"/>
            <a:ext cx="4749976" cy="4772346"/>
          </a:xfrm>
          <a:prstGeom prst="rect">
            <a:avLst/>
          </a:prstGeom>
        </p:spPr>
      </p:pic>
    </p:spTree>
    <p:extLst>
      <p:ext uri="{BB962C8B-B14F-4D97-AF65-F5344CB8AC3E}">
        <p14:creationId xmlns:p14="http://schemas.microsoft.com/office/powerpoint/2010/main" val="3441516855"/>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Calibri-Cambria">
      <a:majorFont>
        <a:latin typeface="Calibri" panose="020F0502020204030204"/>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2406</TotalTime>
  <Words>2199</Words>
  <Application>Microsoft Macintosh PowerPoint</Application>
  <PresentationFormat>Widescreen</PresentationFormat>
  <Paragraphs>117</Paragraphs>
  <Slides>21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Cambria</vt:lpstr>
      <vt:lpstr>Symbol</vt:lpstr>
      <vt:lpstr>Retrospect</vt:lpstr>
      <vt:lpstr>2.5. Онлайн етикет</vt:lpstr>
      <vt:lpstr>Съдържание</vt:lpstr>
      <vt:lpstr>Анотация на темата и нови понятия</vt:lpstr>
      <vt:lpstr>Основни правила на поведение в интернет</vt:lpstr>
      <vt:lpstr>Нетикет</vt:lpstr>
      <vt:lpstr>Основни правила за етично поведение</vt:lpstr>
      <vt:lpstr>Нетикет – правила</vt:lpstr>
      <vt:lpstr>Често задавани въпроси</vt:lpstr>
      <vt:lpstr>Съдържание и форма на общуване</vt:lpstr>
      <vt:lpstr>Интонация и емоции</vt:lpstr>
      <vt:lpstr>Анонимни ли сме в интернет?</vt:lpstr>
      <vt:lpstr>Правила, свързани с електронна поща</vt:lpstr>
      <vt:lpstr>Правила, свързани с електронна поща</vt:lpstr>
      <vt:lpstr>Правила, свързани с електронна поща</vt:lpstr>
      <vt:lpstr>Верижни писма</vt:lpstr>
      <vt:lpstr>Верижни писма</vt:lpstr>
      <vt:lpstr>Верижни писма</vt:lpstr>
      <vt:lpstr>Добри и лоши практики при използване  на дигиталните технологии и интернет</vt:lpstr>
      <vt:lpstr>Нормативна база</vt:lpstr>
      <vt:lpstr>Видове дигитални престъпления</vt:lpstr>
      <vt:lpstr>Видове дигитални престъпления</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Irena Avdjieva</dc:creator>
  <cp:lastModifiedBy>Олег Димитров Константинов</cp:lastModifiedBy>
  <cp:revision>280</cp:revision>
  <dcterms:created xsi:type="dcterms:W3CDTF">2023-01-03T13:46:11Z</dcterms:created>
  <dcterms:modified xsi:type="dcterms:W3CDTF">2023-02-21T16:24:17Z</dcterms:modified>
</cp:coreProperties>
</file>