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en-US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Cambria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Cambria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Cambria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Cambri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t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46050" y="6269038"/>
            <a:ext cx="8362950" cy="577849"/>
          </a:xfrm>
        </p:spPr>
        <p:txBody>
          <a:bodyPr/>
          <a:lstStyle>
            <a:lvl1pPr algn="l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Европейска </a:t>
            </a:r>
            <a:r>
              <a:rPr lang="ru-RU"/>
              <a:t>Рамка на дигиталните компетентности с петте области </a:t>
            </a:r>
            <a:r>
              <a:rPr lang="ru-RU"/>
              <a:t>на</a:t>
            </a:r>
            <a:br>
              <a:rPr lang="en-GB"/>
            </a:br>
            <a:r>
              <a:rPr lang="ru-RU"/>
              <a:t>дигитална</a:t>
            </a:r>
            <a:r>
              <a:rPr lang="en-GB"/>
              <a:t> </a:t>
            </a:r>
            <a:r>
              <a:rPr lang="ru-RU"/>
              <a:t>компетентност</a:t>
            </a:r>
            <a:r>
              <a:rPr lang="en-GB"/>
              <a:t> </a:t>
            </a:r>
            <a:r>
              <a:rPr lang="ru-RU"/>
              <a:t>и </a:t>
            </a:r>
            <a:r>
              <a:rPr lang="ru-RU"/>
              <a:t>21 дигитални умения/ компетентности (DigComp 2.1)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45473" y="318320"/>
            <a:ext cx="42862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414778"/>
            <a:ext cx="2628900" cy="575742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marL="0"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90488" indent="-90488">
              <a:buFont typeface="Arial"/>
              <a:buChar char="•"/>
              <a:defRPr/>
            </a:lvl1pPr>
            <a:lvl2pPr marL="382588" indent="-182563">
              <a:buFont typeface="Arial"/>
              <a:buChar char="•"/>
              <a:defRPr/>
            </a:lvl2pPr>
            <a:lvl3pPr marL="566738" indent="-182563">
              <a:buFont typeface="Arial"/>
              <a:buChar char="•"/>
              <a:defRPr/>
            </a:lvl3pPr>
            <a:lvl4pPr marL="749300" indent="-182563">
              <a:buFont typeface="Arial"/>
              <a:buChar char="•"/>
              <a:defRPr/>
            </a:lvl4pPr>
            <a:lvl5pPr marL="931863" indent="-182563"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 bwMode="auto"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75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1621226"/>
            <a:ext cx="6035039" cy="46800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17920" y="1621226"/>
            <a:ext cx="5974080" cy="468000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75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38232"/>
            <a:ext cx="6035039" cy="736282"/>
          </a:xfrm>
          <a:prstGeom prst="rect">
            <a:avLst/>
          </a:prstGeo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0" y="2391520"/>
            <a:ext cx="6035039" cy="390970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17920" y="1638232"/>
            <a:ext cx="5974080" cy="736282"/>
          </a:xfrm>
          <a:prstGeom prst="rect">
            <a:avLst/>
          </a:prstGeo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17920" y="2391520"/>
            <a:ext cx="5974080" cy="390970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18209" y="594358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320295" y="594358"/>
            <a:ext cx="7577296" cy="571084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t/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/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00" cap="all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t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ctr">
        <a:lnSpc>
          <a:spcPct val="85000"/>
        </a:lnSpc>
        <a:spcBef>
          <a:spcPts val="0"/>
        </a:spcBef>
        <a:spcAft>
          <a:spcPts val="0"/>
        </a:spcAft>
        <a:defRPr sz="4800" spc="-5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2pPr>
      <a:lvl3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3pPr>
      <a:lvl4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4pPr>
      <a:lvl5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5pPr>
      <a:lvl6pPr marL="4572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6pPr>
      <a:lvl7pPr marL="9144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7pPr>
      <a:lvl8pPr marL="13716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8pPr>
      <a:lvl9pPr marL="18288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9pPr>
    </p:titleStyle>
    <p:bodyStyle>
      <a:lvl1pPr marL="90488" indent="-90488" algn="l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/>
              <a:t>Тема </a:t>
            </a:r>
            <a:r>
              <a:rPr lang="ru-RU"/>
              <a:t>4.4</a:t>
            </a:r>
            <a:br>
              <a:rPr lang="ru-RU"/>
            </a:br>
            <a:r>
              <a:rPr lang="ru-RU"/>
              <a:t>Защита на </a:t>
            </a:r>
            <a:r>
              <a:rPr lang="ru-RU"/>
              <a:t>околната</a:t>
            </a:r>
            <a:r>
              <a:rPr lang="ru-RU"/>
              <a:t> среда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6050" y="4930587"/>
            <a:ext cx="8362950" cy="897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97224" y="2026024"/>
            <a:ext cx="11843963" cy="42747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Статистиката</a:t>
            </a:r>
            <a:r>
              <a:rPr lang="ru-RU"/>
              <a:t> </a:t>
            </a:r>
            <a:r>
              <a:rPr lang="ru-RU"/>
              <a:t>показва</a:t>
            </a:r>
            <a:r>
              <a:rPr lang="ru-RU"/>
              <a:t>, че един </a:t>
            </a:r>
            <a:r>
              <a:rPr lang="ru-RU"/>
              <a:t>служител</a:t>
            </a:r>
            <a:r>
              <a:rPr lang="ru-RU"/>
              <a:t> в офис </a:t>
            </a:r>
            <a:r>
              <a:rPr lang="ru-RU"/>
              <a:t>използва</a:t>
            </a:r>
            <a:r>
              <a:rPr lang="ru-RU"/>
              <a:t> </a:t>
            </a:r>
            <a:r>
              <a:rPr lang="ru-RU"/>
              <a:t>средно</a:t>
            </a:r>
            <a:r>
              <a:rPr lang="ru-RU"/>
              <a:t> по 50 кг. хартия </a:t>
            </a:r>
            <a:r>
              <a:rPr lang="ru-RU"/>
              <a:t>годишно</a:t>
            </a:r>
            <a:r>
              <a:rPr lang="ru-RU"/>
              <a:t>. </a:t>
            </a:r>
            <a:r>
              <a:rPr lang="ru-RU"/>
              <a:t>Използването</a:t>
            </a:r>
            <a:r>
              <a:rPr lang="ru-RU"/>
              <a:t> на хартия е </a:t>
            </a:r>
            <a:r>
              <a:rPr lang="ru-RU"/>
              <a:t>скъпо</a:t>
            </a:r>
            <a:r>
              <a:rPr lang="ru-RU"/>
              <a:t> и </a:t>
            </a:r>
            <a:r>
              <a:rPr lang="ru-RU"/>
              <a:t>генерира</a:t>
            </a:r>
            <a:r>
              <a:rPr lang="ru-RU"/>
              <a:t> много </a:t>
            </a:r>
            <a:r>
              <a:rPr lang="ru-RU"/>
              <a:t>отпадъци</a:t>
            </a:r>
            <a:r>
              <a:rPr lang="ru-RU"/>
              <a:t>. По </a:t>
            </a:r>
            <a:r>
              <a:rPr lang="ru-RU"/>
              <a:t>тази</a:t>
            </a:r>
            <a:r>
              <a:rPr lang="ru-RU"/>
              <a:t> причина е </a:t>
            </a:r>
            <a:r>
              <a:rPr lang="ru-RU"/>
              <a:t>силно</a:t>
            </a:r>
            <a:r>
              <a:rPr lang="ru-RU"/>
              <a:t> </a:t>
            </a:r>
            <a:r>
              <a:rPr lang="ru-RU"/>
              <a:t>наложително</a:t>
            </a:r>
            <a:r>
              <a:rPr lang="ru-RU"/>
              <a:t> да се </a:t>
            </a:r>
            <a:r>
              <a:rPr lang="ru-RU"/>
              <a:t>намали</a:t>
            </a:r>
            <a:r>
              <a:rPr lang="ru-RU"/>
              <a:t> </a:t>
            </a:r>
            <a:r>
              <a:rPr lang="ru-RU"/>
              <a:t>използването</a:t>
            </a:r>
            <a:r>
              <a:rPr lang="ru-RU"/>
              <a:t> на хартия и да се </a:t>
            </a:r>
            <a:r>
              <a:rPr lang="ru-RU"/>
              <a:t>пести</a:t>
            </a:r>
            <a:r>
              <a:rPr lang="ru-RU"/>
              <a:t> чрез използване на </a:t>
            </a:r>
            <a:r>
              <a:rPr lang="ru-RU"/>
              <a:t>рециклирани</a:t>
            </a:r>
            <a:r>
              <a:rPr lang="ru-RU"/>
              <a:t> </a:t>
            </a:r>
            <a:r>
              <a:rPr lang="ru-RU"/>
              <a:t>консумативи</a:t>
            </a:r>
            <a:r>
              <a:rPr lang="ru-RU"/>
              <a:t> – например да се </a:t>
            </a:r>
            <a:r>
              <a:rPr lang="ru-RU"/>
              <a:t>използват</a:t>
            </a:r>
            <a:r>
              <a:rPr lang="ru-RU"/>
              <a:t> </a:t>
            </a:r>
            <a:r>
              <a:rPr lang="ru-RU"/>
              <a:t>рециклирани</a:t>
            </a:r>
            <a:r>
              <a:rPr lang="ru-RU"/>
              <a:t> </a:t>
            </a:r>
            <a:r>
              <a:rPr lang="ru-RU"/>
              <a:t>тонери</a:t>
            </a:r>
            <a:r>
              <a:rPr lang="ru-RU"/>
              <a:t> и да се </a:t>
            </a:r>
            <a:r>
              <a:rPr lang="ru-RU"/>
              <a:t>пълнят</a:t>
            </a:r>
            <a:r>
              <a:rPr lang="ru-RU"/>
              <a:t> повторно </a:t>
            </a:r>
            <a:r>
              <a:rPr lang="ru-RU"/>
              <a:t>мастилените</a:t>
            </a:r>
            <a:r>
              <a:rPr lang="ru-RU"/>
              <a:t> </a:t>
            </a:r>
            <a:r>
              <a:rPr lang="ru-RU"/>
              <a:t>касети</a:t>
            </a:r>
            <a:r>
              <a:rPr lang="ru-RU"/>
              <a:t> </a:t>
            </a:r>
            <a:r>
              <a:rPr lang="ru-RU"/>
              <a:t>с</a:t>
            </a:r>
            <a:r>
              <a:rPr lang="en-US"/>
              <a:t> </a:t>
            </a:r>
            <a:r>
              <a:rPr lang="ru-RU"/>
              <a:t>цел </a:t>
            </a:r>
            <a:r>
              <a:rPr lang="ru-RU"/>
              <a:t>намаляване</a:t>
            </a:r>
            <a:r>
              <a:rPr lang="ru-RU"/>
              <a:t> на </a:t>
            </a:r>
            <a:r>
              <a:rPr lang="ru-RU"/>
              <a:t>електронния</a:t>
            </a:r>
            <a:r>
              <a:rPr lang="ru-RU"/>
              <a:t> </a:t>
            </a:r>
            <a:r>
              <a:rPr lang="ru-RU"/>
              <a:t>боклук</a:t>
            </a:r>
            <a:r>
              <a:rPr lang="ru-RU"/>
              <a:t>, при покупка на ново </a:t>
            </a:r>
            <a:r>
              <a:rPr lang="ru-RU"/>
              <a:t>печатащо</a:t>
            </a:r>
            <a:r>
              <a:rPr lang="ru-RU"/>
              <a:t> устройство да се </a:t>
            </a:r>
            <a:r>
              <a:rPr lang="ru-RU"/>
              <a:t>търси</a:t>
            </a:r>
            <a:r>
              <a:rPr lang="ru-RU"/>
              <a:t> </a:t>
            </a:r>
            <a:r>
              <a:rPr lang="ru-RU"/>
              <a:t>такъв</a:t>
            </a:r>
            <a:r>
              <a:rPr lang="ru-RU"/>
              <a:t> </a:t>
            </a:r>
            <a:r>
              <a:rPr lang="ru-RU"/>
              <a:t>модел</a:t>
            </a:r>
            <a:r>
              <a:rPr lang="ru-RU"/>
              <a:t>, който автоматично </a:t>
            </a:r>
            <a:r>
              <a:rPr lang="ru-RU"/>
              <a:t>печата</a:t>
            </a:r>
            <a:r>
              <a:rPr lang="ru-RU"/>
              <a:t> от </a:t>
            </a:r>
            <a:r>
              <a:rPr lang="ru-RU"/>
              <a:t>двете</a:t>
            </a:r>
            <a:r>
              <a:rPr lang="ru-RU"/>
              <a:t> </a:t>
            </a:r>
            <a:r>
              <a:rPr lang="ru-RU"/>
              <a:t>страни</a:t>
            </a:r>
            <a:r>
              <a:rPr lang="ru-RU"/>
              <a:t> на листа хартия, избирайте устройства с </a:t>
            </a:r>
            <a:r>
              <a:rPr lang="ru-RU"/>
              <a:t>еко</a:t>
            </a:r>
            <a:r>
              <a:rPr lang="ru-RU"/>
              <a:t> </a:t>
            </a:r>
            <a:r>
              <a:rPr lang="ru-RU"/>
              <a:t>опаковки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97225" y="1867274"/>
            <a:ext cx="7421922" cy="433630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/>
              <a:t>Използването</a:t>
            </a:r>
            <a:r>
              <a:rPr lang="ru-RU"/>
              <a:t> на </a:t>
            </a:r>
            <a:r>
              <a:rPr lang="ru-RU"/>
              <a:t>енергийно</a:t>
            </a:r>
            <a:r>
              <a:rPr lang="ru-RU"/>
              <a:t> </a:t>
            </a:r>
            <a:r>
              <a:rPr lang="ru-RU"/>
              <a:t>ефективни</a:t>
            </a:r>
            <a:r>
              <a:rPr lang="ru-RU"/>
              <a:t> устройства </a:t>
            </a:r>
            <a:r>
              <a:rPr lang="ru-RU"/>
              <a:t>може</a:t>
            </a:r>
            <a:r>
              <a:rPr lang="ru-RU"/>
              <a:t> </a:t>
            </a:r>
            <a:r>
              <a:rPr lang="ru-RU"/>
              <a:t>сериозно</a:t>
            </a:r>
            <a:r>
              <a:rPr lang="ru-RU"/>
              <a:t> да </a:t>
            </a:r>
            <a:r>
              <a:rPr lang="ru-RU"/>
              <a:t>намали</a:t>
            </a:r>
            <a:r>
              <a:rPr lang="ru-RU"/>
              <a:t> </a:t>
            </a:r>
            <a:r>
              <a:rPr lang="ru-RU"/>
              <a:t>консумацията</a:t>
            </a:r>
            <a:r>
              <a:rPr lang="ru-RU"/>
              <a:t> на </a:t>
            </a:r>
            <a:r>
              <a:rPr lang="ru-RU"/>
              <a:t>електрическа</a:t>
            </a:r>
            <a:r>
              <a:rPr lang="ru-RU"/>
              <a:t> </a:t>
            </a:r>
            <a:r>
              <a:rPr lang="ru-RU"/>
              <a:t>енергия</a:t>
            </a:r>
            <a:r>
              <a:rPr lang="ru-RU"/>
              <a:t>. </a:t>
            </a:r>
            <a:r>
              <a:rPr lang="ru-RU"/>
              <a:t>Друго</a:t>
            </a:r>
            <a:r>
              <a:rPr lang="ru-RU"/>
              <a:t>, </a:t>
            </a:r>
            <a:r>
              <a:rPr lang="ru-RU"/>
              <a:t>което</a:t>
            </a:r>
            <a:r>
              <a:rPr lang="ru-RU"/>
              <a:t> </a:t>
            </a:r>
            <a:r>
              <a:rPr lang="ru-RU"/>
              <a:t>може</a:t>
            </a:r>
            <a:r>
              <a:rPr lang="ru-RU"/>
              <a:t> да </a:t>
            </a:r>
            <a:r>
              <a:rPr lang="ru-RU"/>
              <a:t>използвате</a:t>
            </a:r>
            <a:r>
              <a:rPr lang="ru-RU"/>
              <a:t>, за да </a:t>
            </a:r>
            <a:r>
              <a:rPr lang="ru-RU"/>
              <a:t>намалите</a:t>
            </a:r>
            <a:r>
              <a:rPr lang="ru-RU"/>
              <a:t> </a:t>
            </a:r>
            <a:r>
              <a:rPr lang="ru-RU"/>
              <a:t>консумацията</a:t>
            </a:r>
            <a:r>
              <a:rPr lang="ru-RU"/>
              <a:t> на </a:t>
            </a:r>
            <a:r>
              <a:rPr lang="ru-RU"/>
              <a:t>енергия</a:t>
            </a:r>
            <a:r>
              <a:rPr lang="ru-RU"/>
              <a:t> е </a:t>
            </a:r>
            <a:r>
              <a:rPr lang="ru-RU"/>
              <a:t>инсталирането</a:t>
            </a:r>
            <a:r>
              <a:rPr lang="ru-RU"/>
              <a:t> на „</a:t>
            </a:r>
            <a:r>
              <a:rPr lang="ru-RU"/>
              <a:t>интелигентни</a:t>
            </a:r>
            <a:r>
              <a:rPr lang="ru-RU"/>
              <a:t>“ приложения, които автоматично да </a:t>
            </a:r>
            <a:r>
              <a:rPr lang="ru-RU"/>
              <a:t>изключват</a:t>
            </a:r>
            <a:r>
              <a:rPr lang="ru-RU"/>
              <a:t> </a:t>
            </a:r>
            <a:r>
              <a:rPr lang="ru-RU"/>
              <a:t>периферни</a:t>
            </a:r>
            <a:r>
              <a:rPr lang="ru-RU"/>
              <a:t> устройства, които не </a:t>
            </a:r>
            <a:r>
              <a:rPr lang="ru-RU"/>
              <a:t>използвате</a:t>
            </a:r>
            <a:r>
              <a:rPr lang="ru-RU"/>
              <a:t> и да следят за </a:t>
            </a:r>
            <a:r>
              <a:rPr lang="ru-RU"/>
              <a:t>консумацията</a:t>
            </a:r>
            <a:r>
              <a:rPr lang="ru-RU"/>
              <a:t> на </a:t>
            </a:r>
            <a:r>
              <a:rPr lang="ru-RU"/>
              <a:t>енергия</a:t>
            </a:r>
            <a:r>
              <a:rPr lang="ru-RU"/>
              <a:t> и </a:t>
            </a:r>
            <a:r>
              <a:rPr lang="ru-RU"/>
              <a:t>нивото</a:t>
            </a:r>
            <a:r>
              <a:rPr lang="ru-RU"/>
              <a:t> на </a:t>
            </a:r>
            <a:r>
              <a:rPr lang="ru-RU"/>
              <a:t>въглеродните</a:t>
            </a:r>
            <a:r>
              <a:rPr lang="ru-RU"/>
              <a:t> </a:t>
            </a:r>
            <a:r>
              <a:rPr lang="ru-RU"/>
              <a:t>емисии</a:t>
            </a:r>
            <a:r>
              <a:rPr lang="ru-RU"/>
              <a:t>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19147" y="2482103"/>
            <a:ext cx="4411487" cy="2573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94494" y="2384435"/>
            <a:ext cx="4697506" cy="3090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762313"/>
            <a:ext cx="7494494" cy="4297828"/>
          </a:xfrm>
        </p:spPr>
        <p:txBody>
          <a:bodyPr/>
          <a:lstStyle/>
          <a:p>
            <a:pPr>
              <a:defRPr/>
            </a:pPr>
            <a:r>
              <a:rPr lang="ru-RU"/>
              <a:t>Използвайки</a:t>
            </a:r>
            <a:r>
              <a:rPr lang="ru-RU"/>
              <a:t> </a:t>
            </a:r>
            <a:r>
              <a:rPr lang="ru-RU"/>
              <a:t>облачни</a:t>
            </a:r>
            <a:r>
              <a:rPr lang="ru-RU"/>
              <a:t> услуги </a:t>
            </a:r>
            <a:r>
              <a:rPr lang="ru-RU"/>
              <a:t>група</a:t>
            </a:r>
            <a:r>
              <a:rPr lang="ru-RU"/>
              <a:t> потребители </a:t>
            </a:r>
            <a:r>
              <a:rPr lang="ru-RU"/>
              <a:t>могат</a:t>
            </a:r>
            <a:r>
              <a:rPr lang="ru-RU"/>
              <a:t> да </a:t>
            </a:r>
            <a:r>
              <a:rPr lang="ru-RU"/>
              <a:t>споделят</a:t>
            </a:r>
            <a:r>
              <a:rPr lang="ru-RU"/>
              <a:t> </a:t>
            </a:r>
            <a:r>
              <a:rPr lang="ru-RU"/>
              <a:t>едни</a:t>
            </a:r>
            <a:r>
              <a:rPr lang="ru-RU"/>
              <a:t> и </a:t>
            </a:r>
            <a:r>
              <a:rPr lang="ru-RU"/>
              <a:t>същи</a:t>
            </a:r>
            <a:r>
              <a:rPr lang="ru-RU"/>
              <a:t> </a:t>
            </a:r>
            <a:r>
              <a:rPr lang="ru-RU"/>
              <a:t>дигитални</a:t>
            </a:r>
            <a:r>
              <a:rPr lang="ru-RU"/>
              <a:t> </a:t>
            </a:r>
            <a:r>
              <a:rPr lang="ru-RU"/>
              <a:t>ресурси</a:t>
            </a:r>
            <a:r>
              <a:rPr lang="ru-RU"/>
              <a:t>. </a:t>
            </a:r>
            <a:r>
              <a:rPr lang="ru-RU"/>
              <a:t>Това</a:t>
            </a:r>
            <a:r>
              <a:rPr lang="ru-RU"/>
              <a:t> </a:t>
            </a:r>
            <a:r>
              <a:rPr lang="ru-RU"/>
              <a:t>означава</a:t>
            </a:r>
            <a:r>
              <a:rPr lang="ru-RU"/>
              <a:t> </a:t>
            </a:r>
            <a:r>
              <a:rPr lang="ru-RU"/>
              <a:t>спестяване</a:t>
            </a:r>
            <a:r>
              <a:rPr lang="ru-RU"/>
              <a:t> на </a:t>
            </a:r>
            <a:r>
              <a:rPr lang="ru-RU"/>
              <a:t>енергия</a:t>
            </a:r>
            <a:r>
              <a:rPr lang="ru-RU"/>
              <a:t> и </a:t>
            </a:r>
            <a:r>
              <a:rPr lang="ru-RU"/>
              <a:t>намаляване</a:t>
            </a:r>
            <a:r>
              <a:rPr lang="ru-RU"/>
              <a:t> на </a:t>
            </a:r>
            <a:r>
              <a:rPr lang="ru-RU"/>
              <a:t>вредните</a:t>
            </a:r>
            <a:r>
              <a:rPr lang="ru-RU"/>
              <a:t> </a:t>
            </a:r>
            <a:r>
              <a:rPr lang="ru-RU"/>
              <a:t>емисии</a:t>
            </a:r>
            <a:r>
              <a:rPr lang="ru-RU"/>
              <a:t>. В облака </a:t>
            </a:r>
            <a:r>
              <a:rPr lang="ru-RU"/>
              <a:t>са</a:t>
            </a:r>
            <a:r>
              <a:rPr lang="ru-RU"/>
              <a:t> </a:t>
            </a:r>
            <a:r>
              <a:rPr lang="ru-RU"/>
              <a:t>налични</a:t>
            </a:r>
            <a:r>
              <a:rPr lang="ru-RU"/>
              <a:t> почти </a:t>
            </a:r>
            <a:r>
              <a:rPr lang="ru-RU"/>
              <a:t>всички</a:t>
            </a:r>
            <a:r>
              <a:rPr lang="ru-RU"/>
              <a:t> </a:t>
            </a:r>
            <a:r>
              <a:rPr lang="ru-RU"/>
              <a:t>типове</a:t>
            </a:r>
            <a:r>
              <a:rPr lang="ru-RU"/>
              <a:t> приложения.</a:t>
            </a:r>
            <a:endParaRPr/>
          </a:p>
          <a:p>
            <a:pPr>
              <a:defRPr/>
            </a:pPr>
            <a:r>
              <a:rPr lang="ru-RU"/>
              <a:t>Уебинарите и уеб </a:t>
            </a:r>
            <a:r>
              <a:rPr lang="ru-RU"/>
              <a:t>конференциите</a:t>
            </a:r>
            <a:r>
              <a:rPr lang="ru-RU"/>
              <a:t> </a:t>
            </a:r>
            <a:r>
              <a:rPr lang="ru-RU"/>
              <a:t>са</a:t>
            </a:r>
            <a:r>
              <a:rPr lang="ru-RU"/>
              <a:t> чудесен средство за провеждане на </a:t>
            </a:r>
            <a:r>
              <a:rPr lang="ru-RU"/>
              <a:t>семинари</a:t>
            </a:r>
            <a:r>
              <a:rPr lang="ru-RU"/>
              <a:t> и конференции, </a:t>
            </a:r>
            <a:r>
              <a:rPr lang="ru-RU"/>
              <a:t>спестявайки</a:t>
            </a:r>
            <a:r>
              <a:rPr lang="ru-RU"/>
              <a:t> </a:t>
            </a:r>
            <a:r>
              <a:rPr lang="ru-RU"/>
              <a:t>големи</a:t>
            </a:r>
            <a:r>
              <a:rPr lang="ru-RU"/>
              <a:t> средства и </a:t>
            </a:r>
            <a:r>
              <a:rPr lang="ru-RU"/>
              <a:t>време</a:t>
            </a:r>
            <a:r>
              <a:rPr lang="ru-RU"/>
              <a:t> и </a:t>
            </a:r>
            <a:r>
              <a:rPr lang="ru-RU"/>
              <a:t>намаляват</a:t>
            </a:r>
            <a:r>
              <a:rPr lang="ru-RU"/>
              <a:t> </a:t>
            </a:r>
            <a:r>
              <a:rPr lang="ru-RU"/>
              <a:t>вредните</a:t>
            </a:r>
            <a:r>
              <a:rPr lang="ru-RU"/>
              <a:t> </a:t>
            </a:r>
            <a:r>
              <a:rPr lang="ru-RU"/>
              <a:t>въглеродни</a:t>
            </a:r>
            <a:r>
              <a:rPr lang="ru-RU"/>
              <a:t> </a:t>
            </a:r>
            <a:r>
              <a:rPr lang="ru-RU"/>
              <a:t>емисии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22728"/>
            <a:ext cx="12192000" cy="1450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20838"/>
            <a:ext cx="7978588" cy="4679950"/>
          </a:xfrm>
        </p:spPr>
        <p:txBody>
          <a:bodyPr/>
          <a:lstStyle/>
          <a:p>
            <a:pPr>
              <a:defRPr/>
            </a:pPr>
            <a:r>
              <a:rPr lang="ru-RU"/>
              <a:t>Емисиите</a:t>
            </a:r>
            <a:r>
              <a:rPr lang="ru-RU"/>
              <a:t> на </a:t>
            </a:r>
            <a:r>
              <a:rPr lang="ru-RU"/>
              <a:t>въглероден</a:t>
            </a:r>
            <a:r>
              <a:rPr lang="ru-RU"/>
              <a:t> диоксид </a:t>
            </a:r>
            <a:r>
              <a:rPr lang="ru-RU"/>
              <a:t>продължават</a:t>
            </a:r>
            <a:r>
              <a:rPr lang="ru-RU"/>
              <a:t> да </a:t>
            </a:r>
            <a:r>
              <a:rPr lang="ru-RU"/>
              <a:t>нарастват</a:t>
            </a:r>
            <a:r>
              <a:rPr lang="ru-RU"/>
              <a:t>. </a:t>
            </a:r>
            <a:r>
              <a:rPr lang="ru-RU"/>
              <a:t>Емисиите</a:t>
            </a:r>
            <a:r>
              <a:rPr lang="ru-RU"/>
              <a:t> </a:t>
            </a:r>
            <a:r>
              <a:rPr lang="ru-RU"/>
              <a:t>парникови</a:t>
            </a:r>
            <a:r>
              <a:rPr lang="ru-RU"/>
              <a:t> </a:t>
            </a:r>
            <a:r>
              <a:rPr lang="ru-RU"/>
              <a:t>газове</a:t>
            </a:r>
            <a:r>
              <a:rPr lang="ru-RU"/>
              <a:t> </a:t>
            </a:r>
            <a:r>
              <a:rPr lang="ru-RU"/>
              <a:t>нараства</a:t>
            </a:r>
            <a:r>
              <a:rPr lang="ru-RU"/>
              <a:t> с </a:t>
            </a:r>
            <a:r>
              <a:rPr lang="ru-RU"/>
              <a:t>дигитализиране</a:t>
            </a:r>
            <a:r>
              <a:rPr lang="ru-RU"/>
              <a:t> на </a:t>
            </a:r>
            <a:r>
              <a:rPr lang="ru-RU"/>
              <a:t>обществото</a:t>
            </a:r>
            <a:r>
              <a:rPr lang="ru-RU"/>
              <a:t>. </a:t>
            </a:r>
            <a:endParaRPr/>
          </a:p>
          <a:p>
            <a:pPr>
              <a:defRPr/>
            </a:pPr>
            <a:r>
              <a:rPr lang="ru-RU"/>
              <a:t>Ползите от използване на </a:t>
            </a:r>
            <a:r>
              <a:rPr lang="ru-RU"/>
              <a:t>дигиталните</a:t>
            </a:r>
            <a:r>
              <a:rPr lang="ru-RU"/>
              <a:t> устройства е </a:t>
            </a:r>
            <a:r>
              <a:rPr lang="ru-RU"/>
              <a:t>помощта</a:t>
            </a:r>
            <a:r>
              <a:rPr lang="ru-RU"/>
              <a:t> в </a:t>
            </a:r>
            <a:r>
              <a:rPr lang="ru-RU"/>
              <a:t>ежедневните</a:t>
            </a:r>
            <a:r>
              <a:rPr lang="ru-RU"/>
              <a:t> ни </a:t>
            </a:r>
            <a:r>
              <a:rPr lang="ru-RU"/>
              <a:t>дейности</a:t>
            </a:r>
            <a:r>
              <a:rPr lang="ru-RU"/>
              <a:t>, в </a:t>
            </a:r>
            <a:r>
              <a:rPr lang="ru-RU"/>
              <a:t>придобиване</a:t>
            </a:r>
            <a:r>
              <a:rPr lang="ru-RU"/>
              <a:t> на знания, в координиране на хора в </a:t>
            </a:r>
            <a:r>
              <a:rPr lang="ru-RU"/>
              <a:t>световен</a:t>
            </a:r>
            <a:r>
              <a:rPr lang="ru-RU"/>
              <a:t> </a:t>
            </a:r>
            <a:r>
              <a:rPr lang="ru-RU"/>
              <a:t>мащаб</a:t>
            </a:r>
            <a:r>
              <a:rPr lang="ru-RU"/>
              <a:t>, </a:t>
            </a:r>
            <a:r>
              <a:rPr lang="ru-RU"/>
              <a:t>включване</a:t>
            </a:r>
            <a:r>
              <a:rPr lang="ru-RU"/>
              <a:t> на </a:t>
            </a:r>
            <a:r>
              <a:rPr lang="ru-RU"/>
              <a:t>хората</a:t>
            </a:r>
            <a:r>
              <a:rPr lang="ru-RU"/>
              <a:t> в </a:t>
            </a:r>
            <a:r>
              <a:rPr lang="ru-RU"/>
              <a:t>екологични</a:t>
            </a:r>
            <a:r>
              <a:rPr lang="ru-RU"/>
              <a:t> </a:t>
            </a:r>
            <a:r>
              <a:rPr lang="ru-RU"/>
              <a:t>инициативи</a:t>
            </a:r>
            <a:r>
              <a:rPr lang="ru-RU"/>
              <a:t>, в </a:t>
            </a:r>
            <a:r>
              <a:rPr lang="ru-RU"/>
              <a:t>организиране</a:t>
            </a:r>
            <a:r>
              <a:rPr lang="ru-RU"/>
              <a:t> на </a:t>
            </a:r>
            <a:r>
              <a:rPr lang="ru-RU"/>
              <a:t>местни</a:t>
            </a:r>
            <a:r>
              <a:rPr lang="ru-RU"/>
              <a:t> и </a:t>
            </a:r>
            <a:r>
              <a:rPr lang="ru-RU"/>
              <a:t>международни</a:t>
            </a:r>
            <a:r>
              <a:rPr lang="ru-RU"/>
              <a:t> </a:t>
            </a:r>
            <a:r>
              <a:rPr lang="ru-RU"/>
              <a:t>инициативи</a:t>
            </a:r>
            <a:r>
              <a:rPr lang="ru-RU"/>
              <a:t>, </a:t>
            </a:r>
            <a:r>
              <a:rPr lang="ru-RU"/>
              <a:t>насърчаване</a:t>
            </a:r>
            <a:r>
              <a:rPr lang="ru-RU"/>
              <a:t> на </a:t>
            </a:r>
            <a:r>
              <a:rPr lang="ru-RU"/>
              <a:t>споделяне</a:t>
            </a:r>
            <a:r>
              <a:rPr lang="ru-RU"/>
              <a:t> и </a:t>
            </a:r>
            <a:r>
              <a:rPr lang="ru-RU"/>
              <a:t>обединяване</a:t>
            </a:r>
            <a:r>
              <a:rPr lang="ru-RU"/>
              <a:t>.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89694" y="2164228"/>
            <a:ext cx="4805082" cy="319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61509" y="3537324"/>
            <a:ext cx="3783086" cy="2521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61364" y="1867274"/>
            <a:ext cx="9897036" cy="42978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Всеки</a:t>
            </a:r>
            <a:r>
              <a:rPr lang="ru-RU"/>
              <a:t> от нас </a:t>
            </a:r>
            <a:r>
              <a:rPr lang="ru-RU"/>
              <a:t>може</a:t>
            </a:r>
            <a:r>
              <a:rPr lang="ru-RU"/>
              <a:t> ежедневно да </a:t>
            </a:r>
            <a:r>
              <a:rPr lang="ru-RU"/>
              <a:t>прави</a:t>
            </a:r>
            <a:r>
              <a:rPr lang="ru-RU"/>
              <a:t> </a:t>
            </a:r>
            <a:r>
              <a:rPr lang="ru-RU"/>
              <a:t>следните</a:t>
            </a:r>
            <a:r>
              <a:rPr lang="ru-RU"/>
              <a:t> </a:t>
            </a:r>
            <a:r>
              <a:rPr lang="ru-RU"/>
              <a:t>неща</a:t>
            </a:r>
            <a:r>
              <a:rPr lang="ru-RU"/>
              <a:t>, за да се </a:t>
            </a:r>
            <a:r>
              <a:rPr lang="ru-RU"/>
              <a:t>намали</a:t>
            </a:r>
            <a:r>
              <a:rPr lang="ru-RU"/>
              <a:t> </a:t>
            </a:r>
            <a:r>
              <a:rPr lang="ru-RU"/>
              <a:t>вредното</a:t>
            </a:r>
            <a:r>
              <a:rPr lang="ru-RU"/>
              <a:t> </a:t>
            </a:r>
            <a:r>
              <a:rPr lang="ru-RU"/>
              <a:t>въздействие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среда:</a:t>
            </a:r>
            <a:endParaRPr/>
          </a:p>
          <a:p>
            <a:pPr>
              <a:defRPr/>
            </a:pPr>
            <a:r>
              <a:rPr lang="ru-RU"/>
              <a:t>Оптимизиране</a:t>
            </a:r>
            <a:r>
              <a:rPr lang="ru-RU"/>
              <a:t> </a:t>
            </a:r>
            <a:r>
              <a:rPr lang="ru-RU"/>
              <a:t>на </a:t>
            </a:r>
            <a:r>
              <a:rPr lang="ru-RU"/>
              <a:t>използването</a:t>
            </a:r>
            <a:r>
              <a:rPr lang="ru-RU"/>
              <a:t> на </a:t>
            </a:r>
            <a:r>
              <a:rPr lang="ru-RU"/>
              <a:t>личните</a:t>
            </a:r>
            <a:r>
              <a:rPr lang="ru-RU"/>
              <a:t> </a:t>
            </a:r>
            <a:r>
              <a:rPr lang="ru-RU"/>
              <a:t>дигитални</a:t>
            </a:r>
            <a:r>
              <a:rPr lang="ru-RU"/>
              <a:t> устройства: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напълно</a:t>
            </a:r>
            <a:r>
              <a:rPr lang="ru-RU"/>
              <a:t> </a:t>
            </a:r>
            <a:r>
              <a:rPr lang="ru-RU"/>
              <a:t>им </a:t>
            </a:r>
            <a:r>
              <a:rPr lang="ru-RU"/>
              <a:t>изключване</a:t>
            </a:r>
            <a:r>
              <a:rPr lang="ru-RU"/>
              <a:t>, </a:t>
            </a:r>
            <a:r>
              <a:rPr lang="ru-RU"/>
              <a:t>когато</a:t>
            </a:r>
            <a:r>
              <a:rPr lang="ru-RU"/>
              <a:t> не се </a:t>
            </a:r>
            <a:r>
              <a:rPr lang="ru-RU"/>
              <a:t>използват</a:t>
            </a:r>
            <a:r>
              <a:rPr lang="ru-RU"/>
              <a:t>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изтриване</a:t>
            </a:r>
            <a:r>
              <a:rPr lang="ru-RU"/>
              <a:t> </a:t>
            </a:r>
            <a:r>
              <a:rPr lang="ru-RU"/>
              <a:t>на </a:t>
            </a:r>
            <a:r>
              <a:rPr lang="ru-RU"/>
              <a:t>ненужни</a:t>
            </a:r>
            <a:r>
              <a:rPr lang="ru-RU"/>
              <a:t> </a:t>
            </a:r>
            <a:r>
              <a:rPr lang="ru-RU"/>
              <a:t>данни</a:t>
            </a:r>
            <a:r>
              <a:rPr lang="ru-RU"/>
              <a:t>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деинсталиране</a:t>
            </a:r>
            <a:r>
              <a:rPr lang="ru-RU"/>
              <a:t> </a:t>
            </a:r>
            <a:r>
              <a:rPr lang="ru-RU"/>
              <a:t>на </a:t>
            </a:r>
            <a:r>
              <a:rPr lang="ru-RU"/>
              <a:t>неизползвани</a:t>
            </a:r>
            <a:r>
              <a:rPr lang="ru-RU"/>
              <a:t> приложения;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намаляване</a:t>
            </a:r>
            <a:r>
              <a:rPr lang="ru-RU"/>
              <a:t> </a:t>
            </a:r>
            <a:r>
              <a:rPr lang="ru-RU"/>
              <a:t>на </a:t>
            </a:r>
            <a:r>
              <a:rPr lang="ru-RU"/>
              <a:t>броя</a:t>
            </a:r>
            <a:r>
              <a:rPr lang="ru-RU"/>
              <a:t> на </a:t>
            </a:r>
            <a:r>
              <a:rPr lang="ru-RU"/>
              <a:t>програми</a:t>
            </a:r>
            <a:r>
              <a:rPr lang="ru-RU"/>
              <a:t> и раздели, </a:t>
            </a:r>
            <a:r>
              <a:rPr lang="ru-RU"/>
              <a:t>отворени</a:t>
            </a:r>
            <a:r>
              <a:rPr lang="ru-RU"/>
              <a:t> </a:t>
            </a:r>
            <a:r>
              <a:rPr lang="ru-RU"/>
              <a:t>едновременно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2203183"/>
            <a:ext cx="5605272" cy="392044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Удължаване</a:t>
            </a:r>
            <a:r>
              <a:rPr lang="ru-RU"/>
              <a:t> </a:t>
            </a:r>
            <a:r>
              <a:rPr lang="ru-RU"/>
              <a:t>на живота на </a:t>
            </a:r>
            <a:r>
              <a:rPr lang="ru-RU"/>
              <a:t>личните</a:t>
            </a:r>
            <a:r>
              <a:rPr lang="ru-RU"/>
              <a:t> </a:t>
            </a:r>
            <a:r>
              <a:rPr lang="ru-RU"/>
              <a:t>дигитални</a:t>
            </a:r>
            <a:r>
              <a:rPr lang="ru-RU"/>
              <a:t> устройства: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ремонт</a:t>
            </a:r>
            <a:r>
              <a:rPr lang="ru-RU"/>
              <a:t>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поддръжка</a:t>
            </a:r>
            <a:r>
              <a:rPr lang="ru-RU"/>
              <a:t>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повторна </a:t>
            </a:r>
            <a:r>
              <a:rPr lang="ru-RU"/>
              <a:t>употреба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25896" y="2292706"/>
            <a:ext cx="5961888" cy="3279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47472"/>
            <a:ext cx="12192000" cy="1450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956816"/>
            <a:ext cx="7845552" cy="43439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Отговорни</a:t>
            </a:r>
            <a:r>
              <a:rPr lang="ru-RU"/>
              <a:t> </a:t>
            </a:r>
            <a:r>
              <a:rPr lang="ru-RU"/>
              <a:t>дигитални</a:t>
            </a:r>
            <a:r>
              <a:rPr lang="ru-RU"/>
              <a:t> зелени стратегии на </a:t>
            </a:r>
            <a:r>
              <a:rPr lang="ru-RU"/>
              <a:t>компаниите</a:t>
            </a:r>
            <a:r>
              <a:rPr lang="ru-RU"/>
              <a:t>: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намаляване</a:t>
            </a:r>
            <a:r>
              <a:rPr lang="ru-RU"/>
              <a:t> </a:t>
            </a:r>
            <a:r>
              <a:rPr lang="ru-RU"/>
              <a:t>на </a:t>
            </a:r>
            <a:r>
              <a:rPr lang="ru-RU"/>
              <a:t>дигиталния</a:t>
            </a:r>
            <a:r>
              <a:rPr lang="ru-RU"/>
              <a:t> ни </a:t>
            </a:r>
            <a:r>
              <a:rPr lang="ru-RU"/>
              <a:t>отпечатък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 чрез </a:t>
            </a:r>
            <a:r>
              <a:rPr lang="ru-RU"/>
              <a:t>отговорно</a:t>
            </a:r>
            <a:r>
              <a:rPr lang="ru-RU"/>
              <a:t> </a:t>
            </a:r>
            <a:r>
              <a:rPr lang="ru-RU"/>
              <a:t>закупуване</a:t>
            </a:r>
            <a:r>
              <a:rPr lang="ru-RU"/>
              <a:t>, </a:t>
            </a:r>
            <a:r>
              <a:rPr lang="ru-RU"/>
              <a:t>оптимизиране</a:t>
            </a:r>
            <a:r>
              <a:rPr lang="ru-RU"/>
              <a:t> на </a:t>
            </a:r>
            <a:r>
              <a:rPr lang="ru-RU"/>
              <a:t>скоростта</a:t>
            </a:r>
            <a:r>
              <a:rPr lang="ru-RU"/>
              <a:t> на </a:t>
            </a:r>
            <a:r>
              <a:rPr lang="ru-RU"/>
              <a:t>оборудването</a:t>
            </a:r>
            <a:r>
              <a:rPr lang="ru-RU"/>
              <a:t> и повторно използване или </a:t>
            </a:r>
            <a:r>
              <a:rPr lang="ru-RU"/>
              <a:t>рециклиране</a:t>
            </a:r>
            <a:r>
              <a:rPr lang="ru-RU"/>
              <a:t> на </a:t>
            </a:r>
            <a:r>
              <a:rPr lang="ru-RU"/>
              <a:t>използвания</a:t>
            </a:r>
            <a:r>
              <a:rPr lang="ru-RU"/>
              <a:t> </a:t>
            </a:r>
            <a:r>
              <a:rPr lang="ru-RU"/>
              <a:t>хардуер</a:t>
            </a:r>
            <a:r>
              <a:rPr lang="ru-RU"/>
              <a:t>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насърчаване</a:t>
            </a:r>
            <a:r>
              <a:rPr lang="ru-RU"/>
              <a:t> </a:t>
            </a:r>
            <a:r>
              <a:rPr lang="ru-RU"/>
              <a:t>на </a:t>
            </a:r>
            <a:r>
              <a:rPr lang="ru-RU"/>
              <a:t>най-добрите</a:t>
            </a:r>
            <a:r>
              <a:rPr lang="ru-RU"/>
              <a:t> практики за </a:t>
            </a:r>
            <a:r>
              <a:rPr lang="ru-RU"/>
              <a:t>еко</a:t>
            </a:r>
            <a:r>
              <a:rPr lang="ru-RU"/>
              <a:t> дизайн на приложения, </a:t>
            </a:r>
            <a:r>
              <a:rPr lang="ru-RU"/>
              <a:t>данни</a:t>
            </a:r>
            <a:r>
              <a:rPr lang="ru-RU"/>
              <a:t> и </a:t>
            </a:r>
            <a:r>
              <a:rPr lang="ru-RU"/>
              <a:t>хардуер</a:t>
            </a:r>
            <a:r>
              <a:rPr lang="ru-RU"/>
              <a:t>;</a:t>
            </a:r>
            <a:endParaRPr/>
          </a:p>
          <a:p>
            <a:pPr lvl="1">
              <a:buFont typeface="Wingdings"/>
              <a:buChar char="ü"/>
              <a:defRPr/>
            </a:pPr>
            <a:r>
              <a:rPr lang="ru-RU"/>
              <a:t>IT </a:t>
            </a:r>
            <a:r>
              <a:rPr lang="ru-RU"/>
              <a:t>сектора </a:t>
            </a:r>
            <a:r>
              <a:rPr lang="ru-RU"/>
              <a:t>може</a:t>
            </a:r>
            <a:r>
              <a:rPr lang="ru-RU"/>
              <a:t> да </a:t>
            </a:r>
            <a:r>
              <a:rPr lang="ru-RU"/>
              <a:t>поддържа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среда, </a:t>
            </a:r>
            <a:r>
              <a:rPr lang="ru-RU"/>
              <a:t>като</a:t>
            </a:r>
            <a:r>
              <a:rPr lang="ru-RU"/>
              <a:t> </a:t>
            </a:r>
            <a:r>
              <a:rPr lang="ru-RU"/>
              <a:t>помага</a:t>
            </a:r>
            <a:r>
              <a:rPr lang="ru-RU"/>
              <a:t> за </a:t>
            </a:r>
            <a:r>
              <a:rPr lang="ru-RU"/>
              <a:t>намаляване</a:t>
            </a:r>
            <a:r>
              <a:rPr lang="ru-RU"/>
              <a:t> на </a:t>
            </a:r>
            <a:r>
              <a:rPr lang="ru-RU"/>
              <a:t>пътуванията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73156" y="1683068"/>
            <a:ext cx="2810316" cy="4617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297879"/>
            <a:ext cx="12192000" cy="1450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20838"/>
            <a:ext cx="11969496" cy="4679950"/>
          </a:xfrm>
        </p:spPr>
        <p:txBody>
          <a:bodyPr/>
          <a:lstStyle/>
          <a:p>
            <a:pPr>
              <a:defRPr/>
            </a:pPr>
            <a:r>
              <a:rPr lang="ru-RU"/>
              <a:t>В света вече </a:t>
            </a:r>
            <a:r>
              <a:rPr lang="ru-RU"/>
              <a:t>има</a:t>
            </a:r>
            <a:r>
              <a:rPr lang="ru-RU"/>
              <a:t> </a:t>
            </a:r>
            <a:r>
              <a:rPr lang="ru-RU"/>
              <a:t>редица</a:t>
            </a:r>
            <a:r>
              <a:rPr lang="ru-RU"/>
              <a:t> </a:t>
            </a:r>
            <a:r>
              <a:rPr lang="ru-RU"/>
              <a:t>иновативни</a:t>
            </a:r>
            <a:r>
              <a:rPr lang="ru-RU"/>
              <a:t> практики, които целят </a:t>
            </a:r>
            <a:r>
              <a:rPr lang="ru-RU"/>
              <a:t>опазване</a:t>
            </a:r>
            <a:r>
              <a:rPr lang="ru-RU"/>
              <a:t> на </a:t>
            </a:r>
            <a:r>
              <a:rPr lang="ru-RU"/>
              <a:t>околната</a:t>
            </a:r>
            <a:r>
              <a:rPr lang="ru-RU"/>
              <a:t> среда, а именно:</a:t>
            </a:r>
            <a:endParaRPr/>
          </a:p>
          <a:p>
            <a:pPr>
              <a:defRPr/>
            </a:pPr>
            <a:r>
              <a:rPr lang="ru-RU"/>
              <a:t>Център</a:t>
            </a:r>
            <a:r>
              <a:rPr lang="ru-RU"/>
              <a:t> </a:t>
            </a:r>
            <a:r>
              <a:rPr lang="ru-RU"/>
              <a:t>за </a:t>
            </a:r>
            <a:r>
              <a:rPr lang="ru-RU"/>
              <a:t>данни</a:t>
            </a:r>
            <a:r>
              <a:rPr lang="ru-RU"/>
              <a:t>, </a:t>
            </a:r>
            <a:r>
              <a:rPr lang="ru-RU"/>
              <a:t>използван</a:t>
            </a:r>
            <a:r>
              <a:rPr lang="ru-RU"/>
              <a:t> за отопление на </a:t>
            </a:r>
            <a:r>
              <a:rPr lang="ru-RU"/>
              <a:t>басейн</a:t>
            </a:r>
            <a:r>
              <a:rPr lang="ru-RU"/>
              <a:t> - </a:t>
            </a:r>
            <a:r>
              <a:rPr lang="ru-RU"/>
              <a:t>Центровете</a:t>
            </a:r>
            <a:r>
              <a:rPr lang="ru-RU"/>
              <a:t> за </a:t>
            </a:r>
            <a:r>
              <a:rPr lang="ru-RU"/>
              <a:t>данни</a:t>
            </a:r>
            <a:r>
              <a:rPr lang="ru-RU"/>
              <a:t> се </a:t>
            </a:r>
            <a:r>
              <a:rPr lang="ru-RU"/>
              <a:t>използват</a:t>
            </a:r>
            <a:r>
              <a:rPr lang="ru-RU"/>
              <a:t> за </a:t>
            </a:r>
            <a:r>
              <a:rPr lang="ru-RU"/>
              <a:t>съхранение</a:t>
            </a:r>
            <a:r>
              <a:rPr lang="ru-RU"/>
              <a:t> и </a:t>
            </a:r>
            <a:r>
              <a:rPr lang="ru-RU"/>
              <a:t>споделяне</a:t>
            </a:r>
            <a:r>
              <a:rPr lang="ru-RU"/>
              <a:t> на </a:t>
            </a:r>
            <a:r>
              <a:rPr lang="ru-RU"/>
              <a:t>компютърни</a:t>
            </a:r>
            <a:r>
              <a:rPr lang="ru-RU"/>
              <a:t> </a:t>
            </a:r>
            <a:r>
              <a:rPr lang="ru-RU"/>
              <a:t>данни</a:t>
            </a:r>
            <a:r>
              <a:rPr lang="ru-RU"/>
              <a:t>. Те </a:t>
            </a:r>
            <a:r>
              <a:rPr lang="ru-RU"/>
              <a:t>работят</a:t>
            </a:r>
            <a:r>
              <a:rPr lang="ru-RU"/>
              <a:t> 24/7 и </a:t>
            </a:r>
            <a:r>
              <a:rPr lang="ru-RU"/>
              <a:t>използват</a:t>
            </a:r>
            <a:r>
              <a:rPr lang="ru-RU"/>
              <a:t> много </a:t>
            </a:r>
            <a:r>
              <a:rPr lang="ru-RU"/>
              <a:t>енергия</a:t>
            </a:r>
            <a:r>
              <a:rPr lang="ru-RU"/>
              <a:t>, </a:t>
            </a:r>
            <a:r>
              <a:rPr lang="ru-RU"/>
              <a:t>особено</a:t>
            </a:r>
            <a:r>
              <a:rPr lang="ru-RU"/>
              <a:t> </a:t>
            </a:r>
            <a:r>
              <a:rPr lang="ru-RU"/>
              <a:t>хладилните</a:t>
            </a:r>
            <a:r>
              <a:rPr lang="ru-RU"/>
              <a:t> </a:t>
            </a:r>
            <a:r>
              <a:rPr lang="ru-RU"/>
              <a:t>агрегати</a:t>
            </a:r>
            <a:r>
              <a:rPr lang="ru-RU"/>
              <a:t>, </a:t>
            </a:r>
            <a:r>
              <a:rPr lang="ru-RU"/>
              <a:t>необходими</a:t>
            </a:r>
            <a:r>
              <a:rPr lang="ru-RU"/>
              <a:t> за </a:t>
            </a:r>
            <a:r>
              <a:rPr lang="ru-RU"/>
              <a:t>охлаждане</a:t>
            </a:r>
            <a:r>
              <a:rPr lang="ru-RU"/>
              <a:t> на </a:t>
            </a:r>
            <a:r>
              <a:rPr lang="ru-RU"/>
              <a:t>сървърите</a:t>
            </a:r>
            <a:r>
              <a:rPr lang="ru-RU"/>
              <a:t>, които </a:t>
            </a:r>
            <a:r>
              <a:rPr lang="ru-RU"/>
              <a:t>представляват</a:t>
            </a:r>
            <a:r>
              <a:rPr lang="ru-RU"/>
              <a:t> около </a:t>
            </a:r>
            <a:r>
              <a:rPr lang="ru-RU"/>
              <a:t>една</a:t>
            </a:r>
            <a:r>
              <a:rPr lang="ru-RU"/>
              <a:t> </a:t>
            </a:r>
            <a:r>
              <a:rPr lang="ru-RU"/>
              <a:t>трета</a:t>
            </a:r>
            <a:r>
              <a:rPr lang="ru-RU"/>
              <a:t> от </a:t>
            </a:r>
            <a:r>
              <a:rPr lang="ru-RU"/>
              <a:t>потреблението</a:t>
            </a:r>
            <a:r>
              <a:rPr lang="ru-RU"/>
              <a:t> на </a:t>
            </a:r>
            <a:r>
              <a:rPr lang="ru-RU"/>
              <a:t>енергия</a:t>
            </a:r>
            <a:r>
              <a:rPr lang="ru-RU"/>
              <a:t>. </a:t>
            </a:r>
            <a:r>
              <a:rPr lang="ru-RU"/>
              <a:t>Така</a:t>
            </a:r>
            <a:r>
              <a:rPr lang="ru-RU"/>
              <a:t> в района на Париж, </a:t>
            </a:r>
            <a:r>
              <a:rPr lang="ru-RU"/>
              <a:t>където</a:t>
            </a:r>
            <a:r>
              <a:rPr lang="ru-RU"/>
              <a:t> </a:t>
            </a:r>
            <a:r>
              <a:rPr lang="ru-RU"/>
              <a:t>басейните</a:t>
            </a:r>
            <a:r>
              <a:rPr lang="ru-RU"/>
              <a:t> на </a:t>
            </a:r>
            <a:r>
              <a:rPr lang="ru-RU"/>
              <a:t>воден</a:t>
            </a:r>
            <a:r>
              <a:rPr lang="ru-RU"/>
              <a:t> парк се </a:t>
            </a:r>
            <a:r>
              <a:rPr lang="ru-RU"/>
              <a:t>отопляват</a:t>
            </a:r>
            <a:r>
              <a:rPr lang="ru-RU"/>
              <a:t> от </a:t>
            </a:r>
            <a:r>
              <a:rPr lang="ru-RU"/>
              <a:t>център</a:t>
            </a:r>
            <a:r>
              <a:rPr lang="ru-RU"/>
              <a:t> за </a:t>
            </a:r>
            <a:r>
              <a:rPr lang="ru-RU"/>
              <a:t>данни</a:t>
            </a:r>
            <a:r>
              <a:rPr lang="ru-RU"/>
              <a:t>. Почти </a:t>
            </a:r>
            <a:r>
              <a:rPr lang="ru-RU"/>
              <a:t>половината</a:t>
            </a:r>
            <a:r>
              <a:rPr lang="ru-RU"/>
              <a:t> от </a:t>
            </a:r>
            <a:r>
              <a:rPr lang="ru-RU"/>
              <a:t>топлината</a:t>
            </a:r>
            <a:r>
              <a:rPr lang="ru-RU"/>
              <a:t>, произведена от </a:t>
            </a:r>
            <a:r>
              <a:rPr lang="ru-RU"/>
              <a:t>сървърите</a:t>
            </a:r>
            <a:r>
              <a:rPr lang="ru-RU"/>
              <a:t>, се </a:t>
            </a:r>
            <a:r>
              <a:rPr lang="ru-RU"/>
              <a:t>използва</a:t>
            </a:r>
            <a:r>
              <a:rPr lang="ru-RU"/>
              <a:t> повторно всяка година от 2011 г. </a:t>
            </a:r>
            <a:r>
              <a:rPr lang="ru-RU"/>
              <a:t>насам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Воден</a:t>
            </a:r>
            <a:r>
              <a:rPr lang="ru-RU"/>
              <a:t> </a:t>
            </a:r>
            <a:r>
              <a:rPr lang="ru-RU"/>
              <a:t>парк </a:t>
            </a:r>
            <a:r>
              <a:rPr lang="ru-RU"/>
              <a:t>в </a:t>
            </a:r>
            <a:r>
              <a:rPr lang="ru-RU"/>
              <a:t>Париж</a:t>
            </a:r>
            <a:endParaRPr lang="bg-BG"/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73245" y="1450975"/>
            <a:ext cx="9097930" cy="45188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01752"/>
            <a:ext cx="12192000" cy="1450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4008" y="1883664"/>
            <a:ext cx="6565392" cy="43616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Даване</a:t>
            </a:r>
            <a:r>
              <a:rPr lang="ru-RU"/>
              <a:t> </a:t>
            </a:r>
            <a:r>
              <a:rPr lang="ru-RU"/>
              <a:t>на ИТ </a:t>
            </a:r>
            <a:r>
              <a:rPr lang="ru-RU"/>
              <a:t>хардуер</a:t>
            </a:r>
            <a:r>
              <a:rPr lang="ru-RU"/>
              <a:t> втора </a:t>
            </a:r>
            <a:r>
              <a:rPr lang="ru-RU"/>
              <a:t>употреба</a:t>
            </a:r>
            <a:r>
              <a:rPr lang="ru-RU"/>
              <a:t> за </a:t>
            </a:r>
            <a:r>
              <a:rPr lang="ru-RU"/>
              <a:t>благотворителност</a:t>
            </a:r>
            <a:r>
              <a:rPr lang="ru-RU"/>
              <a:t> - IT </a:t>
            </a:r>
            <a:r>
              <a:rPr lang="ru-RU"/>
              <a:t>фирмите</a:t>
            </a:r>
            <a:r>
              <a:rPr lang="ru-RU"/>
              <a:t> </a:t>
            </a:r>
            <a:r>
              <a:rPr lang="ru-RU"/>
              <a:t>подарява</a:t>
            </a:r>
            <a:r>
              <a:rPr lang="ru-RU"/>
              <a:t> </a:t>
            </a:r>
            <a:r>
              <a:rPr lang="ru-RU"/>
              <a:t>използваните</a:t>
            </a:r>
            <a:r>
              <a:rPr lang="ru-RU"/>
              <a:t> си </a:t>
            </a:r>
            <a:r>
              <a:rPr lang="ru-RU"/>
              <a:t>лаптопи</a:t>
            </a:r>
            <a:r>
              <a:rPr lang="ru-RU"/>
              <a:t> и </a:t>
            </a:r>
            <a:r>
              <a:rPr lang="ru-RU"/>
              <a:t>таблети</a:t>
            </a:r>
            <a:r>
              <a:rPr lang="ru-RU"/>
              <a:t> на </a:t>
            </a:r>
            <a:r>
              <a:rPr lang="ru-RU"/>
              <a:t>болници</a:t>
            </a:r>
            <a:r>
              <a:rPr lang="ru-RU"/>
              <a:t>, </a:t>
            </a:r>
            <a:r>
              <a:rPr lang="ru-RU"/>
              <a:t>деца</a:t>
            </a:r>
            <a:r>
              <a:rPr lang="ru-RU"/>
              <a:t> в нужда и </a:t>
            </a:r>
            <a:r>
              <a:rPr lang="ru-RU"/>
              <a:t>други</a:t>
            </a:r>
            <a:r>
              <a:rPr lang="ru-RU"/>
              <a:t> </a:t>
            </a:r>
            <a:r>
              <a:rPr lang="ru-RU"/>
              <a:t>нуждаещи</a:t>
            </a:r>
            <a:r>
              <a:rPr lang="ru-RU"/>
              <a:t> се. </a:t>
            </a:r>
            <a:endParaRPr lang="ru-RU"/>
          </a:p>
          <a:p>
            <a:pPr marL="0" indent="0">
              <a:buNone/>
              <a:defRPr/>
            </a:pPr>
            <a:r>
              <a:rPr lang="ru-RU"/>
              <a:t>Тези</a:t>
            </a:r>
            <a:r>
              <a:rPr lang="ru-RU"/>
              <a:t> </a:t>
            </a:r>
            <a:r>
              <a:rPr lang="ru-RU"/>
              <a:t>инициативи</a:t>
            </a:r>
            <a:r>
              <a:rPr lang="ru-RU"/>
              <a:t> </a:t>
            </a:r>
            <a:r>
              <a:rPr lang="ru-RU"/>
              <a:t>съчетават</a:t>
            </a:r>
            <a:r>
              <a:rPr lang="ru-RU"/>
              <a:t> </a:t>
            </a:r>
            <a:r>
              <a:rPr lang="ru-RU"/>
              <a:t>благотворителността</a:t>
            </a:r>
            <a:r>
              <a:rPr lang="ru-RU"/>
              <a:t> с </a:t>
            </a:r>
            <a:r>
              <a:rPr lang="ru-RU"/>
              <a:t>екологичната</a:t>
            </a:r>
            <a:r>
              <a:rPr lang="ru-RU"/>
              <a:t> </a:t>
            </a:r>
            <a:r>
              <a:rPr lang="ru-RU"/>
              <a:t>отговорност</a:t>
            </a:r>
            <a:r>
              <a:rPr lang="ru-RU"/>
              <a:t>, </a:t>
            </a:r>
            <a:r>
              <a:rPr lang="ru-RU"/>
              <a:t>като</a:t>
            </a:r>
            <a:r>
              <a:rPr lang="ru-RU"/>
              <a:t> се </a:t>
            </a:r>
            <a:r>
              <a:rPr lang="ru-RU"/>
              <a:t>използва</a:t>
            </a:r>
            <a:r>
              <a:rPr lang="ru-RU"/>
              <a:t> повторно </a:t>
            </a:r>
            <a:r>
              <a:rPr lang="ru-RU"/>
              <a:t>оборудването</a:t>
            </a:r>
            <a:r>
              <a:rPr lang="ru-RU"/>
              <a:t> и </a:t>
            </a:r>
            <a:r>
              <a:rPr lang="ru-RU"/>
              <a:t>същевременно</a:t>
            </a:r>
            <a:r>
              <a:rPr lang="ru-RU"/>
              <a:t> се </a:t>
            </a:r>
            <a:r>
              <a:rPr lang="ru-RU"/>
              <a:t>избягват</a:t>
            </a:r>
            <a:r>
              <a:rPr lang="ru-RU"/>
              <a:t> </a:t>
            </a:r>
            <a:r>
              <a:rPr lang="ru-RU"/>
              <a:t>електронните</a:t>
            </a:r>
            <a:r>
              <a:rPr lang="ru-RU"/>
              <a:t> </a:t>
            </a:r>
            <a:r>
              <a:rPr lang="ru-RU"/>
              <a:t>отпадъци</a:t>
            </a:r>
            <a:r>
              <a:rPr lang="ru-RU"/>
              <a:t>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3641" y="2221992"/>
            <a:ext cx="5842890" cy="3740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bg-BG"/>
              <a:t>Съдържание</a:t>
            </a:r>
            <a:endParaRPr lang="en-GB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 bwMode="auto">
          <a:xfrm>
            <a:off x="0" y="1792940"/>
            <a:ext cx="12192000" cy="4507847"/>
          </a:xfrm>
        </p:spPr>
        <p:txBody>
          <a:bodyPr/>
          <a:lstStyle/>
          <a:p>
            <a:pPr>
              <a:defRPr/>
            </a:pP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работата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софтуерни</a:t>
            </a:r>
            <a:r>
              <a:rPr lang="ru-RU"/>
              <a:t> </a:t>
            </a:r>
            <a:r>
              <a:rPr lang="ru-RU"/>
              <a:t>програми</a:t>
            </a:r>
            <a:r>
              <a:rPr lang="ru-RU"/>
              <a:t> и </a:t>
            </a:r>
            <a:r>
              <a:rPr lang="ru-RU"/>
              <a:t>влиянието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</a:t>
            </a:r>
            <a:endParaRPr/>
          </a:p>
          <a:p>
            <a:pPr>
              <a:defRPr/>
            </a:pPr>
            <a:r>
              <a:rPr lang="ru-RU"/>
              <a:t>Използване на </a:t>
            </a:r>
            <a:r>
              <a:rPr lang="ru-RU"/>
              <a:t>дигиталните</a:t>
            </a:r>
            <a:r>
              <a:rPr lang="ru-RU"/>
              <a:t> устройства с цел </a:t>
            </a:r>
            <a:r>
              <a:rPr lang="ru-RU"/>
              <a:t>намаляване</a:t>
            </a:r>
            <a:r>
              <a:rPr lang="ru-RU"/>
              <a:t> на </a:t>
            </a:r>
            <a:r>
              <a:rPr lang="ru-RU"/>
              <a:t>вредното</a:t>
            </a:r>
            <a:r>
              <a:rPr lang="ru-RU"/>
              <a:t> влияние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</a:t>
            </a: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22730"/>
            <a:ext cx="12192000" cy="15944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работата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софтуерни</a:t>
            </a:r>
            <a:r>
              <a:rPr lang="ru-RU"/>
              <a:t> </a:t>
            </a:r>
            <a:r>
              <a:rPr lang="ru-RU"/>
              <a:t>програми</a:t>
            </a:r>
            <a:r>
              <a:rPr lang="ru-RU"/>
              <a:t> и </a:t>
            </a:r>
            <a:r>
              <a:rPr lang="ru-RU"/>
              <a:t>влиянието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</a:t>
            </a:r>
            <a:r>
              <a:rPr lang="ru-RU"/>
              <a:t>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2223247"/>
            <a:ext cx="6902824" cy="3962399"/>
          </a:xfrm>
        </p:spPr>
        <p:txBody>
          <a:bodyPr/>
          <a:lstStyle/>
          <a:p>
            <a:pPr>
              <a:defRPr/>
            </a:pPr>
            <a:r>
              <a:rPr lang="ru-RU"/>
              <a:t>Както</a:t>
            </a:r>
            <a:r>
              <a:rPr lang="ru-RU"/>
              <a:t> всяка друга </a:t>
            </a:r>
            <a:r>
              <a:rPr lang="ru-RU"/>
              <a:t>човешка</a:t>
            </a:r>
            <a:r>
              <a:rPr lang="ru-RU"/>
              <a:t> сфера и </a:t>
            </a: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използването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софтуера</a:t>
            </a:r>
            <a:r>
              <a:rPr lang="ru-RU"/>
              <a:t> към </a:t>
            </a:r>
            <a:r>
              <a:rPr lang="ru-RU"/>
              <a:t>тях</a:t>
            </a:r>
            <a:r>
              <a:rPr lang="ru-RU"/>
              <a:t> </a:t>
            </a:r>
            <a:r>
              <a:rPr lang="ru-RU"/>
              <a:t>замърсяват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среда.</a:t>
            </a:r>
            <a:endParaRPr/>
          </a:p>
          <a:p>
            <a:pPr>
              <a:defRPr/>
            </a:pPr>
            <a:r>
              <a:rPr lang="ru-RU"/>
              <a:t>Бързото</a:t>
            </a:r>
            <a:r>
              <a:rPr lang="ru-RU"/>
              <a:t> „</a:t>
            </a:r>
            <a:r>
              <a:rPr lang="ru-RU"/>
              <a:t>остаряване</a:t>
            </a:r>
            <a:r>
              <a:rPr lang="ru-RU"/>
              <a:t>“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подмяната</a:t>
            </a:r>
            <a:r>
              <a:rPr lang="ru-RU"/>
              <a:t> им е </a:t>
            </a:r>
            <a:r>
              <a:rPr lang="ru-RU"/>
              <a:t>едно</a:t>
            </a:r>
            <a:r>
              <a:rPr lang="ru-RU"/>
              <a:t> от </a:t>
            </a:r>
            <a:r>
              <a:rPr lang="ru-RU"/>
              <a:t>главните</a:t>
            </a:r>
            <a:r>
              <a:rPr lang="ru-RU"/>
              <a:t> влияния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среда. Много </a:t>
            </a:r>
            <a:r>
              <a:rPr lang="ru-RU"/>
              <a:t>често</a:t>
            </a:r>
            <a:r>
              <a:rPr lang="ru-RU"/>
              <a:t> </a:t>
            </a:r>
            <a:r>
              <a:rPr lang="ru-RU"/>
              <a:t>остарялата</a:t>
            </a:r>
            <a:r>
              <a:rPr lang="ru-RU"/>
              <a:t> техника се </a:t>
            </a:r>
            <a:r>
              <a:rPr lang="ru-RU"/>
              <a:t>изхвърля</a:t>
            </a:r>
            <a:r>
              <a:rPr lang="ru-RU"/>
              <a:t>, </a:t>
            </a:r>
            <a:r>
              <a:rPr lang="ru-RU"/>
              <a:t>което</a:t>
            </a:r>
            <a:r>
              <a:rPr lang="ru-RU"/>
              <a:t> води до </a:t>
            </a:r>
            <a:r>
              <a:rPr lang="ru-RU"/>
              <a:t>замърсяване</a:t>
            </a:r>
            <a:r>
              <a:rPr lang="ru-RU"/>
              <a:t>. 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7183" t="0" r="18167" b="0"/>
          <a:stretch/>
        </p:blipFill>
        <p:spPr bwMode="auto">
          <a:xfrm>
            <a:off x="7225552" y="2223247"/>
            <a:ext cx="4805084" cy="3716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22730"/>
            <a:ext cx="12192000" cy="15944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работата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софтуерни</a:t>
            </a:r>
            <a:r>
              <a:rPr lang="ru-RU"/>
              <a:t> </a:t>
            </a:r>
            <a:r>
              <a:rPr lang="ru-RU"/>
              <a:t>програми</a:t>
            </a:r>
            <a:r>
              <a:rPr lang="ru-RU"/>
              <a:t> и </a:t>
            </a:r>
            <a:r>
              <a:rPr lang="ru-RU"/>
              <a:t>влиянието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</a:t>
            </a:r>
            <a:r>
              <a:rPr lang="ru-RU"/>
              <a:t>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2207139"/>
            <a:ext cx="7297272" cy="3962399"/>
          </a:xfrm>
        </p:spPr>
        <p:txBody>
          <a:bodyPr/>
          <a:lstStyle/>
          <a:p>
            <a:pPr>
              <a:defRPr/>
            </a:pPr>
            <a:r>
              <a:rPr lang="ru-RU"/>
              <a:t>По </a:t>
            </a:r>
            <a:r>
              <a:rPr lang="ru-RU"/>
              <a:t>данни</a:t>
            </a:r>
            <a:r>
              <a:rPr lang="ru-RU"/>
              <a:t> на </a:t>
            </a:r>
            <a:r>
              <a:rPr lang="ru-RU"/>
              <a:t>европейската</a:t>
            </a:r>
            <a:r>
              <a:rPr lang="ru-RU"/>
              <a:t> </a:t>
            </a:r>
            <a:r>
              <a:rPr lang="ru-RU"/>
              <a:t>комисия</a:t>
            </a:r>
            <a:r>
              <a:rPr lang="ru-RU"/>
              <a:t> </a:t>
            </a:r>
            <a:r>
              <a:rPr lang="ru-RU"/>
              <a:t>всеки</a:t>
            </a:r>
            <a:r>
              <a:rPr lang="ru-RU"/>
              <a:t> гражданин на ЕС </a:t>
            </a:r>
            <a:r>
              <a:rPr lang="ru-RU"/>
              <a:t>годишно</a:t>
            </a:r>
            <a:r>
              <a:rPr lang="ru-RU"/>
              <a:t> </a:t>
            </a:r>
            <a:r>
              <a:rPr lang="ru-RU"/>
              <a:t>произвежда</a:t>
            </a:r>
            <a:r>
              <a:rPr lang="ru-RU"/>
              <a:t> около 20 кг. </a:t>
            </a:r>
            <a:r>
              <a:rPr lang="ru-RU"/>
              <a:t>електронни</a:t>
            </a:r>
            <a:r>
              <a:rPr lang="ru-RU"/>
              <a:t> </a:t>
            </a:r>
            <a:r>
              <a:rPr lang="ru-RU"/>
              <a:t>отпадъци</a:t>
            </a:r>
            <a:r>
              <a:rPr lang="ru-RU"/>
              <a:t>. По </a:t>
            </a:r>
            <a:r>
              <a:rPr lang="ru-RU"/>
              <a:t>тази</a:t>
            </a:r>
            <a:r>
              <a:rPr lang="ru-RU"/>
              <a:t> причина </a:t>
            </a:r>
            <a:r>
              <a:rPr lang="ru-RU"/>
              <a:t>трябва</a:t>
            </a:r>
            <a:r>
              <a:rPr lang="ru-RU"/>
              <a:t> да се „</a:t>
            </a:r>
            <a:r>
              <a:rPr lang="ru-RU"/>
              <a:t>изхвърля</a:t>
            </a:r>
            <a:r>
              <a:rPr lang="ru-RU"/>
              <a:t>“ </a:t>
            </a:r>
            <a:r>
              <a:rPr lang="ru-RU"/>
              <a:t>правилно</a:t>
            </a:r>
            <a:r>
              <a:rPr lang="ru-RU"/>
              <a:t> и </a:t>
            </a:r>
            <a:r>
              <a:rPr lang="ru-RU"/>
              <a:t>рециклира</a:t>
            </a:r>
            <a:r>
              <a:rPr lang="ru-RU"/>
              <a:t> </a:t>
            </a:r>
            <a:r>
              <a:rPr lang="ru-RU"/>
              <a:t>електронния</a:t>
            </a:r>
            <a:r>
              <a:rPr lang="ru-RU"/>
              <a:t> </a:t>
            </a:r>
            <a:r>
              <a:rPr lang="ru-RU"/>
              <a:t>боклук</a:t>
            </a:r>
            <a:r>
              <a:rPr lang="ru-RU"/>
              <a:t>. </a:t>
            </a:r>
            <a:endParaRPr lang="ru-RU"/>
          </a:p>
          <a:p>
            <a:pPr>
              <a:defRPr/>
            </a:pPr>
            <a:r>
              <a:rPr lang="bg-BG"/>
              <a:t>Друг голям замърсител и вредител е използването на много хартия. Това унищожава много гори и увеличава замърсяването. 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74469" y="2510118"/>
            <a:ext cx="3647985" cy="365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22730"/>
            <a:ext cx="12192000" cy="15944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работата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софтуерни</a:t>
            </a:r>
            <a:r>
              <a:rPr lang="ru-RU"/>
              <a:t> </a:t>
            </a:r>
            <a:r>
              <a:rPr lang="ru-RU"/>
              <a:t>програми</a:t>
            </a:r>
            <a:r>
              <a:rPr lang="ru-RU"/>
              <a:t> и </a:t>
            </a:r>
            <a:r>
              <a:rPr lang="ru-RU"/>
              <a:t>влиянието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</a:t>
            </a:r>
            <a:r>
              <a:rPr lang="ru-RU"/>
              <a:t>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930587" y="2169460"/>
            <a:ext cx="7046259" cy="380099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/>
              <a:t>Годишно </a:t>
            </a:r>
            <a:r>
              <a:rPr lang="bg-BG"/>
              <a:t>човечеството повишава използване на енергия с 9 %, поради повишеното дигитално потребление. Всички дигитални устройства изискват електрически ток. Световният видео-стриминг излъчва въглероден двуокис колкото годишно произвежда Испания. Това е проблем за околната среда, защото води до повишаване на нивото на въглеродните емисии</a:t>
            </a:r>
            <a:r>
              <a:rPr lang="bg-BG"/>
              <a:t>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0" t="0" r="25483" b="0"/>
          <a:stretch/>
        </p:blipFill>
        <p:spPr bwMode="auto">
          <a:xfrm>
            <a:off x="322730" y="2169460"/>
            <a:ext cx="4392706" cy="3800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22730"/>
            <a:ext cx="12192000" cy="15944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работата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софтуерни</a:t>
            </a:r>
            <a:r>
              <a:rPr lang="ru-RU"/>
              <a:t> </a:t>
            </a:r>
            <a:r>
              <a:rPr lang="ru-RU"/>
              <a:t>програми</a:t>
            </a:r>
            <a:r>
              <a:rPr lang="ru-RU"/>
              <a:t> и </a:t>
            </a:r>
            <a:r>
              <a:rPr lang="ru-RU"/>
              <a:t>влиянието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</a:t>
            </a:r>
            <a:r>
              <a:rPr lang="ru-RU"/>
              <a:t>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916706" y="2384612"/>
            <a:ext cx="5898776" cy="329901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/>
              <a:t>Използването</a:t>
            </a:r>
            <a:r>
              <a:rPr lang="ru-RU"/>
              <a:t> на LCD </a:t>
            </a:r>
            <a:r>
              <a:rPr lang="ru-RU"/>
              <a:t>екрани</a:t>
            </a:r>
            <a:r>
              <a:rPr lang="ru-RU"/>
              <a:t> е </a:t>
            </a:r>
            <a:r>
              <a:rPr lang="ru-RU"/>
              <a:t>повишило</a:t>
            </a:r>
            <a:r>
              <a:rPr lang="ru-RU"/>
              <a:t> </a:t>
            </a:r>
            <a:r>
              <a:rPr lang="ru-RU"/>
              <a:t>енергийната</a:t>
            </a:r>
            <a:r>
              <a:rPr lang="ru-RU"/>
              <a:t> </a:t>
            </a:r>
            <a:r>
              <a:rPr lang="ru-RU"/>
              <a:t>ефективност</a:t>
            </a:r>
            <a:r>
              <a:rPr lang="ru-RU"/>
              <a:t>, но </a:t>
            </a:r>
            <a:r>
              <a:rPr lang="ru-RU"/>
              <a:t>поради</a:t>
            </a:r>
            <a:r>
              <a:rPr lang="ru-RU"/>
              <a:t> увеличения размер, в края на </a:t>
            </a:r>
            <a:r>
              <a:rPr lang="ru-RU"/>
              <a:t>деня</a:t>
            </a:r>
            <a:r>
              <a:rPr lang="ru-RU"/>
              <a:t> </a:t>
            </a:r>
            <a:r>
              <a:rPr lang="ru-RU"/>
              <a:t>потреблението</a:t>
            </a:r>
            <a:r>
              <a:rPr lang="ru-RU"/>
              <a:t> на </a:t>
            </a:r>
            <a:r>
              <a:rPr lang="ru-RU"/>
              <a:t>електричество</a:t>
            </a:r>
            <a:r>
              <a:rPr lang="ru-RU"/>
              <a:t> не е </a:t>
            </a:r>
            <a:r>
              <a:rPr lang="ru-RU"/>
              <a:t>намаляло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7375" y="2399880"/>
            <a:ext cx="4518212" cy="3576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22730"/>
            <a:ext cx="12192000" cy="15944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Производството</a:t>
            </a:r>
            <a:r>
              <a:rPr lang="ru-RU"/>
              <a:t> и </a:t>
            </a:r>
            <a:r>
              <a:rPr lang="ru-RU"/>
              <a:t>работата</a:t>
            </a:r>
            <a:r>
              <a:rPr lang="ru-RU"/>
              <a:t> на </a:t>
            </a:r>
            <a:r>
              <a:rPr lang="ru-RU"/>
              <a:t>дигиталните</a:t>
            </a:r>
            <a:r>
              <a:rPr lang="ru-RU"/>
              <a:t> устройства и </a:t>
            </a:r>
            <a:r>
              <a:rPr lang="ru-RU"/>
              <a:t>софтуерни</a:t>
            </a:r>
            <a:r>
              <a:rPr lang="ru-RU"/>
              <a:t> </a:t>
            </a:r>
            <a:r>
              <a:rPr lang="ru-RU"/>
              <a:t>програми</a:t>
            </a:r>
            <a:r>
              <a:rPr lang="ru-RU"/>
              <a:t> и </a:t>
            </a:r>
            <a:r>
              <a:rPr lang="ru-RU"/>
              <a:t>влиянието</a:t>
            </a:r>
            <a:r>
              <a:rPr lang="ru-RU"/>
              <a:t> </a:t>
            </a:r>
            <a:r>
              <a:rPr lang="ru-RU"/>
              <a:t>върху</a:t>
            </a:r>
            <a:r>
              <a:rPr lang="ru-RU"/>
              <a:t> </a:t>
            </a:r>
            <a:r>
              <a:rPr lang="ru-RU"/>
              <a:t>околната</a:t>
            </a:r>
            <a:r>
              <a:rPr lang="ru-RU"/>
              <a:t> </a:t>
            </a:r>
            <a:r>
              <a:rPr lang="ru-RU"/>
              <a:t>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2133600"/>
            <a:ext cx="7315200" cy="4167187"/>
          </a:xfrm>
        </p:spPr>
        <p:txBody>
          <a:bodyPr/>
          <a:lstStyle/>
          <a:p>
            <a:pPr>
              <a:defRPr/>
            </a:pPr>
            <a:r>
              <a:rPr lang="ru-RU"/>
              <a:t>В </a:t>
            </a:r>
            <a:r>
              <a:rPr lang="ru-RU"/>
              <a:t>последните</a:t>
            </a:r>
            <a:r>
              <a:rPr lang="ru-RU"/>
              <a:t> </a:t>
            </a:r>
            <a:r>
              <a:rPr lang="ru-RU"/>
              <a:t>години</a:t>
            </a:r>
            <a:r>
              <a:rPr lang="ru-RU"/>
              <a:t> е все </a:t>
            </a:r>
            <a:r>
              <a:rPr lang="ru-RU"/>
              <a:t>по-модерно</a:t>
            </a:r>
            <a:r>
              <a:rPr lang="ru-RU"/>
              <a:t> </a:t>
            </a:r>
            <a:r>
              <a:rPr lang="ru-RU"/>
              <a:t>използването</a:t>
            </a:r>
            <a:r>
              <a:rPr lang="ru-RU"/>
              <a:t> на </a:t>
            </a:r>
            <a:r>
              <a:rPr lang="ru-RU"/>
              <a:t>споделени</a:t>
            </a:r>
            <a:r>
              <a:rPr lang="ru-RU"/>
              <a:t> </a:t>
            </a:r>
            <a:r>
              <a:rPr lang="ru-RU"/>
              <a:t>ресурси</a:t>
            </a:r>
            <a:r>
              <a:rPr lang="ru-RU"/>
              <a:t> и </a:t>
            </a:r>
            <a:r>
              <a:rPr lang="ru-RU"/>
              <a:t>облачни</a:t>
            </a:r>
            <a:r>
              <a:rPr lang="ru-RU"/>
              <a:t> пространства, за да се </a:t>
            </a:r>
            <a:r>
              <a:rPr lang="ru-RU"/>
              <a:t>пести</a:t>
            </a:r>
            <a:r>
              <a:rPr lang="ru-RU"/>
              <a:t> </a:t>
            </a:r>
            <a:r>
              <a:rPr lang="ru-RU"/>
              <a:t>енергия</a:t>
            </a:r>
            <a:r>
              <a:rPr lang="ru-RU"/>
              <a:t> и </a:t>
            </a:r>
            <a:r>
              <a:rPr lang="ru-RU"/>
              <a:t>намалят</a:t>
            </a:r>
            <a:r>
              <a:rPr lang="ru-RU"/>
              <a:t> </a:t>
            </a:r>
            <a:r>
              <a:rPr lang="ru-RU"/>
              <a:t>вредните</a:t>
            </a:r>
            <a:r>
              <a:rPr lang="ru-RU"/>
              <a:t> </a:t>
            </a:r>
            <a:r>
              <a:rPr lang="ru-RU"/>
              <a:t>емисии</a:t>
            </a:r>
            <a:r>
              <a:rPr lang="ru-RU"/>
              <a:t>.</a:t>
            </a:r>
            <a:endParaRPr/>
          </a:p>
          <a:p>
            <a:pPr>
              <a:defRPr/>
            </a:pPr>
            <a:r>
              <a:rPr lang="ru-RU"/>
              <a:t>60% от </a:t>
            </a:r>
            <a:r>
              <a:rPr lang="ru-RU"/>
              <a:t>глобалните</a:t>
            </a:r>
            <a:r>
              <a:rPr lang="ru-RU"/>
              <a:t> </a:t>
            </a:r>
            <a:r>
              <a:rPr lang="ru-RU"/>
              <a:t>потоци</a:t>
            </a:r>
            <a:r>
              <a:rPr lang="ru-RU"/>
              <a:t> от </a:t>
            </a:r>
            <a:r>
              <a:rPr lang="ru-RU"/>
              <a:t>данни</a:t>
            </a:r>
            <a:r>
              <a:rPr lang="ru-RU"/>
              <a:t> е </a:t>
            </a:r>
            <a:r>
              <a:rPr lang="ru-RU"/>
              <a:t>използването</a:t>
            </a:r>
            <a:r>
              <a:rPr lang="ru-RU"/>
              <a:t> на видео. </a:t>
            </a:r>
            <a:r>
              <a:rPr lang="ru-RU"/>
              <a:t>Това</a:t>
            </a:r>
            <a:r>
              <a:rPr lang="ru-RU"/>
              <a:t> е </a:t>
            </a:r>
            <a:r>
              <a:rPr lang="ru-RU"/>
              <a:t>основното</a:t>
            </a:r>
            <a:r>
              <a:rPr lang="ru-RU"/>
              <a:t> използване на </a:t>
            </a:r>
            <a:r>
              <a:rPr lang="ru-RU"/>
              <a:t>цифрови</a:t>
            </a:r>
            <a:r>
              <a:rPr lang="ru-RU"/>
              <a:t> </a:t>
            </a:r>
            <a:r>
              <a:rPr lang="ru-RU"/>
              <a:t>инструменти</a:t>
            </a:r>
            <a:r>
              <a:rPr lang="ru-RU"/>
              <a:t> в </a:t>
            </a:r>
            <a:r>
              <a:rPr lang="ru-RU"/>
              <a:t>световен</a:t>
            </a:r>
            <a:r>
              <a:rPr lang="ru-RU"/>
              <a:t> </a:t>
            </a:r>
            <a:r>
              <a:rPr lang="ru-RU"/>
              <a:t>мащаб</a:t>
            </a:r>
            <a:r>
              <a:rPr lang="ru-RU"/>
              <a:t>. </a:t>
            </a:r>
            <a:r>
              <a:rPr lang="ru-RU"/>
              <a:t>Основният</a:t>
            </a:r>
            <a:r>
              <a:rPr lang="ru-RU"/>
              <a:t> фактор на </a:t>
            </a:r>
            <a:r>
              <a:rPr lang="ru-RU"/>
              <a:t>емисиите</a:t>
            </a:r>
            <a:r>
              <a:rPr lang="ru-RU"/>
              <a:t> на </a:t>
            </a:r>
            <a:r>
              <a:rPr lang="ru-RU"/>
              <a:t>парникови</a:t>
            </a:r>
            <a:r>
              <a:rPr lang="ru-RU"/>
              <a:t> </a:t>
            </a:r>
            <a:r>
              <a:rPr lang="ru-RU"/>
              <a:t>газове</a:t>
            </a:r>
            <a:r>
              <a:rPr lang="ru-RU"/>
              <a:t> в </a:t>
            </a:r>
            <a:r>
              <a:rPr lang="ru-RU"/>
              <a:t>дигиталния</a:t>
            </a:r>
            <a:r>
              <a:rPr lang="ru-RU"/>
              <a:t> сектор.</a:t>
            </a:r>
            <a:endParaRPr/>
          </a:p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61527" y="2474260"/>
            <a:ext cx="5048344" cy="3119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10081" y="2026024"/>
            <a:ext cx="6831106" cy="42747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/>
              <a:t>Хората</a:t>
            </a:r>
            <a:r>
              <a:rPr lang="ru-RU"/>
              <a:t> </a:t>
            </a:r>
            <a:r>
              <a:rPr lang="ru-RU"/>
              <a:t>са</a:t>
            </a:r>
            <a:r>
              <a:rPr lang="ru-RU"/>
              <a:t> </a:t>
            </a:r>
            <a:r>
              <a:rPr lang="ru-RU"/>
              <a:t>осъзнали</a:t>
            </a:r>
            <a:r>
              <a:rPr lang="ru-RU"/>
              <a:t> </a:t>
            </a:r>
            <a:r>
              <a:rPr lang="ru-RU"/>
              <a:t>потребността</a:t>
            </a:r>
            <a:r>
              <a:rPr lang="ru-RU"/>
              <a:t> от </a:t>
            </a:r>
            <a:r>
              <a:rPr lang="ru-RU"/>
              <a:t>опазване</a:t>
            </a:r>
            <a:r>
              <a:rPr lang="ru-RU"/>
              <a:t> на </a:t>
            </a:r>
            <a:r>
              <a:rPr lang="ru-RU"/>
              <a:t>околната</a:t>
            </a:r>
            <a:r>
              <a:rPr lang="ru-RU"/>
              <a:t> среда и </a:t>
            </a:r>
            <a:r>
              <a:rPr lang="ru-RU"/>
              <a:t>през</a:t>
            </a:r>
            <a:r>
              <a:rPr lang="ru-RU"/>
              <a:t> </a:t>
            </a:r>
            <a:r>
              <a:rPr lang="ru-RU"/>
              <a:t>последните</a:t>
            </a:r>
            <a:r>
              <a:rPr lang="ru-RU"/>
              <a:t> </a:t>
            </a:r>
            <a:r>
              <a:rPr lang="ru-RU"/>
              <a:t>години</a:t>
            </a:r>
            <a:r>
              <a:rPr lang="ru-RU"/>
              <a:t> </a:t>
            </a:r>
            <a:r>
              <a:rPr lang="ru-RU"/>
              <a:t>интензивно</a:t>
            </a:r>
            <a:r>
              <a:rPr lang="ru-RU"/>
              <a:t> се </a:t>
            </a:r>
            <a:r>
              <a:rPr lang="ru-RU"/>
              <a:t>развива</a:t>
            </a:r>
            <a:r>
              <a:rPr lang="ru-RU"/>
              <a:t> </a:t>
            </a:r>
            <a:r>
              <a:rPr lang="ru-RU"/>
              <a:t>т.нар</a:t>
            </a:r>
            <a:r>
              <a:rPr lang="ru-RU"/>
              <a:t>. „</a:t>
            </a:r>
            <a:r>
              <a:rPr lang="ru-RU"/>
              <a:t>Green</a:t>
            </a:r>
            <a:r>
              <a:rPr lang="ru-RU"/>
              <a:t> IT“ или „зелени информационни технологии“. Със зелена </a:t>
            </a:r>
            <a:r>
              <a:rPr lang="ru-RU"/>
              <a:t>дигитална</a:t>
            </a:r>
            <a:r>
              <a:rPr lang="ru-RU"/>
              <a:t> среда и </a:t>
            </a:r>
            <a:r>
              <a:rPr lang="ru-RU"/>
              <a:t>култура</a:t>
            </a:r>
            <a:r>
              <a:rPr lang="ru-RU"/>
              <a:t> се </a:t>
            </a:r>
            <a:r>
              <a:rPr lang="ru-RU"/>
              <a:t>означава</a:t>
            </a:r>
            <a:r>
              <a:rPr lang="ru-RU"/>
              <a:t> </a:t>
            </a:r>
            <a:r>
              <a:rPr lang="ru-RU"/>
              <a:t>практиката</a:t>
            </a:r>
            <a:r>
              <a:rPr lang="ru-RU"/>
              <a:t> на използване на </a:t>
            </a:r>
            <a:r>
              <a:rPr lang="ru-RU"/>
              <a:t>компютри</a:t>
            </a:r>
            <a:r>
              <a:rPr lang="ru-RU"/>
              <a:t> и </a:t>
            </a:r>
            <a:r>
              <a:rPr lang="ru-RU"/>
              <a:t>дигитални</a:t>
            </a:r>
            <a:r>
              <a:rPr lang="ru-RU"/>
              <a:t> </a:t>
            </a:r>
            <a:r>
              <a:rPr lang="ru-RU"/>
              <a:t>ресурси</a:t>
            </a:r>
            <a:r>
              <a:rPr lang="ru-RU"/>
              <a:t> по </a:t>
            </a:r>
            <a:r>
              <a:rPr lang="ru-RU"/>
              <a:t>ефективен</a:t>
            </a:r>
            <a:r>
              <a:rPr lang="ru-RU"/>
              <a:t> и отговорен към </a:t>
            </a:r>
            <a:r>
              <a:rPr lang="ru-RU"/>
              <a:t>околната</a:t>
            </a:r>
            <a:r>
              <a:rPr lang="ru-RU"/>
              <a:t> среда начин. 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9848" y="2260943"/>
            <a:ext cx="4866246" cy="32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97224"/>
            <a:ext cx="12192000" cy="167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ИЗПОЛЗВАНЕ </a:t>
            </a:r>
            <a:r>
              <a:rPr lang="ru-RU"/>
              <a:t>НА ДИГИТАЛНИТЕ УСТРОЙСТВА С ЦЕЛ НАМАЛЯВАНЕ НА ВРЕДНОТО ВЛИЯНИЕ ВЪРХУ ОКОЛНАТА СРЕДА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97225" y="2026024"/>
            <a:ext cx="11735696" cy="42747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Изхвърлянето</a:t>
            </a:r>
            <a:r>
              <a:rPr lang="ru-RU"/>
              <a:t> на </a:t>
            </a:r>
            <a:r>
              <a:rPr lang="ru-RU"/>
              <a:t>ненужни</a:t>
            </a:r>
            <a:r>
              <a:rPr lang="ru-RU"/>
              <a:t> </a:t>
            </a:r>
            <a:r>
              <a:rPr lang="ru-RU"/>
              <a:t>дигитални</a:t>
            </a:r>
            <a:r>
              <a:rPr lang="ru-RU"/>
              <a:t> устройства не </a:t>
            </a:r>
            <a:r>
              <a:rPr lang="ru-RU"/>
              <a:t>трябва</a:t>
            </a:r>
            <a:r>
              <a:rPr lang="ru-RU"/>
              <a:t> да става </a:t>
            </a:r>
            <a:r>
              <a:rPr lang="ru-RU"/>
              <a:t>произволно</a:t>
            </a:r>
            <a:r>
              <a:rPr lang="ru-RU"/>
              <a:t>, а да се </a:t>
            </a:r>
            <a:r>
              <a:rPr lang="ru-RU"/>
              <a:t>използват</a:t>
            </a:r>
            <a:r>
              <a:rPr lang="ru-RU"/>
              <a:t> </a:t>
            </a:r>
            <a:r>
              <a:rPr lang="ru-RU"/>
              <a:t>услугите</a:t>
            </a:r>
            <a:r>
              <a:rPr lang="ru-RU"/>
              <a:t> на </a:t>
            </a:r>
            <a:r>
              <a:rPr lang="ru-RU"/>
              <a:t>фирми</a:t>
            </a:r>
            <a:r>
              <a:rPr lang="ru-RU"/>
              <a:t>, които се </a:t>
            </a:r>
            <a:r>
              <a:rPr lang="ru-RU"/>
              <a:t>занимават</a:t>
            </a:r>
            <a:r>
              <a:rPr lang="ru-RU"/>
              <a:t> с </a:t>
            </a:r>
            <a:r>
              <a:rPr lang="ru-RU"/>
              <a:t>рециклиране</a:t>
            </a:r>
            <a:r>
              <a:rPr lang="ru-RU"/>
              <a:t> на </a:t>
            </a:r>
            <a:r>
              <a:rPr lang="ru-RU"/>
              <a:t>такива</a:t>
            </a:r>
            <a:r>
              <a:rPr lang="ru-RU"/>
              <a:t> устройства. </a:t>
            </a:r>
            <a:r>
              <a:rPr lang="ru-RU"/>
              <a:t>Чрез </a:t>
            </a:r>
            <a:r>
              <a:rPr lang="ru-RU"/>
              <a:t>разделното</a:t>
            </a:r>
            <a:r>
              <a:rPr lang="ru-RU"/>
              <a:t> </a:t>
            </a:r>
            <a:r>
              <a:rPr lang="ru-RU"/>
              <a:t>събиране</a:t>
            </a:r>
            <a:r>
              <a:rPr lang="ru-RU"/>
              <a:t> и </a:t>
            </a:r>
            <a:r>
              <a:rPr lang="ru-RU"/>
              <a:t>обезопасяване</a:t>
            </a:r>
            <a:r>
              <a:rPr lang="ru-RU"/>
              <a:t> на старите устройства </a:t>
            </a:r>
            <a:r>
              <a:rPr lang="ru-RU"/>
              <a:t>всички</a:t>
            </a:r>
            <a:r>
              <a:rPr lang="ru-RU"/>
              <a:t> </a:t>
            </a:r>
            <a:r>
              <a:rPr lang="ru-RU"/>
              <a:t>ние</a:t>
            </a:r>
            <a:r>
              <a:rPr lang="ru-RU"/>
              <a:t> се </a:t>
            </a:r>
            <a:r>
              <a:rPr lang="ru-RU"/>
              <a:t>грижим</a:t>
            </a:r>
            <a:r>
              <a:rPr lang="ru-RU"/>
              <a:t> за </a:t>
            </a:r>
            <a:r>
              <a:rPr lang="ru-RU"/>
              <a:t>опазването</a:t>
            </a:r>
            <a:r>
              <a:rPr lang="ru-RU"/>
              <a:t> на </a:t>
            </a:r>
            <a:r>
              <a:rPr lang="ru-RU"/>
              <a:t>природата</a:t>
            </a:r>
            <a:r>
              <a:rPr lang="ru-RU"/>
              <a:t> и </a:t>
            </a:r>
            <a:r>
              <a:rPr lang="ru-RU"/>
              <a:t>ресурсите</a:t>
            </a:r>
            <a:r>
              <a:rPr lang="ru-RU"/>
              <a:t>, </a:t>
            </a:r>
            <a:r>
              <a:rPr lang="ru-RU"/>
              <a:t>както</a:t>
            </a:r>
            <a:r>
              <a:rPr lang="ru-RU"/>
              <a:t> и за </a:t>
            </a:r>
            <a:r>
              <a:rPr lang="ru-RU"/>
              <a:t>здравето</a:t>
            </a:r>
            <a:r>
              <a:rPr lang="ru-RU"/>
              <a:t> на </a:t>
            </a:r>
            <a:r>
              <a:rPr lang="ru-RU"/>
              <a:t>хората</a:t>
            </a:r>
            <a:r>
              <a:rPr lang="ru-RU"/>
              <a:t>. </a:t>
            </a:r>
            <a:r>
              <a:rPr lang="ru-RU"/>
              <a:t>Спестяват</a:t>
            </a:r>
            <a:r>
              <a:rPr lang="ru-RU"/>
              <a:t> </a:t>
            </a:r>
            <a:r>
              <a:rPr lang="ru-RU"/>
              <a:t>се средства, </a:t>
            </a:r>
            <a:r>
              <a:rPr lang="ru-RU"/>
              <a:t>използването</a:t>
            </a:r>
            <a:r>
              <a:rPr lang="ru-RU"/>
              <a:t> на вода, </a:t>
            </a:r>
            <a:r>
              <a:rPr lang="ru-RU"/>
              <a:t>енергия</a:t>
            </a:r>
            <a:r>
              <a:rPr lang="ru-RU"/>
              <a:t> за </a:t>
            </a:r>
            <a:r>
              <a:rPr lang="ru-RU"/>
              <a:t>преработването</a:t>
            </a:r>
            <a:r>
              <a:rPr lang="ru-RU"/>
              <a:t> им и </a:t>
            </a:r>
            <a:r>
              <a:rPr lang="ru-RU"/>
              <a:t>други</a:t>
            </a:r>
            <a:r>
              <a:rPr lang="ru-RU"/>
              <a:t>. </a:t>
            </a:r>
            <a:r>
              <a:rPr lang="ru-RU"/>
              <a:t>При </a:t>
            </a:r>
            <a:r>
              <a:rPr lang="ru-RU"/>
              <a:t>рециклирането</a:t>
            </a:r>
            <a:r>
              <a:rPr lang="ru-RU"/>
              <a:t> на </a:t>
            </a:r>
            <a:r>
              <a:rPr lang="ru-RU"/>
              <a:t>остарялата</a:t>
            </a:r>
            <a:r>
              <a:rPr lang="ru-RU"/>
              <a:t> и </a:t>
            </a:r>
            <a:r>
              <a:rPr lang="ru-RU"/>
              <a:t>амортизирана</a:t>
            </a:r>
            <a:r>
              <a:rPr lang="ru-RU"/>
              <a:t> техника </a:t>
            </a:r>
            <a:r>
              <a:rPr lang="ru-RU"/>
              <a:t>могат</a:t>
            </a:r>
            <a:r>
              <a:rPr lang="ru-RU"/>
              <a:t> да се </a:t>
            </a:r>
            <a:r>
              <a:rPr lang="ru-RU"/>
              <a:t>добиват</a:t>
            </a:r>
            <a:r>
              <a:rPr lang="ru-RU"/>
              <a:t> </a:t>
            </a:r>
            <a:r>
              <a:rPr lang="ru-RU"/>
              <a:t>суровини</a:t>
            </a:r>
            <a:r>
              <a:rPr lang="ru-RU"/>
              <a:t> - </a:t>
            </a:r>
            <a:r>
              <a:rPr lang="ru-RU"/>
              <a:t>извличат</a:t>
            </a:r>
            <a:r>
              <a:rPr lang="ru-RU"/>
              <a:t> се метали, </a:t>
            </a:r>
            <a:r>
              <a:rPr lang="ru-RU"/>
              <a:t>пластмаса</a:t>
            </a:r>
            <a:r>
              <a:rPr lang="ru-RU"/>
              <a:t>, </a:t>
            </a:r>
            <a:r>
              <a:rPr lang="ru-RU"/>
              <a:t>стъкло</a:t>
            </a:r>
            <a:r>
              <a:rPr lang="ru-RU"/>
              <a:t>, злато, платина, </a:t>
            </a:r>
            <a:r>
              <a:rPr lang="ru-RU"/>
              <a:t>сребро</a:t>
            </a:r>
            <a:r>
              <a:rPr lang="ru-RU"/>
              <a:t>, </a:t>
            </a:r>
            <a:r>
              <a:rPr lang="ru-RU"/>
              <a:t>паладий</a:t>
            </a:r>
            <a:r>
              <a:rPr lang="ru-RU"/>
              <a:t> и </a:t>
            </a:r>
            <a:r>
              <a:rPr lang="ru-RU"/>
              <a:t>други</a:t>
            </a:r>
            <a:r>
              <a:rPr lang="ru-RU"/>
              <a:t> </a:t>
            </a:r>
            <a:r>
              <a:rPr lang="ru-RU"/>
              <a:t>ценни</a:t>
            </a:r>
            <a:r>
              <a:rPr lang="ru-RU"/>
              <a:t> </a:t>
            </a:r>
            <a:r>
              <a:rPr lang="ru-RU"/>
              <a:t>суровини</a:t>
            </a:r>
            <a:r>
              <a:rPr lang="ru-RU"/>
              <a:t>. </a:t>
            </a:r>
            <a:r>
              <a:rPr lang="ru-RU"/>
              <a:t>Целта</a:t>
            </a:r>
            <a:r>
              <a:rPr lang="ru-RU"/>
              <a:t> е те да </a:t>
            </a:r>
            <a:r>
              <a:rPr lang="ru-RU"/>
              <a:t>бъдат</a:t>
            </a:r>
            <a:r>
              <a:rPr lang="ru-RU"/>
              <a:t> </a:t>
            </a:r>
            <a:r>
              <a:rPr lang="ru-RU"/>
              <a:t>използвани</a:t>
            </a:r>
            <a:r>
              <a:rPr lang="ru-RU"/>
              <a:t> </a:t>
            </a:r>
            <a:r>
              <a:rPr lang="ru-RU"/>
              <a:t>отново</a:t>
            </a:r>
            <a:r>
              <a:rPr lang="ru-RU"/>
              <a:t>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/>
        <a:ea typeface="Arial"/>
        <a:cs typeface="Arial"/>
      </a:majorFont>
      <a:minorFont>
        <a:latin typeface="Cambria"/>
        <a:ea typeface="Arial"/>
        <a:cs typeface="Arial"/>
      </a:minorFont>
    </a:fontScheme>
    <a:fmtScheme name="Retrospect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0</Words>
  <Application>ONLYOFFICE/7.2.1.34</Application>
  <DocSecurity>0</DocSecurity>
  <PresentationFormat>Widescreen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>Hewlett-Packard Company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Irena Avdjieva</dc:creator>
  <cp:keywords/>
  <dc:description/>
  <dc:identifier/>
  <dc:language/>
  <cp:lastModifiedBy>Зорница Здравкова Якова</cp:lastModifiedBy>
  <cp:revision>79</cp:revision>
  <dcterms:created xsi:type="dcterms:W3CDTF">2023-01-03T13:46:11Z</dcterms:created>
  <dcterms:modified xsi:type="dcterms:W3CDTF">2023-02-20T00:54:07Z</dcterms:modified>
  <cp:category/>
  <cp:contentStatus/>
  <cp:version/>
</cp:coreProperties>
</file>