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92" r:id="rId3"/>
    <p:sldId id="258" r:id="rId4"/>
    <p:sldId id="293" r:id="rId5"/>
    <p:sldId id="294" r:id="rId6"/>
    <p:sldId id="275" r:id="rId7"/>
    <p:sldId id="29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8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30/01/2023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chromecast/answer/6006232?hl=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bg-BG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en-GB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Идентифициране</a:t>
            </a:r>
            <a:r>
              <a:rPr lang="en-GB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</a:t>
            </a:r>
            <a:r>
              <a:rPr lang="en-GB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пропуски</a:t>
            </a:r>
            <a:r>
              <a:rPr lang="en-GB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GB" sz="6000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дигиталната</a:t>
            </a:r>
            <a:r>
              <a:rPr lang="en-GB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компетентност</a:t>
            </a:r>
            <a:endParaRPr lang="en-GB" sz="41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интерактивна демонстрация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04" y="2029277"/>
            <a:ext cx="11148291" cy="117778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е да изберете отляво езика на който е текстът за превод, а  отдясно езика на който желаете да получите превода. 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244FA-A2BF-ABD9-37B5-725EA7780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099" t="15051" r="63154" b="71597"/>
          <a:stretch/>
        </p:blipFill>
        <p:spPr bwMode="auto">
          <a:xfrm>
            <a:off x="426950" y="1149167"/>
            <a:ext cx="3357880" cy="880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82B049-33CB-C1FE-3A29-ED22AF127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6292" t="26893" r="23135" b="58115"/>
          <a:stretch/>
        </p:blipFill>
        <p:spPr bwMode="auto">
          <a:xfrm>
            <a:off x="426950" y="3327096"/>
            <a:ext cx="9898072" cy="1392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089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04" y="1151822"/>
            <a:ext cx="11148291" cy="465785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този пример е избран английски, като език на оригиналният текст и български за език на който ще получим превода.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Нека да използваме тези знания напрактика!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1. Необходимо е да преведете определена дума или пасаж текст от български на английски, немски и японски.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Направете превод думата </a:t>
            </a: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жилище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трите езика.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Стъпки, които трябва да изпълните: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-напишете адреса </a:t>
            </a:r>
            <a:r>
              <a:rPr lang="bg-BG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https://translate.google.com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адресното поле на браузъра;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-въведете думата жилище в лявата час на панела за превод, като сте избрали от менюто за превод </a:t>
            </a: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ТЕКСТ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език </a:t>
            </a: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български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Изберете от десния панел език за превод </a:t>
            </a: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английски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ще получите веднага превода. Резултатът е следния: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13551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2CF3D-8219-D99B-085D-CF9E0B0A0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6" t="25758" r="7776" b="5066"/>
          <a:stretch/>
        </p:blipFill>
        <p:spPr bwMode="auto">
          <a:xfrm>
            <a:off x="600364" y="900205"/>
            <a:ext cx="11083636" cy="5100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024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1234950"/>
            <a:ext cx="11148291" cy="47963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Обърнете внимание, че вдясно под превода получавате списък с думи на английски, които се използват като синоними на преведената дума „жилище“. Бихте могли да подберете измежду тях, дума която ви звучи по-близка по смисъл към вашата идея за превод.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2: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Направете превод на текста: „Жилището се намира в центъра на града, разполага с три просторни стаи, голяма градина и гараж. В съседство се намират хранителен магазин и аптека.“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Копирайте текста, който трябва да бъде преведен в панела вляво. Не е необходимо от дясно да избирате отново език за превод, ако искаме текста да бъде преведен отново на английски. Резултатът, който ще получите изглежда така: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74096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D0C4-4DB1-7BDB-A4C6-16CEBA19F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2" t="25596" r="8310" b="28873"/>
          <a:stretch/>
        </p:blipFill>
        <p:spPr bwMode="auto">
          <a:xfrm>
            <a:off x="414048" y="1759295"/>
            <a:ext cx="11254066" cy="3385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535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1234950"/>
            <a:ext cx="11148291" cy="47963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Можете да копирате преведения текст и да го използвате в друга електронна среда, според Вашето желание. Най-бързият начин да направите копирането е да кликнете най-левия бутон в долния десен ъгъл, под преведеният текст, който изглежда по този начин: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Самостоятелно използвайте разгледаните до тук възможности, за да направите превод на думата и абзаца текст на немски и японски. Вече знаете как да използвате силата на технологиите, която ви дава огромна свобода в общуването. Забавлявайте се!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3. Получили сте документ, който съдържа текст на чужд език и Ви е трудно да се справите с разбирането на съдържанието му. Бихте могли да го занесете за превод в кантра, предлагаща такива услуги, но е възможно и да се справите сами. </a:t>
            </a: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0CFEB-62A9-D547-2CD5-C72BDD7F0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36" t="60264" r="9188" b="30592"/>
          <a:stretch/>
        </p:blipFill>
        <p:spPr bwMode="auto">
          <a:xfrm>
            <a:off x="552796" y="2673089"/>
            <a:ext cx="1148080" cy="532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109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1234950"/>
            <a:ext cx="11148291" cy="47963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Използвайте следните подходи: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-копирайте съдържанието на отделни пасажи от документа и го поставете в уеб системата за превод както направихте в предходната ситуация. Този подход е неудобен, когато разполагате с голям по обем текст.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-използвайте възможностите на уеб платформата за превод на цели файлове, като изберете бутона Документи: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B2F6C-105D-F4A8-8B2D-489C1BA15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" t="18144" r="23544" b="38278"/>
          <a:stretch/>
        </p:blipFill>
        <p:spPr bwMode="auto">
          <a:xfrm>
            <a:off x="1026359" y="3429000"/>
            <a:ext cx="8607166" cy="2879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018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1234950"/>
            <a:ext cx="11148291" cy="47963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Обърнете внимание, че има ограничение за типовете файлове, който могат да бъдат преведени. От бутона „Търсене в компютъра Ви“ изберете файла, който искате да преведете, както и езицка за превод.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Възможно е да не сте сигурни на какъв език е текста, който желаете да преведете, тогава използвайте бутона „Разпознаване на езика“ в горният ляв ъгъл на панела.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4. При търсене в интернет сте попаднали на сайт с информация на чужд език, която Ви интересува. За да я преведете на български може да копирате текста и да го поставите в уеб базираната система за превод. В много случаи това е неудобно, защото ще бъде преведено само съдържанието, което сте копирали, останалата част от сайта- менута, навигационен панел и т.н. няма да се повлияят от превода. За да решите този проблем използвайте следващото меню на системата за превод „Уебсайтове“, което превежда цялото съдържание на сайта и улеснява работата Ви с него. Панелът има следния изглед: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85077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4A986F-13D7-B5A8-74CD-03886E5E9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3" t="24786" r="27545" b="45564"/>
          <a:stretch/>
        </p:blipFill>
        <p:spPr bwMode="auto">
          <a:xfrm>
            <a:off x="436361" y="936106"/>
            <a:ext cx="10234814" cy="2629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0111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985575"/>
            <a:ext cx="11148291" cy="479639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Изберете езиците за превод от-&gt;на и в полето „уебсайт“ копирайте адреса на сайта, който искате да бъде преведен. Кликнете бутона със стрелка вдясно, за да стартирате процеса. В нов прозорец ще получите преведеното съдържание на сайта.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 го направим на практика: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Търсим информация за това как да работим с определено устройство към нашия компютър. В случая бихме искали да се свържем към мултимедийно устройство, което ще прожектира съдържанието от нашия лаптоп на мултимедийна стена за публика. Можем да използваме два подхода за търсене: да намерим сйта на производителя на устройството и в него да се ориентираме къде можем да прочетем техническата документация, която съдържа инструкции за употреба на устройството. Тук е много вероятно да ни се наложи да използваме разгледаните по-горе възможности за превод на пазаж текст или на текстов файл. Това е отнемаща време дейност и е добре да сме запознати с възможностите за превод на съдържанието на уебсайт.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Намерили сме информацията за употреба на мултимедийно устройство и инструкциите за свързване към лаптоп на следния адрес: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https://support.google.com/chromecast/answer/6006232?hl=en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Информацията на английски има вида: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45833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kern="0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Ресурси</a:t>
            </a:r>
            <a:r>
              <a:rPr lang="en-GB" sz="3600" b="1" kern="0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GB" sz="3600" b="1" kern="0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за</a:t>
            </a:r>
            <a:r>
              <a:rPr lang="en-GB" sz="3600" b="1" kern="0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GB" sz="3600" b="1" kern="0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самообучение</a:t>
            </a:r>
            <a:r>
              <a:rPr lang="en-GB" sz="3600" b="1" kern="0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в </a:t>
            </a:r>
            <a:r>
              <a:rPr lang="en-GB" sz="3600" b="1" kern="0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интернет</a:t>
            </a:r>
            <a:endParaRPr lang="en-GB" sz="3600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>
          <a:xfrm>
            <a:off x="480291" y="1620838"/>
            <a:ext cx="11055928" cy="4679950"/>
          </a:xfrm>
        </p:spPr>
        <p:txBody>
          <a:bodyPr/>
          <a:lstStyle/>
          <a:p>
            <a:pPr marL="0" indent="0" algn="just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Bef>
                <a:spcPts val="1800"/>
              </a:spcBef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Световната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намерите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 ресурси в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професионални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системи за самообучение, работа с ръководства за потребителя и други, както и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повишите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своята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увереност при използването на дигитални програми и устройства.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endParaRPr lang="bg-BG" sz="1800" b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„Не е важно да знаеш всичко! Важното е да знаеш КЪДЕ да го намериш!“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Алберт Айнщайн</a:t>
            </a:r>
            <a:endParaRPr lang="en-GB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462513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949E5C-C488-DD4A-327B-ACFB90108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E1860-4F4E-0E39-5E20-C1587B593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2" t="26793" r="9222" b="9740"/>
          <a:stretch/>
        </p:blipFill>
        <p:spPr bwMode="auto">
          <a:xfrm>
            <a:off x="193960" y="1065233"/>
            <a:ext cx="11314545" cy="4441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1651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985575"/>
            <a:ext cx="11148291" cy="47963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Изпъленете следните стъпки: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Копирайте съдържанието на адресното поле;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Сложете този адрес в прозореца на уеб базираната система за превод, като предварително сте отворили бутона за превод на уеб сайт, както показахме по-горе;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Кликнете синия бутон със стрелка и ще получите в нов прозорец следното съдържание с преведени инструкции: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2E5E72-3312-CBF3-16C5-F977453C3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3" t="24786" r="27545" b="45564"/>
          <a:stretch/>
        </p:blipFill>
        <p:spPr bwMode="auto">
          <a:xfrm>
            <a:off x="644468" y="3125483"/>
            <a:ext cx="7428114" cy="1908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8858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9E26A-9302-55CB-CA85-88E193B2E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" t="5142" r="13077" b="4744"/>
          <a:stretch/>
        </p:blipFill>
        <p:spPr bwMode="auto">
          <a:xfrm>
            <a:off x="822036" y="862249"/>
            <a:ext cx="9938328" cy="4836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6979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1819564"/>
            <a:ext cx="11148291" cy="3962406"/>
          </a:xfrm>
        </p:spPr>
        <p:txBody>
          <a:bodyPr/>
          <a:lstStyle/>
          <a:p>
            <a:pPr marL="138112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Имайте предвид, че в текстовете, свързани с различни професионални области се използват професионални термини, които трябва да се преведат на български смислово, а не дословно. Много често тази особеност се оказва решаваща за качеството на превода. Ще ви се налага да доосмисляте преведения материал, което ще се получава с лекота ако сте професионалист в конкретната област.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8112" indent="0" algn="ctr">
              <a:lnSpc>
                <a:spcPct val="150000"/>
              </a:lnSpc>
              <a:buNone/>
            </a:pPr>
            <a:r>
              <a:rPr lang="bg-B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Успех!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92628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Cambria" panose="02040503050406030204" pitchFamily="18" charset="0"/>
                <a:ea typeface="Times New Roman" panose="02020603050405020304" pitchFamily="18" charset="0"/>
              </a:rPr>
              <a:t>Системи за самообучение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43" y="1620838"/>
            <a:ext cx="10320194" cy="4124180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Освен чрез търсене по ключови думи в интернет пространството, чрез което намираме адреси на сайтове с тематична информация е добре да познаваме специализирани ресурси и платформи за самообучение.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bg-BG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Да разгледаме една от най-популярните платформи за самообучение, чрез онлайн курсове 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Udemy</a:t>
            </a:r>
            <a:r>
              <a:rPr lang="bg-BG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, намираща се на адрес: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https://www.udemy.com/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latin typeface="Cambria" panose="02040503050406030204" pitchFamily="18" charset="0"/>
              </a:rPr>
              <a:t>В категории и подкатегории са систематизирани обучеия в различни направления. Част от обученията са безплатни, могат да се ползват след регистрация в системата.</a:t>
            </a:r>
          </a:p>
          <a:p>
            <a:pPr marL="0" indent="0">
              <a:buNone/>
            </a:pPr>
            <a:r>
              <a:rPr lang="bg-BG" sz="1800" dirty="0">
                <a:latin typeface="Cambria" panose="02040503050406030204" pitchFamily="18" charset="0"/>
              </a:rPr>
              <a:t>Като използвате бутона в горния десен ъгъл направете регистрация в системата.</a:t>
            </a:r>
          </a:p>
          <a:p>
            <a:pPr marL="0" indent="0">
              <a:buNone/>
            </a:pPr>
            <a:r>
              <a:rPr lang="bg-BG" sz="1800" dirty="0">
                <a:latin typeface="Cambria" panose="02040503050406030204" pitchFamily="18" charset="0"/>
              </a:rPr>
              <a:t>В полето за търсене запишете фраза за търсене на обучение „графичен дизайн“ и разгледайте списъка с курсове по тази тема.</a:t>
            </a:r>
            <a:endParaRPr lang="en-GB" sz="1800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06096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>
                <a:latin typeface="Cambria" panose="02040503050406030204" pitchFamily="18" charset="0"/>
                <a:ea typeface="Times New Roman" panose="02020603050405020304" pitchFamily="18" charset="0"/>
              </a:rPr>
              <a:t>Системи за самообучение</a:t>
            </a:r>
            <a:br>
              <a:rPr lang="bg-BG" sz="4000" dirty="0"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https://www.udemy.com/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A5AB2F-CF90-4FAE-1BD4-5C4745048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61" b="27812"/>
          <a:stretch/>
        </p:blipFill>
        <p:spPr>
          <a:xfrm>
            <a:off x="0" y="1450975"/>
            <a:ext cx="12192000" cy="4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9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BB4B1-C63D-0D0E-EE0F-08C09F5F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8917A-3B99-D338-68EE-73610E532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01CD3-1CFA-FBA1-EBB8-ADD385C990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973AA-14B9-300D-EE55-E41EE2DF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6" b="5810"/>
          <a:stretch/>
        </p:blipFill>
        <p:spPr>
          <a:xfrm>
            <a:off x="0" y="387927"/>
            <a:ext cx="12192000" cy="60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2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1505527"/>
            <a:ext cx="11148291" cy="46643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Всяко техническо средство- машина, електроуред или устройство разполага с ръководство за потребителя. В случай, че не разполагате с ръководството в момента, а ви е необходимо потърсете неговото съдържание в интернет. Допълнителна информация, като име на устройството, производител, модел ще ви помогнат, за да намерите по-точни резултати.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Нека да намерим ръководство за потребителя на озонатор за въздух, който трябва да бъде монтиран в производствено помещение.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сайта-търсачка Гугъл въвеждаме фраза за търсене „</a:t>
            </a:r>
            <a:r>
              <a:rPr lang="ru-RU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ръководство за потребителя озонатор за въздух</a:t>
            </a:r>
            <a:r>
              <a:rPr lang="bg-BG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 Резултатите, които ще видите са: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803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9FEC-BCFB-6413-1225-9D4F62F6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C2049-B1D0-FC43-9792-E94DD254F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3DB7E-108F-C892-97BC-0DCEE62180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A5EBB-1CF4-C9A3-2CC7-8CB4883CA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61" b="3973"/>
          <a:stretch/>
        </p:blipFill>
        <p:spPr>
          <a:xfrm>
            <a:off x="0" y="415636"/>
            <a:ext cx="12192000" cy="616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5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854219"/>
            <a:ext cx="11148291" cy="531567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latin typeface="Times New Roman" panose="02020603050405020304" pitchFamily="18" charset="0"/>
              </a:rPr>
              <a:t>В някои случай може да се окаже, че намерените след търсенето резултати не са на български. В този случай ще ни помогне уеб базирана система за превод. </a:t>
            </a:r>
            <a:endParaRPr lang="en-GB" sz="1800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Търсенето на информация в интернет пространството може да се окаже неефективно, ако ресурсите, които откривате са на чужд език, който не изпозлвате- английски, руски, немски и т.н. Възможно ли е въпреки това да използваме намерената информация, така че да отговорим на възникналата необходимост.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Една възможност, която лесно и ефективно бихме приложили е използването на уеб базирана система за превод на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Google,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която поддържа превод на над 20 езика. Адреса на който се намира платформата е: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https://translate.google.com/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2403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0DA45D-9819-6D5C-5D00-B31294E2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</a:blip>
          <a:srcRect l="364" t="5832" r="21624" b="44915"/>
          <a:stretch/>
        </p:blipFill>
        <p:spPr bwMode="auto">
          <a:xfrm>
            <a:off x="314325" y="921558"/>
            <a:ext cx="11147425" cy="3631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02A78B-4216-8780-957E-7A264493C12E}"/>
              </a:ext>
            </a:extLst>
          </p:cNvPr>
          <p:cNvSpPr txBox="1"/>
          <p:nvPr/>
        </p:nvSpPr>
        <p:spPr>
          <a:xfrm>
            <a:off x="314325" y="4620522"/>
            <a:ext cx="11258839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Обърнете внимание на няколко важни елемента в този прозорец: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g-BG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-Меню с бутони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от което можете да направите избор на ресурса, който искате да бъде преведен- текст (отделна дума или абзац); документ, намиращ се на личния Ви компютър; ресурс в интернет, за който трябва да посочите адреса на който се намира. Ще разгледаме как се работи с всяка възможност в упражненията.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518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1458</TotalTime>
  <Words>2089</Words>
  <Application>Microsoft Office PowerPoint</Application>
  <PresentationFormat>Widescreen</PresentationFormat>
  <Paragraphs>107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Times New Roman</vt:lpstr>
      <vt:lpstr>Retrospect</vt:lpstr>
      <vt:lpstr>5.4. Идентифициране на пропуски в дигиталната компетентност</vt:lpstr>
      <vt:lpstr>Ресурси за самообучение в интернет</vt:lpstr>
      <vt:lpstr>Системи за самообучение</vt:lpstr>
      <vt:lpstr>Системи за самообучение https://www.udemy.com/</vt:lpstr>
      <vt:lpstr>PowerPoint Presentation</vt:lpstr>
      <vt:lpstr>Работа с ръководства за потребителя</vt:lpstr>
      <vt:lpstr>PowerPoint Presentation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359888581251</cp:lastModifiedBy>
  <cp:revision>119</cp:revision>
  <dcterms:created xsi:type="dcterms:W3CDTF">2023-01-03T13:46:11Z</dcterms:created>
  <dcterms:modified xsi:type="dcterms:W3CDTF">2023-01-30T05:03:31Z</dcterms:modified>
</cp:coreProperties>
</file>