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12192000" cy="6858000"/>
  <p:defaultTextStyle>
    <a:defPPr>
      <a:defRPr lang="en-US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mbria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Cambria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Cambria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Cambria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Cambria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5473" y="1567928"/>
            <a:ext cx="8363516" cy="2985785"/>
          </a:xfrm>
        </p:spPr>
        <p:txBody>
          <a:bodyPr/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5473" y="4684222"/>
            <a:ext cx="8363516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D7BA2-3281-4CAE-B481-A466A1C542DA}" type="slidenum">
              <a:rPr lang="en-GB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6050" y="6269038"/>
            <a:ext cx="8362950" cy="577849"/>
          </a:xfrm>
        </p:spPr>
        <p:txBody>
          <a:bodyPr/>
          <a:lstStyle>
            <a:lvl1pPr algn="l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Европейска Рамка на дигиталните компетентности с петте области на</a:t>
            </a:r>
            <a:br>
              <a:rPr lang="en-GB"/>
            </a:br>
            <a:r>
              <a:rPr lang="ru-RU"/>
              <a:t>дигитална</a:t>
            </a:r>
            <a:r>
              <a:rPr lang="en-GB"/>
              <a:t> </a:t>
            </a:r>
            <a:r>
              <a:rPr lang="ru-RU"/>
              <a:t>компетентност</a:t>
            </a:r>
            <a:r>
              <a:rPr lang="en-GB"/>
              <a:t> </a:t>
            </a:r>
            <a:r>
              <a:rPr lang="ru-RU"/>
              <a:t>и 21 дигитални умения/ компетентности (DigComp 2.1)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45473" y="318320"/>
            <a:ext cx="4286250" cy="1028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1549104-7D14-4124-BDE8-A583F4213B2A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4778"/>
            <a:ext cx="2628900" cy="575742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1AF14A-5F0C-439E-9D32-0E48D454566F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marL="0"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 marL="90488" indent="-90488">
              <a:buFont typeface="Arial"/>
              <a:buChar char="•"/>
              <a:defRPr/>
            </a:lvl1pPr>
            <a:lvl2pPr marL="382588" indent="-182563">
              <a:buFont typeface="Arial"/>
              <a:buChar char="•"/>
              <a:defRPr/>
            </a:lvl2pPr>
            <a:lvl3pPr marL="566738" indent="-182563">
              <a:buFont typeface="Arial"/>
              <a:buChar char="•"/>
              <a:defRPr/>
            </a:lvl3pPr>
            <a:lvl4pPr marL="749300" indent="-182563">
              <a:buFont typeface="Arial"/>
              <a:buChar char="•"/>
              <a:defRPr/>
            </a:lvl4pPr>
            <a:lvl5pPr marL="931863" indent="-182563">
              <a:buFont typeface="Arial"/>
              <a:buChar char="•"/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09C5159-182D-4C2F-A853-14B47A34D61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EAD4DF-16C8-4075-93F9-48355EDBC0E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621226"/>
            <a:ext cx="6035039" cy="46800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17920" y="1621226"/>
            <a:ext cx="5974080" cy="468000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28CD17-4247-4B67-A44A-56048501A769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75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38232"/>
            <a:ext cx="6035039" cy="736282"/>
          </a:xfrm>
          <a:prstGeom prst="rect">
            <a:avLst/>
          </a:prstGeo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0" y="2391520"/>
            <a:ext cx="6035039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17920" y="1638232"/>
            <a:ext cx="5974080" cy="736282"/>
          </a:xfrm>
          <a:prstGeom prst="rect">
            <a:avLst/>
          </a:prstGeom>
          <a:solidFill>
            <a:srgbClr val="E0CBA4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17920" y="2391520"/>
            <a:ext cx="5974080" cy="390970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95CF1FF-1288-4E66-A247-32226B2B222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27BDDC5-8D53-47EA-B3FF-51BC47B977DE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 bwMode="auto"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C4AEA8-F69B-4C08-A93F-864E2A8801A6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4051300" cy="6858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18209" y="594358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320295" y="594358"/>
            <a:ext cx="7577296" cy="571084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B62623-3FD5-4528-A7DA-B798290557C9}" type="slidenum">
              <a:rPr lang="en-GB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blipFill>
            <a:blip r:embed="rId2"/>
            <a:stretch/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 algn="ctr">
              <a:defRPr sz="100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715950-CA5E-423F-A78E-33EEF9ABD641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E0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000" cap="all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90887D0-5495-4808-AAFF-825DF0837BEA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>
        <a:lnSpc>
          <a:spcPct val="85000"/>
        </a:lnSpc>
        <a:spcBef>
          <a:spcPts val="0"/>
        </a:spcBef>
        <a:spcAft>
          <a:spcPts val="0"/>
        </a:spcAft>
        <a:defRPr sz="4800" spc="-50">
          <a:solidFill>
            <a:schemeClr val="tx1"/>
          </a:solidFill>
          <a:latin typeface="+mj-lt"/>
          <a:ea typeface="+mj-ea"/>
          <a:cs typeface="+mj-cs"/>
        </a:defRPr>
      </a:lvl1pPr>
      <a:lvl2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2pPr>
      <a:lvl3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3pPr>
      <a:lvl4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4pPr>
      <a:lvl5pPr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5pPr>
      <a:lvl6pPr marL="4572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6pPr>
      <a:lvl7pPr marL="9144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7pPr>
      <a:lvl8pPr marL="13716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8pPr>
      <a:lvl9pPr marL="1828800" algn="ctr">
        <a:lnSpc>
          <a:spcPct val="85000"/>
        </a:lnSpc>
        <a:spcBef>
          <a:spcPts val="0"/>
        </a:spcBef>
        <a:spcAft>
          <a:spcPts val="0"/>
        </a:spcAft>
        <a:defRPr sz="4800">
          <a:solidFill>
            <a:schemeClr val="tx1"/>
          </a:solidFill>
          <a:latin typeface="Calibri"/>
        </a:defRPr>
      </a:lvl9pPr>
    </p:titleStyle>
    <p:bodyStyle>
      <a:lvl1pPr marL="90488" indent="-90488" algn="l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6050" y="1936750"/>
            <a:ext cx="8362950" cy="29845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/>
              <a:t>5.1 Решаване на технически проблеми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</a:t>
            </a:r>
            <a:br>
              <a:rPr lang="en-GB"/>
            </a:br>
            <a:r>
              <a:rPr lang="ru-RU"/>
              <a:t>и 21 дигитални умения/ компетентности (DigComp 2.1)</a:t>
            </a:r>
            <a:endParaRPr/>
          </a:p>
        </p:txBody>
      </p:sp>
      <p:sp>
        <p:nvSpPr>
          <p:cNvPr id="1289930174" name="Subtitle 2"/>
          <p:cNvSpPr>
            <a:spLocks noGrp="1"/>
          </p:cNvSpPr>
          <p:nvPr>
            <p:ph type="subTitle" idx="1"/>
          </p:nvPr>
        </p:nvSpPr>
        <p:spPr bwMode="auto">
          <a:xfrm>
            <a:off x="146049" y="5126037"/>
            <a:ext cx="8362949" cy="1143000"/>
          </a:xfrm>
        </p:spPr>
        <p:txBody>
          <a:bodyPr rtlCol="0"/>
          <a:lstStyle/>
          <a:p>
            <a:pPr>
              <a:defRPr/>
            </a:pPr>
            <a:r>
              <a:rPr lang="bg-BG"/>
              <a:t>Мултимедийна презентация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Интерфейс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19460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Интерфейс на компютъра – основен екран. </a:t>
            </a:r>
            <a:r>
              <a:rPr lang="ru-RU"/>
              <a:t>За да можем изобщо да работим с компютъра също имаме нужда от специална среда.</a:t>
            </a:r>
            <a:endParaRPr lang="bg-BG"/>
          </a:p>
          <a:p>
            <a:pPr>
              <a:defRPr/>
            </a:pPr>
            <a:endParaRPr lang="en-US"/>
          </a:p>
        </p:txBody>
      </p:sp>
      <p:grpSp>
        <p:nvGrpSpPr>
          <p:cNvPr id="19461" name="Group 12"/>
          <p:cNvGrpSpPr/>
          <p:nvPr/>
        </p:nvGrpSpPr>
        <p:grpSpPr bwMode="auto">
          <a:xfrm>
            <a:off x="3124200" y="2473325"/>
            <a:ext cx="5943600" cy="3341688"/>
            <a:chOff x="3124200" y="2472892"/>
            <a:chExt cx="5943600" cy="3342005"/>
          </a:xfrm>
        </p:grpSpPr>
        <p:pic>
          <p:nvPicPr>
            <p:cNvPr id="19463" name="Picture 6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124200" y="2472892"/>
              <a:ext cx="5943600" cy="3342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10"/>
            <p:cNvSpPr txBox="1"/>
            <p:nvPr/>
          </p:nvSpPr>
          <p:spPr bwMode="auto">
            <a:xfrm>
              <a:off x="5554663" y="4074832"/>
              <a:ext cx="1060450" cy="29847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latin typeface="Calibri"/>
                  <a:ea typeface="Calibri"/>
                  <a:cs typeface="Times New Roman"/>
                </a:rPr>
                <a:t>Работна площ</a:t>
              </a:r>
              <a:endParaRPr lang="en-US" sz="110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 bwMode="auto">
            <a:xfrm>
              <a:off x="3148013" y="2474480"/>
              <a:ext cx="1041400" cy="242593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Callout: Bent Line 10"/>
            <p:cNvSpPr/>
            <p:nvPr/>
          </p:nvSpPr>
          <p:spPr bwMode="auto">
            <a:xfrm>
              <a:off x="6348413" y="5167135"/>
              <a:ext cx="1549400" cy="412789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solidFill>
                    <a:srgbClr val="000000"/>
                  </a:solidFill>
                  <a:ea typeface="Calibri"/>
                  <a:cs typeface="Times New Roman"/>
                </a:rPr>
                <a:t>Лента на задачите</a:t>
              </a:r>
              <a:endParaRPr lang="en-US" sz="1100">
                <a:ea typeface="Calibri"/>
                <a:cs typeface="Times New Roman"/>
              </a:endParaRPr>
            </a:p>
          </p:txBody>
        </p:sp>
        <p:sp>
          <p:nvSpPr>
            <p:cNvPr id="12" name="Callout: Bent Line 11"/>
            <p:cNvSpPr/>
            <p:nvPr/>
          </p:nvSpPr>
          <p:spPr bwMode="auto">
            <a:xfrm>
              <a:off x="4913313" y="2944425"/>
              <a:ext cx="1549400" cy="48264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12500"/>
                <a:gd name="adj6" fmla="val -4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solidFill>
                    <a:srgbClr val="000000"/>
                  </a:solidFill>
                  <a:ea typeface="Calibri"/>
                  <a:cs typeface="Times New Roman"/>
                </a:rPr>
                <a:t>Икони на програми и файлове</a:t>
              </a:r>
              <a:endParaRPr lang="en-US" sz="1100">
                <a:ea typeface="Calibri"/>
                <a:cs typeface="Times New Roman"/>
              </a:endParaRPr>
            </a:p>
          </p:txBody>
        </p:sp>
      </p:grp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3051175" y="5976938"/>
            <a:ext cx="60166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9pPr>
          </a:lstStyle>
          <a:p>
            <a:pPr>
              <a:defRPr/>
            </a:pPr>
            <a:r>
              <a:rPr lang="en-US" i="1">
                <a:latin typeface="+mn-lt"/>
                <a:ea typeface="Calibri"/>
                <a:cs typeface="Times New Roman"/>
              </a:rPr>
              <a:t>Фигура 2</a:t>
            </a:r>
            <a:r>
              <a:rPr lang="bg-BG" i="1">
                <a:latin typeface="+mn-lt"/>
                <a:ea typeface="Calibri"/>
                <a:cs typeface="Times New Roman"/>
              </a:rPr>
              <a:t>. Основен екран при стартиране на компютъра</a:t>
            </a:r>
            <a:endParaRPr lang="en-US" i="1"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Когато имаме нужда от нова програма, трябва да намерим тази програма в интернет, да я свалим на копютъра си и да я инсталираме. </a:t>
            </a:r>
            <a:r>
              <a:rPr lang="ru-RU" b="1"/>
              <a:t>Инсталирането</a:t>
            </a:r>
            <a:r>
              <a:rPr lang="ru-RU"/>
              <a:t> е процесът на привеждане на програмата в готовност за работа.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Задача: Необходима ни е програма, която може да архивира файлове, тъй като искаме да изпратим няколко снимки на приятел, но за целта трябва да ги направим в пакет с възможно най-малък размер.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 dirty="0"/>
              <a:t>За да направим това:</a:t>
            </a:r>
            <a:endParaRPr dirty="0"/>
          </a:p>
          <a:p>
            <a:pPr>
              <a:defRPr/>
            </a:pPr>
            <a:r>
              <a:rPr lang="ru-RU" dirty="0"/>
              <a:t> Отваряме програмата Microsoft Store от менюто Start. За целта щракваме върху иконата    и се отваря следния прозорец.</a:t>
            </a:r>
            <a:endParaRPr dirty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22533" name="Group 12"/>
          <p:cNvGrpSpPr/>
          <p:nvPr/>
        </p:nvGrpSpPr>
        <p:grpSpPr bwMode="auto">
          <a:xfrm>
            <a:off x="4324350" y="3017838"/>
            <a:ext cx="3543300" cy="3294062"/>
            <a:chOff x="0" y="13052"/>
            <a:chExt cx="2273300" cy="2544048"/>
          </a:xfrm>
        </p:grpSpPr>
        <p:pic>
          <p:nvPicPr>
            <p:cNvPr id="22534" name="Picture 13"/>
            <p:cNvPicPr>
              <a:picLocks noChangeAspect="1" noChangeArrowheads="1"/>
            </p:cNvPicPr>
            <p:nvPr/>
          </p:nvPicPr>
          <p:blipFill>
            <a:blip r:embed="rId2"/>
            <a:srcRect t="3290" r="45833"/>
            <a:stretch/>
          </p:blipFill>
          <p:spPr bwMode="auto">
            <a:xfrm>
              <a:off x="0" y="13052"/>
              <a:ext cx="2273300" cy="2284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35" name="Text Box 54"/>
            <p:cNvSpPr txBox="1">
              <a:spLocks noChangeArrowheads="1"/>
            </p:cNvSpPr>
            <p:nvPr/>
          </p:nvSpPr>
          <p:spPr bwMode="auto">
            <a:xfrm>
              <a:off x="0" y="2343150"/>
              <a:ext cx="2273300" cy="21395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US" i="1">
                  <a:ea typeface="Cambria"/>
                  <a:cs typeface="Times New Roman"/>
                </a:rPr>
                <a:t>Фигура 3</a:t>
              </a:r>
              <a:r>
                <a:rPr lang="bg-BG" i="1">
                  <a:ea typeface="Cambria"/>
                  <a:cs typeface="Times New Roman"/>
                </a:rPr>
                <a:t>. Изглед на </a:t>
              </a:r>
              <a:r>
                <a:rPr lang="en-US" i="1">
                  <a:ea typeface="Cambria"/>
                  <a:cs typeface="Times New Roman"/>
                </a:rPr>
                <a:t>Start </a:t>
              </a:r>
              <a:r>
                <a:rPr lang="bg-BG" i="1">
                  <a:ea typeface="Cambria"/>
                  <a:cs typeface="Times New Roman"/>
                </a:rPr>
                <a:t>менюто</a:t>
              </a:r>
              <a:endParaRPr lang="en-US" i="1">
                <a:ea typeface="Cambria"/>
                <a:cs typeface="Times New Roman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67608" y="2747397"/>
            <a:ext cx="254000" cy="2495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Започваме да изписваме думата «store» без да обръщаме внимание къде точно. Най-отгоре на отворения прозорец се появява приложението Microsoft Store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23557" name="Group 4"/>
          <p:cNvGrpSpPr/>
          <p:nvPr/>
        </p:nvGrpSpPr>
        <p:grpSpPr bwMode="auto">
          <a:xfrm>
            <a:off x="3867149" y="2530366"/>
            <a:ext cx="4391025" cy="3816576"/>
            <a:chOff x="-186112" y="-1012"/>
            <a:chExt cx="2593944" cy="2276366"/>
          </a:xfrm>
        </p:grpSpPr>
        <p:grpSp>
          <p:nvGrpSpPr>
            <p:cNvPr id="23558" name="Group 5"/>
            <p:cNvGrpSpPr/>
            <p:nvPr/>
          </p:nvGrpSpPr>
          <p:grpSpPr bwMode="auto">
            <a:xfrm>
              <a:off x="254" y="-1012"/>
              <a:ext cx="2260600" cy="1881505"/>
              <a:chOff x="254" y="-1012"/>
              <a:chExt cx="2260600" cy="1881505"/>
            </a:xfrm>
          </p:grpSpPr>
          <p:pic>
            <p:nvPicPr>
              <p:cNvPr id="23560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2" r="32120"/>
              <a:stretch/>
            </p:blipFill>
            <p:spPr bwMode="auto">
              <a:xfrm>
                <a:off x="254" y="-1012"/>
                <a:ext cx="2260600" cy="1881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95228" y="1606807"/>
                <a:ext cx="387310" cy="20925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136181" y="228191"/>
                <a:ext cx="965930" cy="5273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59" name="Text Box 56"/>
            <p:cNvSpPr txBox="1">
              <a:spLocks noChangeArrowheads="1"/>
            </p:cNvSpPr>
            <p:nvPr/>
          </p:nvSpPr>
          <p:spPr bwMode="auto">
            <a:xfrm>
              <a:off x="-186112" y="1944926"/>
              <a:ext cx="2593944" cy="330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US" i="1">
                  <a:ea typeface="Cambria"/>
                  <a:cs typeface="Times New Roman"/>
                </a:rPr>
                <a:t>Фигура 4</a:t>
              </a:r>
              <a:r>
                <a:rPr lang="bg-BG" i="1">
                  <a:ea typeface="Cambria"/>
                  <a:cs typeface="Times New Roman"/>
                </a:rPr>
                <a:t>. Приложението Microsoft Store в </a:t>
              </a:r>
              <a:r>
                <a:rPr lang="en-US" i="1">
                  <a:ea typeface="Cambria"/>
                  <a:cs typeface="Times New Roman"/>
                </a:rPr>
                <a:t>Start </a:t>
              </a:r>
              <a:r>
                <a:rPr lang="bg-BG" i="1">
                  <a:ea typeface="Cambria"/>
                  <a:cs typeface="Times New Roman"/>
                </a:rPr>
                <a:t>менюто, след изписването на „</a:t>
              </a:r>
              <a:r>
                <a:rPr lang="en-US" i="1">
                  <a:ea typeface="Cambria"/>
                  <a:cs typeface="Times New Roman"/>
                </a:rPr>
                <a:t>store</a:t>
              </a:r>
              <a:r>
                <a:rPr lang="bg-BG" i="1">
                  <a:ea typeface="Cambria"/>
                  <a:cs typeface="Times New Roman"/>
                </a:rPr>
                <a:t>“</a:t>
              </a:r>
              <a:endParaRPr lang="en-US" i="1">
                <a:ea typeface="Cambria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Щракваме веднъж върху картинката и приложението се стартира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23557" name="Group 4"/>
          <p:cNvGrpSpPr/>
          <p:nvPr/>
        </p:nvGrpSpPr>
        <p:grpSpPr bwMode="auto">
          <a:xfrm>
            <a:off x="3867149" y="2530366"/>
            <a:ext cx="4391025" cy="3816576"/>
            <a:chOff x="-186112" y="-1012"/>
            <a:chExt cx="2593944" cy="2276366"/>
          </a:xfrm>
        </p:grpSpPr>
        <p:grpSp>
          <p:nvGrpSpPr>
            <p:cNvPr id="23558" name="Group 5"/>
            <p:cNvGrpSpPr/>
            <p:nvPr/>
          </p:nvGrpSpPr>
          <p:grpSpPr bwMode="auto">
            <a:xfrm>
              <a:off x="254" y="-1012"/>
              <a:ext cx="2260600" cy="1881505"/>
              <a:chOff x="254" y="-1012"/>
              <a:chExt cx="2260600" cy="1881505"/>
            </a:xfrm>
          </p:grpSpPr>
          <p:pic>
            <p:nvPicPr>
              <p:cNvPr id="23560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 l="2" r="32120"/>
              <a:stretch/>
            </p:blipFill>
            <p:spPr bwMode="auto">
              <a:xfrm>
                <a:off x="254" y="-1012"/>
                <a:ext cx="2260600" cy="18815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95228" y="1606807"/>
                <a:ext cx="387310" cy="20925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136181" y="228191"/>
                <a:ext cx="965930" cy="52739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559" name="Text Box 56"/>
            <p:cNvSpPr txBox="1">
              <a:spLocks noChangeArrowheads="1"/>
            </p:cNvSpPr>
            <p:nvPr/>
          </p:nvSpPr>
          <p:spPr bwMode="auto">
            <a:xfrm>
              <a:off x="-186112" y="1944926"/>
              <a:ext cx="2593944" cy="330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mbri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US" i="1">
                  <a:ea typeface="Cambria"/>
                  <a:cs typeface="Times New Roman"/>
                </a:rPr>
                <a:t>Фигура 4</a:t>
              </a:r>
              <a:r>
                <a:rPr lang="bg-BG" i="1">
                  <a:ea typeface="Cambria"/>
                  <a:cs typeface="Times New Roman"/>
                </a:rPr>
                <a:t>. Приложението Microsoft Store в </a:t>
              </a:r>
              <a:r>
                <a:rPr lang="en-US" i="1">
                  <a:ea typeface="Cambria"/>
                  <a:cs typeface="Times New Roman"/>
                </a:rPr>
                <a:t>Start </a:t>
              </a:r>
              <a:r>
                <a:rPr lang="bg-BG" i="1">
                  <a:ea typeface="Cambria"/>
                  <a:cs typeface="Times New Roman"/>
                </a:rPr>
                <a:t>менюто, след изписването на „</a:t>
              </a:r>
              <a:r>
                <a:rPr lang="en-US" i="1">
                  <a:ea typeface="Cambria"/>
                  <a:cs typeface="Times New Roman"/>
                </a:rPr>
                <a:t>store</a:t>
              </a:r>
              <a:r>
                <a:rPr lang="bg-BG" i="1">
                  <a:ea typeface="Cambria"/>
                  <a:cs typeface="Times New Roman"/>
                </a:rPr>
                <a:t>“</a:t>
              </a:r>
              <a:endParaRPr lang="en-US" i="1">
                <a:ea typeface="Cambria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В полето за търсене на Microsoft Store изписваме думата zip за да укажем, че търсим архивираща програма. Появяват се множество такива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24581" name="Group 4"/>
          <p:cNvGrpSpPr/>
          <p:nvPr/>
        </p:nvGrpSpPr>
        <p:grpSpPr bwMode="auto">
          <a:xfrm>
            <a:off x="191344" y="2516188"/>
            <a:ext cx="11789519" cy="3784600"/>
            <a:chOff x="-3203926" y="0"/>
            <a:chExt cx="12330747" cy="3899615"/>
          </a:xfrm>
        </p:grpSpPr>
        <p:grpSp>
          <p:nvGrpSpPr>
            <p:cNvPr id="24582" name="Group 5"/>
            <p:cNvGrpSpPr/>
            <p:nvPr/>
          </p:nvGrpSpPr>
          <p:grpSpPr bwMode="auto">
            <a:xfrm>
              <a:off x="0" y="0"/>
              <a:ext cx="5943600" cy="3353435"/>
              <a:chOff x="0" y="0"/>
              <a:chExt cx="5943600" cy="3353435"/>
            </a:xfrm>
          </p:grpSpPr>
          <p:pic>
            <p:nvPicPr>
              <p:cNvPr id="24584" name="Picture 7"/>
              <p:cNvPicPr>
                <a:picLocks noChangeAspect="1" noChangeArrowheads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5943600" cy="33534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1396100" y="19629"/>
                <a:ext cx="743849" cy="278077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907948" y="1218629"/>
                <a:ext cx="742189" cy="19792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4583" name="Text Box 58"/>
            <p:cNvSpPr txBox="1">
              <a:spLocks noChangeArrowheads="1"/>
            </p:cNvSpPr>
            <p:nvPr/>
          </p:nvSpPr>
          <p:spPr bwMode="auto">
            <a:xfrm>
              <a:off x="-3203926" y="3417027"/>
              <a:ext cx="12330747" cy="482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mbri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9pPr>
            </a:lstStyle>
            <a:p>
              <a:pPr>
                <a:spcAft>
                  <a:spcPts val="1000"/>
                </a:spcAft>
                <a:defRPr/>
              </a:pPr>
              <a:r>
                <a:rPr lang="en-US" sz="1600" i="1" dirty="0" err="1">
                  <a:ea typeface="Cambria"/>
                  <a:cs typeface="Times New Roman"/>
                </a:rPr>
                <a:t>Фигура</a:t>
              </a:r>
              <a:r>
                <a:rPr lang="en-US" sz="1600" i="1" dirty="0">
                  <a:ea typeface="Cambria"/>
                  <a:cs typeface="Times New Roman"/>
                </a:rPr>
                <a:t> 5. </a:t>
              </a:r>
              <a:r>
                <a:rPr lang="bg-BG" sz="1600" i="1" dirty="0">
                  <a:ea typeface="Cambria"/>
                  <a:cs typeface="Times New Roman"/>
                </a:rPr>
                <a:t>Резултат от търсенето на архивираща програма в </a:t>
              </a:r>
              <a:r>
                <a:rPr lang="en-US" sz="1600" i="1" dirty="0">
                  <a:ea typeface="Cambria"/>
                  <a:cs typeface="Times New Roman"/>
                </a:rPr>
                <a:t>Microsoft Store, </a:t>
              </a:r>
              <a:r>
                <a:rPr lang="bg-BG" sz="1600" i="1" dirty="0">
                  <a:ea typeface="Cambria"/>
                  <a:cs typeface="Times New Roman"/>
                </a:rPr>
                <a:t>чрез ключовата думата </a:t>
              </a:r>
              <a:r>
                <a:rPr lang="en-US" sz="1600" i="1" dirty="0">
                  <a:ea typeface="Cambria"/>
                  <a:cs typeface="Times New Roman"/>
                </a:rPr>
                <a:t>zip</a:t>
              </a:r>
              <a:r>
                <a:rPr lang="bg-BG" sz="1600" i="1" dirty="0">
                  <a:ea typeface="Cambria"/>
                  <a:cs typeface="Times New Roman"/>
                </a:rPr>
                <a:t>. Звездичките показват оценката на потребителите; числото показва броя потребители дали оценка; </a:t>
              </a:r>
              <a:r>
                <a:rPr lang="en-US" sz="1600" i="1" dirty="0">
                  <a:ea typeface="Cambria"/>
                  <a:cs typeface="Times New Roman"/>
                </a:rPr>
                <a:t>“free” </a:t>
              </a:r>
              <a:r>
                <a:rPr lang="bg-BG" sz="1600" i="1" dirty="0">
                  <a:ea typeface="Cambria"/>
                  <a:cs typeface="Times New Roman"/>
                </a:rPr>
                <a:t>оказва, че програмата е безплатна</a:t>
              </a:r>
              <a:endParaRPr lang="en-US" sz="1600" i="1" dirty="0">
                <a:ea typeface="Cambria"/>
                <a:cs typeface="Times New Roman"/>
              </a:endParaRPr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5048250" y="3514725"/>
            <a:ext cx="361950" cy="1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Избираме първото приложение – BreeZip, с еднократно щракване върху него. Появява се бутон с надпис Get (понякога вместо Get там стои Install)</a:t>
            </a:r>
            <a:r>
              <a:rPr lang="en-US" dirty="0"/>
              <a:t>.</a:t>
            </a:r>
            <a:r>
              <a:rPr lang="ru-RU" dirty="0"/>
              <a:t> Натискаме бутона Get и изчакваме да се инсталира програмата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26629" name="TextBox 12"/>
          <p:cNvSpPr txBox="1">
            <a:spLocks noChangeArrowheads="1"/>
          </p:cNvSpPr>
          <p:nvPr/>
        </p:nvSpPr>
        <p:spPr bwMode="auto">
          <a:xfrm>
            <a:off x="3291416" y="5970031"/>
            <a:ext cx="568490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9pPr>
          </a:lstStyle>
          <a:p>
            <a:pPr>
              <a:defRPr/>
            </a:pPr>
            <a:r>
              <a:rPr lang="ru-RU" i="1" dirty="0">
                <a:ea typeface="Cambria"/>
                <a:cs typeface="Times New Roman"/>
              </a:rPr>
              <a:t>Фигура 6 (а). Бутоните за инсталиране на програма</a:t>
            </a:r>
            <a:endParaRPr dirty="0"/>
          </a:p>
        </p:txBody>
      </p:sp>
      <p:grpSp>
        <p:nvGrpSpPr>
          <p:cNvPr id="26630" name="Group 7"/>
          <p:cNvGrpSpPr/>
          <p:nvPr/>
        </p:nvGrpSpPr>
        <p:grpSpPr bwMode="auto">
          <a:xfrm>
            <a:off x="3371850" y="2943224"/>
            <a:ext cx="5464175" cy="3095625"/>
            <a:chOff x="3149485" y="2513245"/>
            <a:chExt cx="5893030" cy="3356790"/>
          </a:xfrm>
        </p:grpSpPr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149485" y="2513245"/>
              <a:ext cx="5893030" cy="3356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/>
            <p:cNvSpPr/>
            <p:nvPr/>
          </p:nvSpPr>
          <p:spPr bwMode="auto">
            <a:xfrm>
              <a:off x="3957555" y="4340037"/>
              <a:ext cx="955712" cy="4570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ru-RU" dirty="0"/>
              <a:t>Когато това стане, на мястото на бутона Get се появява бутон Open, който позволява да отворим програмата и да работим с нея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2200275" y="5973763"/>
            <a:ext cx="767714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9pPr>
          </a:lstStyle>
          <a:p>
            <a:pPr>
              <a:defRPr/>
            </a:pPr>
            <a:r>
              <a:rPr lang="ru-RU" i="1">
                <a:ea typeface="Cambria"/>
                <a:cs typeface="Times New Roman"/>
              </a:rPr>
              <a:t>Фигура 6 (б). Бутоните за отварянето на програмата след инсталация</a:t>
            </a:r>
            <a:endParaRPr/>
          </a:p>
        </p:txBody>
      </p:sp>
      <p:grpSp>
        <p:nvGrpSpPr>
          <p:cNvPr id="27654" name="Group 10"/>
          <p:cNvGrpSpPr/>
          <p:nvPr/>
        </p:nvGrpSpPr>
        <p:grpSpPr bwMode="auto">
          <a:xfrm>
            <a:off x="3363913" y="2930525"/>
            <a:ext cx="5464175" cy="3101975"/>
            <a:chOff x="3363147" y="2931089"/>
            <a:chExt cx="5465705" cy="3100985"/>
          </a:xfrm>
        </p:grpSpPr>
        <p:pic>
          <p:nvPicPr>
            <p:cNvPr id="27655" name="Picture 8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363147" y="2931089"/>
              <a:ext cx="5465705" cy="3100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4047551" y="4624412"/>
              <a:ext cx="955943" cy="45705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Инсталиране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 dirty="0"/>
              <a:t> Кога е нужно да инсталираме ново приложение?</a:t>
            </a:r>
            <a:endParaRPr lang="ru-RU" dirty="0"/>
          </a:p>
          <a:p>
            <a:pPr lvl="1">
              <a:defRPr/>
            </a:pPr>
            <a:r>
              <a:rPr lang="ru-RU" dirty="0"/>
              <a:t>Имаме задача, за чието изпълнение се нуждаем от конкретна програма</a:t>
            </a:r>
            <a:endParaRPr dirty="0"/>
          </a:p>
          <a:p>
            <a:pPr lvl="1">
              <a:defRPr/>
            </a:pPr>
            <a:r>
              <a:rPr lang="ru-RU" dirty="0"/>
              <a:t>При опит за отваряне на файл, се появи диалогов прозорец, който изисква от нас да укажем с каква програма се отваря този файл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5" name="Group 4"/>
          <p:cNvGrpSpPr/>
          <p:nvPr/>
        </p:nvGrpSpPr>
        <p:grpSpPr bwMode="auto">
          <a:xfrm>
            <a:off x="3543300" y="3200401"/>
            <a:ext cx="4905375" cy="3052128"/>
            <a:chOff x="0" y="0"/>
            <a:chExt cx="4310669" cy="2323465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0" y="0"/>
              <a:ext cx="3613150" cy="1859915"/>
              <a:chOff x="0" y="0"/>
              <a:chExt cx="4191000" cy="212661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0" y="0"/>
                <a:ext cx="4191000" cy="2126615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12700" y="450850"/>
                <a:ext cx="222250" cy="177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625600" y="323850"/>
                <a:ext cx="1987550" cy="28575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46"/>
            <p:cNvSpPr txBox="1"/>
            <p:nvPr/>
          </p:nvSpPr>
          <p:spPr bwMode="auto">
            <a:xfrm>
              <a:off x="0" y="1917700"/>
              <a:ext cx="4310669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i="1">
                  <a:ea typeface="Cambria"/>
                  <a:cs typeface="Times New Roman"/>
                </a:rPr>
                <a:t>Фигура 7</a:t>
              </a:r>
              <a:r>
                <a:rPr lang="bg-BG" i="1">
                  <a:ea typeface="Cambria"/>
                  <a:cs typeface="Times New Roman"/>
                </a:rPr>
                <a:t>. Опит за отваряне на файл, за който няма подходяща програма на компютъра</a:t>
              </a:r>
              <a:endParaRPr lang="en-US" i="1">
                <a:ea typeface="Cambria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88B3-6692-5794-3256-8C0DA0D2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E1EE-6ACF-B919-FBC7-6346D92C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1	Дигитални устройства	</a:t>
            </a:r>
          </a:p>
          <a:p>
            <a:pPr marL="292100" lvl="1" indent="0">
              <a:buNone/>
            </a:pPr>
            <a:r>
              <a:rPr lang="ru-RU" dirty="0"/>
              <a:t>1.1	Програма	</a:t>
            </a:r>
          </a:p>
          <a:p>
            <a:pPr marL="292100" lvl="1" indent="0">
              <a:buNone/>
            </a:pPr>
            <a:r>
              <a:rPr lang="ru-RU" dirty="0"/>
              <a:t>1.2	Интерфейс	</a:t>
            </a:r>
          </a:p>
          <a:p>
            <a:pPr marL="0" indent="0">
              <a:buNone/>
            </a:pPr>
            <a:r>
              <a:rPr lang="ru-RU" dirty="0"/>
              <a:t>2	Инсталиране на приложение	</a:t>
            </a:r>
          </a:p>
          <a:p>
            <a:pPr marL="0" indent="0">
              <a:buNone/>
            </a:pPr>
            <a:r>
              <a:rPr lang="ru-RU" dirty="0"/>
              <a:t>3	Деинсталиране на приложение	</a:t>
            </a:r>
          </a:p>
          <a:p>
            <a:pPr marL="0" indent="0">
              <a:buNone/>
            </a:pPr>
            <a:r>
              <a:rPr lang="ru-RU" dirty="0"/>
              <a:t>4	Обновяване на приложение	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D6833-14BB-4EF8-4819-2522227A2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660336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Деинсталиране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Отваряме Apps. Неговият раздел Apps&amp;Features ни дава достъп до всички приложения налични на компютъра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5" name="Group 4"/>
          <p:cNvGrpSpPr/>
          <p:nvPr/>
        </p:nvGrpSpPr>
        <p:grpSpPr bwMode="auto">
          <a:xfrm>
            <a:off x="4359275" y="2587280"/>
            <a:ext cx="3587750" cy="3713508"/>
            <a:chOff x="0" y="0"/>
            <a:chExt cx="2755900" cy="2828639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0" y="0"/>
              <a:ext cx="2755900" cy="2350135"/>
              <a:chOff x="0" y="0"/>
              <a:chExt cx="2755900" cy="23501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rcRect r="7265"/>
              <a:stretch/>
            </p:blipFill>
            <p:spPr bwMode="auto">
              <a:xfrm>
                <a:off x="0" y="0"/>
                <a:ext cx="2755900" cy="235013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2368550" y="17399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2700" y="4826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60"/>
            <p:cNvSpPr txBox="1"/>
            <p:nvPr/>
          </p:nvSpPr>
          <p:spPr bwMode="auto">
            <a:xfrm>
              <a:off x="0" y="2406650"/>
              <a:ext cx="2755900" cy="42198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i="1" dirty="0" err="1">
                  <a:ea typeface="Cambria"/>
                  <a:cs typeface="Times New Roman"/>
                </a:rPr>
                <a:t>Фигура</a:t>
              </a:r>
              <a:r>
                <a:rPr lang="en-US" i="1" dirty="0">
                  <a:ea typeface="Cambria"/>
                  <a:cs typeface="Times New Roman"/>
                </a:rPr>
                <a:t> 8</a:t>
              </a:r>
              <a:r>
                <a:rPr lang="bg-BG" i="1" dirty="0">
                  <a:ea typeface="Cambria"/>
                  <a:cs typeface="Times New Roman"/>
                </a:rPr>
                <a:t>. Списък с приложенията в раздела Apps&amp;Features на </a:t>
              </a:r>
              <a:r>
                <a:rPr lang="en-US" i="1" dirty="0">
                  <a:ea typeface="Cambria"/>
                  <a:cs typeface="Times New Roman"/>
                </a:rPr>
                <a:t>Apps</a:t>
              </a:r>
              <a:endParaRPr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Деинсталиране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Маркираме приложението BreeZip, при което се появява бутон Uninstall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5" name="Group 4"/>
          <p:cNvGrpSpPr/>
          <p:nvPr/>
        </p:nvGrpSpPr>
        <p:grpSpPr bwMode="auto">
          <a:xfrm>
            <a:off x="4359275" y="2587280"/>
            <a:ext cx="3587750" cy="3713508"/>
            <a:chOff x="0" y="0"/>
            <a:chExt cx="2755900" cy="2828639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0" y="0"/>
              <a:ext cx="2755900" cy="2350135"/>
              <a:chOff x="0" y="0"/>
              <a:chExt cx="2755900" cy="23501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rcRect r="7265"/>
              <a:stretch/>
            </p:blipFill>
            <p:spPr bwMode="auto">
              <a:xfrm>
                <a:off x="0" y="0"/>
                <a:ext cx="2755900" cy="235013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2368550" y="17399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2700" y="4826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60"/>
            <p:cNvSpPr txBox="1"/>
            <p:nvPr/>
          </p:nvSpPr>
          <p:spPr bwMode="auto">
            <a:xfrm>
              <a:off x="0" y="2406650"/>
              <a:ext cx="2755900" cy="42198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i="1">
                  <a:latin typeface="+mn-lt"/>
                  <a:ea typeface="Calibri"/>
                  <a:cs typeface="Times New Roman"/>
                </a:rPr>
                <a:t>Фигура 8</a:t>
              </a:r>
              <a:r>
                <a:rPr lang="bg-BG" i="1">
                  <a:latin typeface="+mn-lt"/>
                  <a:ea typeface="Calibri"/>
                  <a:cs typeface="Times New Roman"/>
                </a:rPr>
                <a:t>. Списък с приложения в частта Apps&amp;Features на </a:t>
              </a:r>
              <a:r>
                <a:rPr lang="en-US" i="1">
                  <a:latin typeface="+mn-lt"/>
                  <a:ea typeface="Calibri"/>
                  <a:cs typeface="Times New Roman"/>
                </a:rPr>
                <a:t>Apps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Деинсталиране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Потвърждаваме, че искаме </a:t>
            </a:r>
            <a:r>
              <a:rPr lang="ru-RU"/>
              <a:t>да деинсталираме </a:t>
            </a:r>
            <a:r>
              <a:rPr lang="ru-RU" dirty="0"/>
              <a:t>програмата и изчакваме процесът да приключи. Когато това стане, приложението изчезва от списъка на Apps&amp;Features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5" name="Group 4"/>
          <p:cNvGrpSpPr/>
          <p:nvPr/>
        </p:nvGrpSpPr>
        <p:grpSpPr bwMode="auto">
          <a:xfrm>
            <a:off x="4359275" y="2587280"/>
            <a:ext cx="3587750" cy="3713508"/>
            <a:chOff x="0" y="0"/>
            <a:chExt cx="2755900" cy="2828639"/>
          </a:xfrm>
        </p:grpSpPr>
        <p:grpSp>
          <p:nvGrpSpPr>
            <p:cNvPr id="6" name="Group 5"/>
            <p:cNvGrpSpPr/>
            <p:nvPr/>
          </p:nvGrpSpPr>
          <p:grpSpPr bwMode="auto">
            <a:xfrm>
              <a:off x="0" y="0"/>
              <a:ext cx="2755900" cy="2350135"/>
              <a:chOff x="0" y="0"/>
              <a:chExt cx="2755900" cy="235013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rcRect r="7265"/>
              <a:stretch/>
            </p:blipFill>
            <p:spPr bwMode="auto">
              <a:xfrm>
                <a:off x="0" y="0"/>
                <a:ext cx="2755900" cy="235013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val 8"/>
              <p:cNvSpPr/>
              <p:nvPr/>
            </p:nvSpPr>
            <p:spPr bwMode="auto">
              <a:xfrm>
                <a:off x="2368550" y="17399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12700" y="4826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60"/>
            <p:cNvSpPr txBox="1"/>
            <p:nvPr/>
          </p:nvSpPr>
          <p:spPr bwMode="auto">
            <a:xfrm>
              <a:off x="0" y="2406650"/>
              <a:ext cx="2755900" cy="42198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n-US" i="1">
                  <a:latin typeface="+mn-lt"/>
                  <a:ea typeface="Calibri"/>
                  <a:cs typeface="Times New Roman"/>
                </a:rPr>
                <a:t>Фигура 8</a:t>
              </a:r>
              <a:r>
                <a:rPr lang="bg-BG" i="1">
                  <a:latin typeface="+mn-lt"/>
                  <a:ea typeface="Calibri"/>
                  <a:cs typeface="Times New Roman"/>
                </a:rPr>
                <a:t>. Списък с приложения в частта Apps&amp;Features на </a:t>
              </a:r>
              <a:r>
                <a:rPr lang="en-US" i="1">
                  <a:latin typeface="+mn-lt"/>
                  <a:ea typeface="Calibri"/>
                  <a:cs typeface="Times New Roman"/>
                </a:rPr>
                <a:t>Apps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Деинсталиране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20838"/>
            <a:ext cx="5850224" cy="4679950"/>
          </a:xfrm>
        </p:spPr>
        <p:txBody>
          <a:bodyPr/>
          <a:lstStyle/>
          <a:p>
            <a:pPr>
              <a:defRPr/>
            </a:pPr>
            <a:r>
              <a:rPr lang="ru-RU" dirty="0"/>
              <a:t> Друг начин за деинсталиране на приложение е като го намерим в менюто Start, маркираме го с десен бутон на мишката и от контекстното менню, което се отваря, изберем бутона Uninstall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7176120" y="1609725"/>
            <a:ext cx="3682764" cy="4531686"/>
            <a:chOff x="0" y="317"/>
            <a:chExt cx="2225931" cy="3172181"/>
          </a:xfrm>
        </p:grpSpPr>
        <p:grpSp>
          <p:nvGrpSpPr>
            <p:cNvPr id="14" name="Group 13"/>
            <p:cNvGrpSpPr/>
            <p:nvPr/>
          </p:nvGrpSpPr>
          <p:grpSpPr bwMode="auto">
            <a:xfrm>
              <a:off x="355093" y="317"/>
              <a:ext cx="1515745" cy="2534920"/>
              <a:chOff x="355093" y="317"/>
              <a:chExt cx="1515745" cy="253492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 bwMode="auto">
              <a:xfrm>
                <a:off x="355093" y="317"/>
                <a:ext cx="1515745" cy="2534920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 bwMode="auto">
              <a:xfrm>
                <a:off x="527050" y="1003300"/>
                <a:ext cx="368300" cy="215899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Text Box 62"/>
            <p:cNvSpPr txBox="1"/>
            <p:nvPr/>
          </p:nvSpPr>
          <p:spPr bwMode="auto">
            <a:xfrm>
              <a:off x="0" y="2590800"/>
              <a:ext cx="2225931" cy="58169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1000"/>
                </a:spcAft>
                <a:defRPr/>
              </a:pPr>
              <a:r>
                <a:rPr lang="en-US" i="1">
                  <a:latin typeface="+mn-lt"/>
                  <a:ea typeface="Calibri"/>
                  <a:cs typeface="Times New Roman"/>
                </a:rPr>
                <a:t>Фигура 9</a:t>
              </a:r>
              <a:r>
                <a:rPr lang="bg-BG" i="1">
                  <a:latin typeface="+mn-lt"/>
                  <a:ea typeface="Calibri"/>
                  <a:cs typeface="Times New Roman"/>
                </a:rPr>
                <a:t>. Деинсталиране на програма от менюто </a:t>
              </a:r>
              <a:r>
                <a:rPr lang="en-US" i="1">
                  <a:latin typeface="+mn-lt"/>
                  <a:ea typeface="Calibri"/>
                  <a:cs typeface="Times New Roman"/>
                </a:rPr>
                <a:t>Start, </a:t>
              </a:r>
              <a:r>
                <a:rPr lang="bg-BG" i="1">
                  <a:latin typeface="+mn-lt"/>
                  <a:ea typeface="Calibri"/>
                  <a:cs typeface="Times New Roman"/>
                </a:rPr>
                <a:t>с десен бутон върху името на програмата</a:t>
              </a:r>
              <a:endParaRPr lang="en-US" i="1">
                <a:latin typeface="+mn-lt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Обновяване на приложение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Става автоматично. За да се уверим, че автоматичното обновяване на приложенията е включено, трябва да влезем в Microsoft Store, да щракнем върху иконата за акаунт, от там да отворим Apps Settings (фигура 10(а)) и да се уверим, че настройките са коректни (фигура 10(б))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0700" y="3301365"/>
            <a:ext cx="8790597" cy="3280410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78000" y="5748338"/>
            <a:ext cx="87132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9pPr>
          </a:lstStyle>
          <a:p>
            <a:pPr>
              <a:defRPr/>
            </a:pPr>
            <a:r>
              <a:rPr lang="en-US" i="1">
                <a:latin typeface="+mn-lt"/>
                <a:ea typeface="Calibri"/>
                <a:cs typeface="Times New Roman"/>
              </a:rPr>
              <a:t>Фигура </a:t>
            </a:r>
            <a:r>
              <a:rPr lang="bg-BG" i="1">
                <a:latin typeface="+mn-lt"/>
                <a:ea typeface="Calibri"/>
                <a:cs typeface="Times New Roman"/>
              </a:rPr>
              <a:t>10. Стартиране на приложението </a:t>
            </a:r>
            <a:r>
              <a:rPr lang="en-US" i="1">
                <a:latin typeface="+mn-lt"/>
                <a:ea typeface="Calibri"/>
                <a:cs typeface="Times New Roman"/>
              </a:rPr>
              <a:t>App settings </a:t>
            </a:r>
            <a:r>
              <a:rPr lang="bg-BG" i="1">
                <a:latin typeface="+mn-lt"/>
                <a:ea typeface="Calibri"/>
                <a:cs typeface="Times New Roman"/>
              </a:rPr>
              <a:t>от </a:t>
            </a:r>
            <a:r>
              <a:rPr lang="en-US" i="1">
                <a:latin typeface="+mn-lt"/>
                <a:ea typeface="Calibri"/>
                <a:cs typeface="Times New Roman"/>
              </a:rPr>
              <a:t>Microsoft Store (a) </a:t>
            </a:r>
            <a:r>
              <a:rPr lang="bg-BG" i="1">
                <a:latin typeface="+mn-lt"/>
                <a:ea typeface="Calibri"/>
                <a:cs typeface="Times New Roman"/>
              </a:rPr>
              <a:t>и включване на автоматичните обновявания</a:t>
            </a:r>
            <a:r>
              <a:rPr lang="en-US" i="1">
                <a:latin typeface="+mn-lt"/>
                <a:ea typeface="Calibri"/>
                <a:cs typeface="Times New Roman"/>
              </a:rPr>
              <a:t> (</a:t>
            </a:r>
            <a:r>
              <a:rPr lang="bg-BG" i="1">
                <a:latin typeface="+mn-lt"/>
                <a:ea typeface="Calibri"/>
                <a:cs typeface="Times New Roman"/>
              </a:rPr>
              <a:t>б</a:t>
            </a:r>
            <a:r>
              <a:rPr lang="en-US" i="1">
                <a:latin typeface="+mn-lt"/>
                <a:ea typeface="Calibri"/>
                <a:cs typeface="Times New Roman"/>
              </a:rPr>
              <a:t>)</a:t>
            </a:r>
          </a:p>
        </p:txBody>
      </p:sp>
      <p:grpSp>
        <p:nvGrpSpPr>
          <p:cNvPr id="1031" name="Group 50"/>
          <p:cNvGrpSpPr/>
          <p:nvPr/>
        </p:nvGrpSpPr>
        <p:grpSpPr bwMode="auto">
          <a:xfrm>
            <a:off x="0" y="0"/>
            <a:ext cx="2835275" cy="1508125"/>
            <a:chOff x="0" y="0"/>
            <a:chExt cx="28346" cy="15074"/>
          </a:xfrm>
        </p:grpSpPr>
      </p:grpSp>
      <p:grpSp>
        <p:nvGrpSpPr>
          <p:cNvPr id="1028" name="Group 52"/>
          <p:cNvGrpSpPr/>
          <p:nvPr/>
        </p:nvGrpSpPr>
        <p:grpSpPr bwMode="auto">
          <a:xfrm>
            <a:off x="0" y="0"/>
            <a:ext cx="2914650" cy="1520825"/>
            <a:chOff x="0" y="0"/>
            <a:chExt cx="29145" cy="15201"/>
          </a:xfrm>
        </p:grpSpPr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Задача за самостоятелна работа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Опитайте самостоятелно да инсталирайте и деинсталирайте някоя друга архивираща програмата, различна от представената в примера.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bg-BG" dirty="0"/>
              <a:t>Дигитално устройство</a:t>
            </a:r>
            <a:endParaRPr lang="en-GB" dirty="0"/>
          </a:p>
        </p:txBody>
      </p:sp>
      <p:sp>
        <p:nvSpPr>
          <p:cNvPr id="12291" name="Content Placeholder 30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Какво е компютъра?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14750" y="3065463"/>
            <a:ext cx="47625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Дигитално устройство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Компютърът е </a:t>
            </a:r>
            <a:r>
              <a:rPr lang="ru-RU"/>
              <a:t>сложна изчислителна машина, която може да обработва информация в цифров, или още дигитален, вид. По тази причина се нарича също </a:t>
            </a:r>
            <a:r>
              <a:rPr lang="ru-RU" b="1"/>
              <a:t>дигитално устройство</a:t>
            </a:r>
            <a:r>
              <a:rPr lang="ru-RU"/>
              <a:t>.</a:t>
            </a:r>
            <a:endParaRPr lang="en-GB"/>
          </a:p>
          <a:p>
            <a:pPr marL="0" indent="0"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14750" y="3065463"/>
            <a:ext cx="47625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dirty="0"/>
              <a:t>Програма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bg-BG" dirty="0"/>
              <a:t>Какво представлява компютърната програма?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/>
          <a:srcRect t="44202" r="1355"/>
          <a:stretch/>
        </p:blipFill>
        <p:spPr bwMode="auto">
          <a:xfrm>
            <a:off x="3251200" y="3429000"/>
            <a:ext cx="56896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 dirty="0"/>
              <a:t>Програма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Програмата е набор от инструкции, на разбираем за  компютъра език, които му казват какво и как да направи.</a:t>
            </a:r>
            <a:endParaRPr dirty="0"/>
          </a:p>
          <a:p>
            <a:pPr>
              <a:defRPr/>
            </a:pPr>
            <a:r>
              <a:rPr lang="ru-RU" dirty="0"/>
              <a:t>Програмите, които служат на потребителите за реализирането на различни цели, се наричат потребителски софтуер или още </a:t>
            </a:r>
            <a:r>
              <a:rPr lang="ru-RU" b="1" dirty="0"/>
              <a:t>приложения</a:t>
            </a:r>
            <a:r>
              <a:rPr lang="ru-RU" dirty="0"/>
              <a:t>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t="44202" r="1355"/>
          <a:stretch/>
        </p:blipFill>
        <p:spPr bwMode="auto">
          <a:xfrm>
            <a:off x="3251200" y="3429000"/>
            <a:ext cx="5689600" cy="2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Интерфейс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Как потребителят използва дадено приложение без да учи компютърен език?</a:t>
            </a:r>
            <a:endParaRPr/>
          </a:p>
          <a:p>
            <a:pPr marL="0" indent="0">
              <a:buFont typeface="Arial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16389" name="Picture 2" descr="Why Oracle Solaris is the ideal operating system for your Oracle Database"/>
          <p:cNvPicPr>
            <a:picLocks noChangeAspect="1" noChangeArrowheads="1"/>
          </p:cNvPicPr>
          <p:nvPr/>
        </p:nvPicPr>
        <p:blipFill>
          <a:blip r:embed="rId2"/>
          <a:srcRect r="27543"/>
          <a:stretch/>
        </p:blipFill>
        <p:spPr bwMode="auto">
          <a:xfrm>
            <a:off x="3983038" y="2506663"/>
            <a:ext cx="4225925" cy="34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Интерфейс</a:t>
            </a:r>
            <a:endParaRPr lang="en-US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Всяко приложение си има своя специална среда за работа на потребителя, която се нарича </a:t>
            </a:r>
            <a:r>
              <a:rPr lang="ru-RU" b="1"/>
              <a:t>интерфейс</a:t>
            </a:r>
            <a:endParaRPr 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287588" y="2705100"/>
            <a:ext cx="7616825" cy="3303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4716462" y="5968485"/>
            <a:ext cx="275907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mbria"/>
              </a:defRPr>
            </a:lvl9pPr>
          </a:lstStyle>
          <a:p>
            <a:pPr>
              <a:defRPr/>
            </a:pPr>
            <a:r>
              <a:rPr lang="bg-BG" i="1">
                <a:latin typeface="+mn-lt"/>
                <a:ea typeface="Calibri"/>
                <a:cs typeface="Times New Roman"/>
              </a:rPr>
              <a:t>Интерфейс на програма</a:t>
            </a:r>
            <a:endParaRPr lang="en-US" i="1"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bg-BG"/>
              <a:t>Интерфейс</a:t>
            </a:r>
            <a:endParaRPr 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Например, интерфейсът на програмата Word за работа с текст, има вид на бяла страница, в която може да се пише, наречена работна площ, а над нея стоят ленти с различни инструменти за допълнителна обработка на текста</a:t>
            </a:r>
            <a:endParaRPr 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/>
          </a:p>
        </p:txBody>
      </p:sp>
      <p:grpSp>
        <p:nvGrpSpPr>
          <p:cNvPr id="18437" name="Group 23"/>
          <p:cNvGrpSpPr/>
          <p:nvPr/>
        </p:nvGrpSpPr>
        <p:grpSpPr bwMode="auto">
          <a:xfrm>
            <a:off x="2781300" y="3041650"/>
            <a:ext cx="6924673" cy="3259137"/>
            <a:chOff x="2342543" y="2618422"/>
            <a:chExt cx="6924673" cy="3258675"/>
          </a:xfrm>
        </p:grpSpPr>
        <p:grpSp>
          <p:nvGrpSpPr>
            <p:cNvPr id="18438" name="Group 17"/>
            <p:cNvGrpSpPr/>
            <p:nvPr/>
          </p:nvGrpSpPr>
          <p:grpSpPr bwMode="auto">
            <a:xfrm>
              <a:off x="2342543" y="2618422"/>
              <a:ext cx="6924673" cy="3258675"/>
              <a:chOff x="-91770" y="1"/>
              <a:chExt cx="3606294" cy="1578049"/>
            </a:xfrm>
          </p:grpSpPr>
          <p:pic>
            <p:nvPicPr>
              <p:cNvPr id="18442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 t="2" b="1530"/>
              <a:stretch/>
            </p:blipFill>
            <p:spPr bwMode="auto">
              <a:xfrm>
                <a:off x="0" y="1"/>
                <a:ext cx="3249930" cy="13881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443" name="Text Box 2"/>
              <p:cNvSpPr txBox="1">
                <a:spLocks noChangeArrowheads="1"/>
              </p:cNvSpPr>
              <p:nvPr/>
            </p:nvSpPr>
            <p:spPr bwMode="auto">
              <a:xfrm>
                <a:off x="-91770" y="1388118"/>
                <a:ext cx="3606294" cy="1899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mbria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mbria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mbria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mbria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mbria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mbria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mbria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mbria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Cambria"/>
                  </a:defRPr>
                </a:lvl9pPr>
              </a:lstStyle>
              <a:p>
                <a:pPr>
                  <a:spcAft>
                    <a:spcPts val="1000"/>
                  </a:spcAft>
                  <a:defRPr/>
                </a:pPr>
                <a:r>
                  <a:rPr lang="en-US" i="1">
                    <a:ea typeface="Cambria"/>
                    <a:cs typeface="Times New Roman"/>
                  </a:rPr>
                  <a:t>Фигура 1</a:t>
                </a:r>
                <a:r>
                  <a:rPr lang="bg-BG" i="1">
                    <a:ea typeface="Cambria"/>
                    <a:cs typeface="Times New Roman"/>
                  </a:rPr>
                  <a:t>. Интерфейс на програмата за текстообработка </a:t>
                </a:r>
                <a:r>
                  <a:rPr lang="en-US" i="1">
                    <a:ea typeface="Cambria"/>
                    <a:cs typeface="Times New Roman"/>
                  </a:rPr>
                  <a:t>Word</a:t>
                </a:r>
                <a:endParaRPr/>
              </a:p>
            </p:txBody>
          </p:sp>
        </p:grpSp>
        <p:sp>
          <p:nvSpPr>
            <p:cNvPr id="18439" name="Text Box 4"/>
            <p:cNvSpPr txBox="1">
              <a:spLocks noChangeArrowheads="1"/>
            </p:cNvSpPr>
            <p:nvPr/>
          </p:nvSpPr>
          <p:spPr bwMode="auto">
            <a:xfrm>
              <a:off x="5159662" y="4472184"/>
              <a:ext cx="1054100" cy="31115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mbria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mbri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mbri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mbri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mbria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Cambria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latin typeface="Calibri"/>
                  <a:ea typeface="Calibri"/>
                  <a:cs typeface="Times New Roman"/>
                </a:rPr>
                <a:t>Работна площ</a:t>
              </a:r>
              <a:endParaRPr lang="en-US" sz="110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Callout: Bent Line 21"/>
            <p:cNvSpPr/>
            <p:nvPr/>
          </p:nvSpPr>
          <p:spPr bwMode="auto">
            <a:xfrm>
              <a:off x="3680806" y="4053318"/>
              <a:ext cx="1111250" cy="46983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21735"/>
                <a:gd name="adj6" fmla="val -1695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ea typeface="Calibri"/>
                  <a:cs typeface="Times New Roman"/>
                </a:rPr>
                <a:t>Лента с инструменти</a:t>
              </a:r>
              <a:endParaRPr lang="en-US" sz="1100">
                <a:ea typeface="Calibri"/>
                <a:cs typeface="Times New Roman"/>
              </a:endParaRPr>
            </a:p>
          </p:txBody>
        </p:sp>
        <p:sp>
          <p:nvSpPr>
            <p:cNvPr id="23" name="Callout: Bent Line 22"/>
            <p:cNvSpPr/>
            <p:nvPr/>
          </p:nvSpPr>
          <p:spPr bwMode="auto">
            <a:xfrm>
              <a:off x="6570056" y="4072365"/>
              <a:ext cx="1111250" cy="46983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21735"/>
                <a:gd name="adj6" fmla="val -1695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bg-BG" sz="1100">
                  <a:ea typeface="Calibri"/>
                  <a:cs typeface="Times New Roman"/>
                </a:rPr>
                <a:t>Лента с менюта</a:t>
              </a:r>
              <a:endParaRPr lang="en-US" sz="1100"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/>
        <a:ea typeface="Arial"/>
        <a:cs typeface="Arial"/>
      </a:majorFont>
      <a:minorFont>
        <a:latin typeface="Cambria"/>
        <a:ea typeface="Arial"/>
        <a:cs typeface="Arial"/>
      </a:minorFont>
    </a:fontScheme>
    <a:fmtScheme name="Retrospect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1477</Words>
  <Application>Microsoft Office PowerPoint</Application>
  <DocSecurity>0</DocSecurity>
  <PresentationFormat>Widescreen</PresentationFormat>
  <Paragraphs>106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</vt:lpstr>
      <vt:lpstr>Retrospect</vt:lpstr>
      <vt:lpstr>5.1 Решаване на технически проблеми</vt:lpstr>
      <vt:lpstr>Съдържание</vt:lpstr>
      <vt:lpstr>Дигитално устройство</vt:lpstr>
      <vt:lpstr>Дигитално устройство</vt:lpstr>
      <vt:lpstr>Програма</vt:lpstr>
      <vt:lpstr>Програма</vt:lpstr>
      <vt:lpstr>Интерфейс</vt:lpstr>
      <vt:lpstr>Интерфейс</vt:lpstr>
      <vt:lpstr>Интерфейс</vt:lpstr>
      <vt:lpstr>Интерфейс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Инсталиране на приложение</vt:lpstr>
      <vt:lpstr>Деинсталиране на приложение</vt:lpstr>
      <vt:lpstr>Деинсталиране на приложение</vt:lpstr>
      <vt:lpstr>Деинсталиране на приложение</vt:lpstr>
      <vt:lpstr>Деинсталиране на приложение</vt:lpstr>
      <vt:lpstr>Обновяване на приложение</vt:lpstr>
      <vt:lpstr>Задача за самостоятелна работа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Irena Avdjieva</dc:creator>
  <cp:keywords/>
  <dc:description/>
  <cp:lastModifiedBy>Mariana Mariana</cp:lastModifiedBy>
  <cp:revision>95</cp:revision>
  <dcterms:created xsi:type="dcterms:W3CDTF">2023-01-03T13:46:11Z</dcterms:created>
  <dcterms:modified xsi:type="dcterms:W3CDTF">2023-02-01T12:30:19Z</dcterms:modified>
  <cp:category/>
  <dc:identifier/>
  <cp:contentStatus/>
  <dc:language/>
  <cp:version/>
</cp:coreProperties>
</file>