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955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4.3</a:t>
            </a:r>
            <a:br>
              <a:rPr lang="ru-RU" dirty="0" smtClean="0"/>
            </a:br>
            <a:r>
              <a:rPr lang="ru-RU" dirty="0" smtClean="0"/>
              <a:t>Защита на </a:t>
            </a:r>
            <a:r>
              <a:rPr lang="ru-RU" dirty="0" err="1" smtClean="0"/>
              <a:t>здравето</a:t>
            </a:r>
            <a:r>
              <a:rPr lang="ru-RU" dirty="0" smtClean="0"/>
              <a:t> и </a:t>
            </a:r>
            <a:r>
              <a:rPr lang="ru-RU" dirty="0" err="1" smtClean="0"/>
              <a:t>благосъстоянието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930587"/>
            <a:ext cx="8362950" cy="897125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предизвикани</a:t>
            </a:r>
            <a:r>
              <a:rPr lang="ru-RU" dirty="0"/>
              <a:t> от </a:t>
            </a:r>
            <a:r>
              <a:rPr lang="ru-RU" dirty="0" err="1"/>
              <a:t>неправилно</a:t>
            </a:r>
            <a:r>
              <a:rPr lang="ru-RU" dirty="0"/>
              <a:t>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дигиталните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7566212" cy="4679950"/>
          </a:xfrm>
        </p:spPr>
        <p:txBody>
          <a:bodyPr/>
          <a:lstStyle/>
          <a:p>
            <a:pPr lvl="0"/>
            <a:r>
              <a:rPr lang="bg-BG" dirty="0"/>
              <a:t>С гърба: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Грешна стойка - изправеното положение е важно, като в противен случай може да се стигне до болки в гърба, врата или до изкривяване </a:t>
            </a:r>
            <a:endParaRPr lang="bg-BG" dirty="0" smtClean="0"/>
          </a:p>
          <a:p>
            <a:r>
              <a:rPr lang="ru-RU" dirty="0" smtClean="0"/>
              <a:t>С </a:t>
            </a:r>
            <a:r>
              <a:rPr lang="ru-RU" dirty="0"/>
              <a:t>врата: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Напрягане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погледа</a:t>
            </a:r>
            <a:r>
              <a:rPr lang="ru-RU" dirty="0"/>
              <a:t> и врата - </a:t>
            </a:r>
            <a:r>
              <a:rPr lang="ru-RU" dirty="0" err="1"/>
              <a:t>положението</a:t>
            </a:r>
            <a:r>
              <a:rPr lang="ru-RU" dirty="0"/>
              <a:t> на монитора и наклона, който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има</a:t>
            </a:r>
            <a:r>
              <a:rPr lang="ru-RU" dirty="0"/>
              <a:t>, за да не се </a:t>
            </a:r>
            <a:r>
              <a:rPr lang="ru-RU" dirty="0" err="1"/>
              <a:t>напрягате</a:t>
            </a:r>
            <a:r>
              <a:rPr lang="ru-RU" dirty="0"/>
              <a:t>. </a:t>
            </a:r>
          </a:p>
          <a:p>
            <a:r>
              <a:rPr lang="ru-RU" dirty="0" smtClean="0"/>
              <a:t>С </a:t>
            </a:r>
            <a:r>
              <a:rPr lang="ru-RU" dirty="0" err="1"/>
              <a:t>краката</a:t>
            </a:r>
            <a:r>
              <a:rPr lang="ru-RU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Застояването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болките</a:t>
            </a:r>
            <a:r>
              <a:rPr lang="ru-RU" dirty="0"/>
              <a:t> в </a:t>
            </a:r>
            <a:r>
              <a:rPr lang="ru-RU" dirty="0" err="1"/>
              <a:t>краката</a:t>
            </a:r>
            <a:r>
              <a:rPr lang="ru-RU" dirty="0"/>
              <a:t> -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целодневно</a:t>
            </a:r>
            <a:r>
              <a:rPr lang="ru-RU" dirty="0"/>
              <a:t> </a:t>
            </a:r>
            <a:r>
              <a:rPr lang="ru-RU" dirty="0" err="1"/>
              <a:t>стоене</a:t>
            </a:r>
            <a:r>
              <a:rPr lang="ru-RU" dirty="0"/>
              <a:t> на офис стол. 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12" y="2232921"/>
            <a:ext cx="4407497" cy="29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предизвикани</a:t>
            </a:r>
            <a:r>
              <a:rPr lang="ru-RU" dirty="0"/>
              <a:t> от </a:t>
            </a:r>
            <a:r>
              <a:rPr lang="ru-RU" dirty="0" err="1"/>
              <a:t>неправилно</a:t>
            </a:r>
            <a:r>
              <a:rPr lang="ru-RU" dirty="0"/>
              <a:t>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дигиталните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92941"/>
            <a:ext cx="12192001" cy="1775012"/>
          </a:xfrm>
        </p:spPr>
        <p:txBody>
          <a:bodyPr/>
          <a:lstStyle/>
          <a:p>
            <a:r>
              <a:rPr lang="ru-RU" dirty="0" smtClean="0"/>
              <a:t> С </a:t>
            </a:r>
            <a:r>
              <a:rPr lang="ru-RU" dirty="0" err="1" smtClean="0"/>
              <a:t>тялото</a:t>
            </a:r>
            <a:r>
              <a:rPr lang="ru-RU" dirty="0" smtClean="0"/>
              <a:t>:</a:t>
            </a: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Прекалено</a:t>
            </a:r>
            <a:r>
              <a:rPr lang="ru-RU" dirty="0" smtClean="0"/>
              <a:t> </a:t>
            </a:r>
            <a:r>
              <a:rPr lang="ru-RU" dirty="0" err="1"/>
              <a:t>застояване</a:t>
            </a:r>
            <a:r>
              <a:rPr lang="ru-RU" dirty="0"/>
              <a:t> - толкова е </a:t>
            </a:r>
            <a:r>
              <a:rPr lang="ru-RU" dirty="0" err="1"/>
              <a:t>голямо</a:t>
            </a:r>
            <a:r>
              <a:rPr lang="ru-RU" dirty="0"/>
              <a:t> </a:t>
            </a:r>
            <a:r>
              <a:rPr lang="ru-RU" dirty="0" err="1"/>
              <a:t>понякога</a:t>
            </a:r>
            <a:r>
              <a:rPr lang="ru-RU" dirty="0"/>
              <a:t>, че не </a:t>
            </a:r>
            <a:r>
              <a:rPr lang="ru-RU" dirty="0" err="1"/>
              <a:t>усещаме</a:t>
            </a:r>
            <a:r>
              <a:rPr lang="ru-RU" dirty="0"/>
              <a:t> как </a:t>
            </a:r>
            <a:r>
              <a:rPr lang="ru-RU" dirty="0" err="1"/>
              <a:t>тялото</a:t>
            </a:r>
            <a:r>
              <a:rPr lang="ru-RU" dirty="0"/>
              <a:t> се отпуска и </a:t>
            </a:r>
            <a:r>
              <a:rPr lang="ru-RU" dirty="0" err="1"/>
              <a:t>схваща</a:t>
            </a:r>
            <a:r>
              <a:rPr lang="ru-RU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Обездвижването</a:t>
            </a:r>
            <a:r>
              <a:rPr lang="ru-RU" dirty="0" smtClean="0"/>
              <a:t> </a:t>
            </a:r>
            <a:r>
              <a:rPr lang="ru-RU" dirty="0"/>
              <a:t>води до </a:t>
            </a:r>
            <a:r>
              <a:rPr lang="ru-RU" dirty="0" err="1"/>
              <a:t>затлъстяване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10967"/>
          <a:stretch/>
        </p:blipFill>
        <p:spPr>
          <a:xfrm>
            <a:off x="3406589" y="3713862"/>
            <a:ext cx="6024282" cy="25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предизвикани</a:t>
            </a:r>
            <a:r>
              <a:rPr lang="ru-RU" dirty="0"/>
              <a:t> от </a:t>
            </a:r>
            <a:r>
              <a:rPr lang="ru-RU" dirty="0" err="1"/>
              <a:t>неправилно</a:t>
            </a:r>
            <a:r>
              <a:rPr lang="ru-RU" dirty="0"/>
              <a:t>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дигиталните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 err="1"/>
              <a:t>очите</a:t>
            </a:r>
            <a:r>
              <a:rPr lang="ru-RU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Проблемите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/>
              <a:t>очите</a:t>
            </a:r>
            <a:r>
              <a:rPr lang="ru-RU" dirty="0"/>
              <a:t> - да се </a:t>
            </a:r>
            <a:r>
              <a:rPr lang="ru-RU" dirty="0" err="1"/>
              <a:t>стои</a:t>
            </a:r>
            <a:r>
              <a:rPr lang="ru-RU" dirty="0"/>
              <a:t> на </a:t>
            </a:r>
            <a:r>
              <a:rPr lang="ru-RU" dirty="0" err="1"/>
              <a:t>правилно</a:t>
            </a:r>
            <a:r>
              <a:rPr lang="ru-RU" dirty="0"/>
              <a:t> </a:t>
            </a:r>
            <a:r>
              <a:rPr lang="ru-RU" dirty="0" err="1"/>
              <a:t>разстояние</a:t>
            </a:r>
            <a:r>
              <a:rPr lang="ru-RU" dirty="0"/>
              <a:t> от монитора.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От </a:t>
            </a:r>
            <a:r>
              <a:rPr lang="ru-RU" dirty="0" err="1"/>
              <a:t>екран</a:t>
            </a:r>
            <a:r>
              <a:rPr lang="ru-RU" dirty="0"/>
              <a:t> се чете </a:t>
            </a:r>
            <a:r>
              <a:rPr lang="ru-RU" dirty="0" err="1"/>
              <a:t>по-трудно</a:t>
            </a:r>
            <a:r>
              <a:rPr lang="ru-RU" dirty="0"/>
              <a:t> </a:t>
            </a:r>
            <a:r>
              <a:rPr lang="ru-RU" dirty="0" err="1"/>
              <a:t>отколкото</a:t>
            </a:r>
            <a:r>
              <a:rPr lang="ru-RU" dirty="0"/>
              <a:t> от текст и </a:t>
            </a:r>
            <a:r>
              <a:rPr lang="ru-RU" dirty="0" err="1"/>
              <a:t>затова</a:t>
            </a:r>
            <a:r>
              <a:rPr lang="ru-RU" dirty="0"/>
              <a:t> </a:t>
            </a:r>
            <a:r>
              <a:rPr lang="ru-RU" dirty="0" err="1"/>
              <a:t>човек</a:t>
            </a:r>
            <a:r>
              <a:rPr lang="ru-RU" dirty="0"/>
              <a:t> </a:t>
            </a:r>
            <a:r>
              <a:rPr lang="ru-RU" dirty="0" err="1"/>
              <a:t>премигва</a:t>
            </a:r>
            <a:r>
              <a:rPr lang="ru-RU" dirty="0"/>
              <a:t> </a:t>
            </a:r>
            <a:r>
              <a:rPr lang="ru-RU" dirty="0" err="1"/>
              <a:t>по-рядко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води до </a:t>
            </a:r>
            <a:r>
              <a:rPr lang="ru-RU" dirty="0" err="1"/>
              <a:t>изсъхване</a:t>
            </a:r>
            <a:r>
              <a:rPr lang="ru-RU" dirty="0"/>
              <a:t> на </a:t>
            </a:r>
            <a:r>
              <a:rPr lang="ru-RU" dirty="0" err="1"/>
              <a:t>роговицата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Запрашеността</a:t>
            </a:r>
            <a:r>
              <a:rPr lang="ru-RU" dirty="0" smtClean="0"/>
              <a:t> </a:t>
            </a:r>
            <a:r>
              <a:rPr lang="ru-RU" dirty="0" err="1"/>
              <a:t>влияе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 и праха </a:t>
            </a:r>
            <a:r>
              <a:rPr lang="ru-RU" dirty="0" err="1"/>
              <a:t>полепвайки</a:t>
            </a:r>
            <a:r>
              <a:rPr lang="ru-RU" dirty="0"/>
              <a:t> по </a:t>
            </a:r>
            <a:r>
              <a:rPr lang="ru-RU" dirty="0" err="1"/>
              <a:t>роговицата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 </a:t>
            </a:r>
            <a:r>
              <a:rPr lang="ru-RU" dirty="0" err="1"/>
              <a:t>предизвиква</a:t>
            </a:r>
            <a:r>
              <a:rPr lang="ru-RU" dirty="0"/>
              <a:t> „Синдром на </a:t>
            </a:r>
            <a:r>
              <a:rPr lang="ru-RU" dirty="0" err="1"/>
              <a:t>сухото</a:t>
            </a:r>
            <a:r>
              <a:rPr lang="ru-RU" dirty="0"/>
              <a:t> око“ – </a:t>
            </a:r>
            <a:r>
              <a:rPr lang="ru-RU" dirty="0" err="1"/>
              <a:t>препоръка</a:t>
            </a:r>
            <a:r>
              <a:rPr lang="ru-RU" dirty="0"/>
              <a:t> на </a:t>
            </a:r>
            <a:r>
              <a:rPr lang="ru-RU" dirty="0" err="1"/>
              <a:t>специалистите</a:t>
            </a:r>
            <a:r>
              <a:rPr lang="ru-RU" dirty="0"/>
              <a:t>: периодично мигайте, правило 20/20, </a:t>
            </a:r>
            <a:r>
              <a:rPr lang="ru-RU" dirty="0" err="1"/>
              <a:t>намалете</a:t>
            </a:r>
            <a:r>
              <a:rPr lang="ru-RU" dirty="0"/>
              <a:t> </a:t>
            </a:r>
            <a:r>
              <a:rPr lang="ru-RU" dirty="0" err="1"/>
              <a:t>осветеността</a:t>
            </a:r>
            <a:r>
              <a:rPr lang="ru-RU" dirty="0"/>
              <a:t> в </a:t>
            </a:r>
            <a:r>
              <a:rPr lang="ru-RU" dirty="0" err="1"/>
              <a:t>помещението</a:t>
            </a:r>
            <a:r>
              <a:rPr lang="ru-RU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Текста </a:t>
            </a:r>
            <a:r>
              <a:rPr lang="ru-RU" dirty="0"/>
              <a:t>на монитора </a:t>
            </a:r>
            <a:r>
              <a:rPr lang="ru-RU" dirty="0" err="1"/>
              <a:t>трябва</a:t>
            </a:r>
            <a:r>
              <a:rPr lang="ru-RU" dirty="0"/>
              <a:t> да се чете </a:t>
            </a:r>
            <a:r>
              <a:rPr lang="ru-RU" dirty="0" err="1"/>
              <a:t>лесно</a:t>
            </a:r>
            <a:r>
              <a:rPr lang="ru-RU" dirty="0"/>
              <a:t> и е </a:t>
            </a:r>
            <a:r>
              <a:rPr lang="ru-RU" dirty="0" err="1"/>
              <a:t>препоръчително</a:t>
            </a:r>
            <a:r>
              <a:rPr lang="ru-RU" dirty="0"/>
              <a:t> увеличен контраст и </a:t>
            </a:r>
            <a:r>
              <a:rPr lang="ru-RU" dirty="0" err="1"/>
              <a:t>намалена</a:t>
            </a:r>
            <a:r>
              <a:rPr lang="ru-RU" dirty="0"/>
              <a:t> </a:t>
            </a:r>
            <a:r>
              <a:rPr lang="ru-RU" dirty="0" err="1"/>
              <a:t>яркост</a:t>
            </a:r>
            <a:r>
              <a:rPr lang="ru-RU" dirty="0"/>
              <a:t> на </a:t>
            </a:r>
            <a:r>
              <a:rPr lang="ru-RU" dirty="0" err="1"/>
              <a:t>екрана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предизвикани</a:t>
            </a:r>
            <a:r>
              <a:rPr lang="ru-RU" dirty="0"/>
              <a:t> от </a:t>
            </a:r>
            <a:r>
              <a:rPr lang="ru-RU" dirty="0" err="1"/>
              <a:t>неправилно</a:t>
            </a:r>
            <a:r>
              <a:rPr lang="ru-RU" dirty="0"/>
              <a:t>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дигиталните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" y="1450975"/>
            <a:ext cx="11869270" cy="4679950"/>
          </a:xfrm>
        </p:spPr>
        <p:txBody>
          <a:bodyPr/>
          <a:lstStyle/>
          <a:p>
            <a:r>
              <a:rPr lang="ru-RU" dirty="0" err="1"/>
              <a:t>Увреждане</a:t>
            </a:r>
            <a:r>
              <a:rPr lang="ru-RU" dirty="0"/>
              <a:t> от </a:t>
            </a:r>
            <a:r>
              <a:rPr lang="ru-RU" dirty="0" err="1"/>
              <a:t>повтарящите</a:t>
            </a:r>
            <a:r>
              <a:rPr lang="ru-RU" dirty="0"/>
              <a:t> се действия: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/>
              <a:t>Увреждания</a:t>
            </a:r>
            <a:r>
              <a:rPr lang="ru-RU" dirty="0"/>
              <a:t> на </a:t>
            </a:r>
            <a:r>
              <a:rPr lang="ru-RU" dirty="0" err="1"/>
              <a:t>пръстите</a:t>
            </a:r>
            <a:r>
              <a:rPr lang="ru-RU" dirty="0"/>
              <a:t>, </a:t>
            </a:r>
            <a:r>
              <a:rPr lang="ru-RU" dirty="0" err="1"/>
              <a:t>китките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части на </a:t>
            </a:r>
            <a:r>
              <a:rPr lang="ru-RU" dirty="0" err="1"/>
              <a:t>тялото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повтарящи</a:t>
            </a:r>
            <a:r>
              <a:rPr lang="ru-RU" dirty="0"/>
              <a:t> се движения в </a:t>
            </a:r>
            <a:r>
              <a:rPr lang="ru-RU" dirty="0" err="1"/>
              <a:t>продължение</a:t>
            </a:r>
            <a:r>
              <a:rPr lang="ru-RU" dirty="0"/>
              <a:t> на </a:t>
            </a:r>
            <a:r>
              <a:rPr lang="ru-RU" dirty="0" err="1"/>
              <a:t>дълъг</a:t>
            </a:r>
            <a:r>
              <a:rPr lang="ru-RU" dirty="0"/>
              <a:t> период от </a:t>
            </a:r>
            <a:r>
              <a:rPr lang="ru-RU" dirty="0" err="1"/>
              <a:t>време</a:t>
            </a:r>
            <a:r>
              <a:rPr lang="ru-RU" dirty="0"/>
              <a:t>.</a:t>
            </a:r>
          </a:p>
          <a:p>
            <a:r>
              <a:rPr lang="ru-RU" dirty="0" smtClean="0"/>
              <a:t>Със </a:t>
            </a:r>
            <a:r>
              <a:rPr lang="ru-RU" dirty="0"/>
              <a:t>слуха: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Използване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слушалки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доведе</a:t>
            </a:r>
            <a:r>
              <a:rPr lang="ru-RU" dirty="0"/>
              <a:t> до </a:t>
            </a:r>
            <a:r>
              <a:rPr lang="ru-RU" dirty="0" err="1"/>
              <a:t>увреждане</a:t>
            </a:r>
            <a:r>
              <a:rPr lang="ru-RU" dirty="0"/>
              <a:t> на слуха.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Повреда</a:t>
            </a:r>
            <a:r>
              <a:rPr lang="ru-RU" dirty="0" smtClean="0"/>
              <a:t> </a:t>
            </a:r>
            <a:r>
              <a:rPr lang="ru-RU" dirty="0"/>
              <a:t>във </a:t>
            </a:r>
            <a:r>
              <a:rPr lang="ru-RU" dirty="0" err="1"/>
              <a:t>вестибуларния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.</a:t>
            </a:r>
          </a:p>
          <a:p>
            <a:r>
              <a:rPr lang="ru-RU" dirty="0" smtClean="0"/>
              <a:t>Със </a:t>
            </a:r>
            <a:r>
              <a:rPr lang="ru-RU" dirty="0" err="1"/>
              <a:t>стреса</a:t>
            </a:r>
            <a:r>
              <a:rPr lang="ru-RU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Повишаване</a:t>
            </a:r>
            <a:r>
              <a:rPr lang="ru-RU" dirty="0" smtClean="0"/>
              <a:t> </a:t>
            </a:r>
            <a:r>
              <a:rPr lang="ru-RU" dirty="0" err="1"/>
              <a:t>нивата</a:t>
            </a:r>
            <a:r>
              <a:rPr lang="ru-RU" dirty="0"/>
              <a:t> на </a:t>
            </a:r>
            <a:r>
              <a:rPr lang="ru-RU" dirty="0" err="1"/>
              <a:t>стрес</a:t>
            </a:r>
            <a:r>
              <a:rPr lang="ru-RU" dirty="0"/>
              <a:t> и </a:t>
            </a:r>
            <a:r>
              <a:rPr lang="ru-RU" dirty="0" err="1"/>
              <a:t>тревожност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Пристрастяване</a:t>
            </a:r>
            <a:r>
              <a:rPr lang="ru-RU" dirty="0"/>
              <a:t>, </a:t>
            </a:r>
            <a:r>
              <a:rPr lang="ru-RU" dirty="0" err="1"/>
              <a:t>особено</a:t>
            </a:r>
            <a:r>
              <a:rPr lang="ru-RU" dirty="0"/>
              <a:t> към </a:t>
            </a:r>
            <a:r>
              <a:rPr lang="ru-RU" dirty="0" err="1"/>
              <a:t>социални</a:t>
            </a:r>
            <a:r>
              <a:rPr lang="ru-RU" dirty="0"/>
              <a:t> мрежи;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Диабет </a:t>
            </a:r>
            <a:r>
              <a:rPr lang="ru-RU" dirty="0"/>
              <a:t>или пред </a:t>
            </a:r>
            <a:r>
              <a:rPr lang="ru-RU" dirty="0" err="1"/>
              <a:t>диабетно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7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ГРИЖА </a:t>
            </a:r>
            <a:r>
              <a:rPr lang="bg-BG" dirty="0"/>
              <a:t>ЗА ЗДРАВЕ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6" y="2259106"/>
            <a:ext cx="11474824" cy="37984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</a:t>
            </a:r>
            <a:r>
              <a:rPr lang="ru-RU" dirty="0" err="1"/>
              <a:t>нарастване</a:t>
            </a:r>
            <a:r>
              <a:rPr lang="ru-RU" dirty="0"/>
              <a:t> на </a:t>
            </a:r>
            <a:r>
              <a:rPr lang="ru-RU" dirty="0" err="1"/>
              <a:t>необходимостта</a:t>
            </a:r>
            <a:r>
              <a:rPr lang="ru-RU" dirty="0"/>
              <a:t> от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дигиталните</a:t>
            </a:r>
            <a:r>
              <a:rPr lang="ru-RU" dirty="0"/>
              <a:t> устройства - в </a:t>
            </a:r>
            <a:r>
              <a:rPr lang="ru-RU" dirty="0" err="1"/>
              <a:t>ежедневието</a:t>
            </a:r>
            <a:r>
              <a:rPr lang="ru-RU" dirty="0"/>
              <a:t>, в </a:t>
            </a:r>
            <a:r>
              <a:rPr lang="ru-RU" dirty="0" err="1"/>
              <a:t>работата</a:t>
            </a:r>
            <a:r>
              <a:rPr lang="ru-RU" dirty="0"/>
              <a:t>, в </a:t>
            </a:r>
            <a:r>
              <a:rPr lang="ru-RU" dirty="0" err="1"/>
              <a:t>социалния</a:t>
            </a:r>
            <a:r>
              <a:rPr lang="ru-RU" dirty="0"/>
              <a:t> ни живот, все </a:t>
            </a:r>
            <a:r>
              <a:rPr lang="ru-RU" dirty="0" err="1"/>
              <a:t>повече</a:t>
            </a:r>
            <a:r>
              <a:rPr lang="ru-RU" dirty="0"/>
              <a:t> се </a:t>
            </a:r>
            <a:r>
              <a:rPr lang="ru-RU" dirty="0" err="1"/>
              <a:t>замисляме</a:t>
            </a:r>
            <a:r>
              <a:rPr lang="ru-RU" dirty="0"/>
              <a:t> как да </a:t>
            </a:r>
            <a:r>
              <a:rPr lang="ru-RU" dirty="0" err="1"/>
              <a:t>подобрим</a:t>
            </a:r>
            <a:r>
              <a:rPr lang="ru-RU" dirty="0"/>
              <a:t> </a:t>
            </a:r>
            <a:r>
              <a:rPr lang="ru-RU" dirty="0" err="1"/>
              <a:t>качеството</a:t>
            </a:r>
            <a:r>
              <a:rPr lang="ru-RU" dirty="0"/>
              <a:t> си на работа и </a:t>
            </a:r>
            <a:r>
              <a:rPr lang="ru-RU" dirty="0" err="1"/>
              <a:t>физическото</a:t>
            </a:r>
            <a:r>
              <a:rPr lang="ru-RU" dirty="0"/>
              <a:t>, </a:t>
            </a:r>
            <a:r>
              <a:rPr lang="ru-RU" dirty="0" err="1"/>
              <a:t>психическото</a:t>
            </a:r>
            <a:r>
              <a:rPr lang="ru-RU" dirty="0"/>
              <a:t> и </a:t>
            </a:r>
            <a:r>
              <a:rPr lang="ru-RU" dirty="0" err="1"/>
              <a:t>емоционалното</a:t>
            </a:r>
            <a:r>
              <a:rPr lang="ru-RU" dirty="0"/>
              <a:t> си </a:t>
            </a:r>
            <a:r>
              <a:rPr lang="ru-RU" dirty="0" err="1"/>
              <a:t>здраве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5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ГРИЖА </a:t>
            </a:r>
            <a:r>
              <a:rPr lang="bg-BG" dirty="0"/>
              <a:t>ЗА ЗДРАВЕТО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5593976" cy="4679950"/>
          </a:xfrm>
        </p:spPr>
        <p:txBody>
          <a:bodyPr/>
          <a:lstStyle/>
          <a:p>
            <a:r>
              <a:rPr lang="ru-RU" dirty="0" err="1"/>
              <a:t>Иновативни</a:t>
            </a:r>
            <a:r>
              <a:rPr lang="ru-RU" dirty="0"/>
              <a:t> </a:t>
            </a:r>
            <a:r>
              <a:rPr lang="ru-RU" dirty="0" err="1"/>
              <a:t>бюра</a:t>
            </a:r>
            <a:r>
              <a:rPr lang="ru-RU" dirty="0"/>
              <a:t> –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новостите</a:t>
            </a:r>
            <a:r>
              <a:rPr lang="ru-RU" dirty="0"/>
              <a:t>, които </a:t>
            </a:r>
            <a:r>
              <a:rPr lang="ru-RU" dirty="0" err="1"/>
              <a:t>набират</a:t>
            </a:r>
            <a:r>
              <a:rPr lang="ru-RU" dirty="0"/>
              <a:t> все </a:t>
            </a:r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популярност</a:t>
            </a:r>
            <a:r>
              <a:rPr lang="ru-RU" dirty="0"/>
              <a:t>:</a:t>
            </a:r>
          </a:p>
          <a:p>
            <a:r>
              <a:rPr lang="ru-RU" dirty="0" smtClean="0"/>
              <a:t>„</a:t>
            </a:r>
            <a:r>
              <a:rPr lang="ru-RU" dirty="0" err="1"/>
              <a:t>Стоящо</a:t>
            </a:r>
            <a:r>
              <a:rPr lang="ru-RU" dirty="0"/>
              <a:t> бюро</a:t>
            </a:r>
            <a:r>
              <a:rPr lang="ru-RU" dirty="0" smtClean="0"/>
              <a:t>“:</a:t>
            </a:r>
            <a:endParaRPr lang="ru-R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Бюрото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повдигне</a:t>
            </a:r>
            <a:r>
              <a:rPr lang="ru-RU" dirty="0"/>
              <a:t> до </a:t>
            </a:r>
            <a:r>
              <a:rPr lang="ru-RU" dirty="0" err="1"/>
              <a:t>желаната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–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използвате</a:t>
            </a:r>
            <a:r>
              <a:rPr lang="ru-RU" dirty="0"/>
              <a:t> </a:t>
            </a:r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dirty="0" err="1"/>
              <a:t>изправен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и </a:t>
            </a:r>
            <a:r>
              <a:rPr lang="ru-RU" dirty="0" err="1"/>
              <a:t>седнал</a:t>
            </a:r>
            <a:r>
              <a:rPr lang="ru-RU" dirty="0"/>
              <a:t> на стол;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Предимството</a:t>
            </a:r>
            <a:r>
              <a:rPr lang="ru-RU" dirty="0" smtClean="0"/>
              <a:t> </a:t>
            </a:r>
            <a:r>
              <a:rPr lang="ru-RU" dirty="0"/>
              <a:t>е, че </a:t>
            </a:r>
            <a:r>
              <a:rPr lang="ru-RU" dirty="0" err="1"/>
              <a:t>значително</a:t>
            </a:r>
            <a:r>
              <a:rPr lang="ru-RU" dirty="0"/>
              <a:t> се </a:t>
            </a:r>
            <a:r>
              <a:rPr lang="ru-RU" dirty="0" err="1"/>
              <a:t>намалява</a:t>
            </a:r>
            <a:r>
              <a:rPr lang="ru-RU" dirty="0"/>
              <a:t> риска от </a:t>
            </a:r>
            <a:r>
              <a:rPr lang="ru-RU" dirty="0" err="1"/>
              <a:t>появата</a:t>
            </a:r>
            <a:r>
              <a:rPr lang="ru-RU" dirty="0"/>
              <a:t> на </a:t>
            </a:r>
            <a:r>
              <a:rPr lang="ru-RU" dirty="0" err="1"/>
              <a:t>болки</a:t>
            </a:r>
            <a:r>
              <a:rPr lang="ru-RU" dirty="0"/>
              <a:t> в </a:t>
            </a:r>
            <a:r>
              <a:rPr lang="ru-RU" dirty="0" err="1"/>
              <a:t>гърба</a:t>
            </a:r>
            <a:r>
              <a:rPr lang="ru-RU" dirty="0"/>
              <a:t> и от </a:t>
            </a:r>
            <a:r>
              <a:rPr lang="ru-RU" dirty="0" err="1"/>
              <a:t>качване</a:t>
            </a:r>
            <a:r>
              <a:rPr lang="ru-RU" dirty="0"/>
              <a:t> на </a:t>
            </a:r>
            <a:r>
              <a:rPr lang="ru-RU" dirty="0" err="1"/>
              <a:t>килограми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4878"/>
            <a:ext cx="5530327" cy="38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3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ГРИЖА </a:t>
            </a:r>
            <a:r>
              <a:rPr lang="bg-BG" dirty="0"/>
              <a:t>ЗА ЗДРАВЕТО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68470"/>
            <a:ext cx="5593976" cy="832317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/>
              <a:t>„Бюро пътека</a:t>
            </a:r>
            <a:r>
              <a:rPr lang="bg-BG" dirty="0" smtClean="0"/>
              <a:t>“</a:t>
            </a:r>
            <a:endParaRPr lang="ru-RU" dirty="0"/>
          </a:p>
          <a:p>
            <a:pPr algn="ctr"/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50423" y="5468470"/>
            <a:ext cx="5593976" cy="99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dirty="0" smtClean="0"/>
              <a:t>„Бюро колело“</a:t>
            </a:r>
            <a:endParaRPr lang="ru-RU" dirty="0" smtClean="0"/>
          </a:p>
          <a:p>
            <a:endParaRPr lang="bg-BG" dirty="0"/>
          </a:p>
        </p:txBody>
      </p:sp>
      <p:pic>
        <p:nvPicPr>
          <p:cNvPr id="9" name="Picture 8" descr="C:\Users\User\Desktop\dig_komp\Picture8-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3" y="1779279"/>
            <a:ext cx="4629150" cy="368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23" y="1779279"/>
            <a:ext cx="4374143" cy="34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ГРИЖА ЗА ЗДРАВЕТО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Ползите от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иновативни</a:t>
            </a:r>
            <a:r>
              <a:rPr lang="ru-RU" dirty="0"/>
              <a:t> </a:t>
            </a:r>
            <a:r>
              <a:rPr lang="ru-RU" dirty="0" err="1"/>
              <a:t>компютърни</a:t>
            </a:r>
            <a:r>
              <a:rPr lang="ru-RU" dirty="0"/>
              <a:t> </a:t>
            </a:r>
            <a:r>
              <a:rPr lang="ru-RU" dirty="0" err="1"/>
              <a:t>бюра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Раздвижвате</a:t>
            </a:r>
            <a:r>
              <a:rPr lang="ru-RU" dirty="0" smtClean="0"/>
              <a:t> </a:t>
            </a:r>
            <a:r>
              <a:rPr lang="ru-RU" dirty="0" err="1"/>
              <a:t>тялото</a:t>
            </a:r>
            <a:r>
              <a:rPr lang="ru-RU" dirty="0"/>
              <a:t> си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работите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Изгаряте</a:t>
            </a:r>
            <a:r>
              <a:rPr lang="ru-RU" dirty="0" smtClean="0"/>
              <a:t> </a:t>
            </a:r>
            <a:r>
              <a:rPr lang="ru-RU" dirty="0"/>
              <a:t>излишни </a:t>
            </a:r>
            <a:r>
              <a:rPr lang="ru-RU" dirty="0" err="1"/>
              <a:t>килограми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Замествате</a:t>
            </a:r>
            <a:r>
              <a:rPr lang="ru-RU" dirty="0" smtClean="0"/>
              <a:t> </a:t>
            </a:r>
            <a:r>
              <a:rPr lang="ru-RU" dirty="0"/>
              <a:t>фитнеса или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премествате</a:t>
            </a:r>
            <a:r>
              <a:rPr lang="ru-RU" dirty="0"/>
              <a:t> в офиса;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Подобрявате</a:t>
            </a:r>
            <a:r>
              <a:rPr lang="ru-RU" dirty="0" smtClean="0"/>
              <a:t> </a:t>
            </a:r>
            <a:r>
              <a:rPr lang="ru-RU" dirty="0" err="1"/>
              <a:t>физическото</a:t>
            </a:r>
            <a:r>
              <a:rPr lang="ru-RU" dirty="0"/>
              <a:t>, </a:t>
            </a:r>
            <a:r>
              <a:rPr lang="ru-RU" dirty="0" err="1"/>
              <a:t>психическото</a:t>
            </a:r>
            <a:r>
              <a:rPr lang="ru-RU" dirty="0"/>
              <a:t> и </a:t>
            </a:r>
            <a:r>
              <a:rPr lang="ru-RU" dirty="0" err="1"/>
              <a:t>емоционалното</a:t>
            </a:r>
            <a:r>
              <a:rPr lang="ru-RU" dirty="0"/>
              <a:t> си </a:t>
            </a:r>
            <a:r>
              <a:rPr lang="ru-RU" dirty="0" err="1"/>
              <a:t>здраве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Повишавате</a:t>
            </a:r>
            <a:r>
              <a:rPr lang="ru-RU" dirty="0" smtClean="0"/>
              <a:t> </a:t>
            </a:r>
            <a:r>
              <a:rPr lang="ru-RU" dirty="0" err="1"/>
              <a:t>креативността</a:t>
            </a:r>
            <a:r>
              <a:rPr lang="ru-RU" dirty="0"/>
              <a:t> и </a:t>
            </a:r>
            <a:r>
              <a:rPr lang="ru-RU" dirty="0" err="1"/>
              <a:t>продуктивността</a:t>
            </a:r>
            <a:r>
              <a:rPr lang="ru-RU" dirty="0"/>
              <a:t> си;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Намалявате</a:t>
            </a:r>
            <a:r>
              <a:rPr lang="ru-RU" dirty="0" smtClean="0"/>
              <a:t> </a:t>
            </a:r>
            <a:r>
              <a:rPr lang="ru-RU" dirty="0" err="1"/>
              <a:t>нивата</a:t>
            </a:r>
            <a:r>
              <a:rPr lang="ru-RU" dirty="0"/>
              <a:t> на </a:t>
            </a:r>
            <a:r>
              <a:rPr lang="ru-RU" dirty="0" err="1"/>
              <a:t>стрес</a:t>
            </a:r>
            <a:r>
              <a:rPr lang="ru-RU" dirty="0"/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err="1" smtClean="0"/>
              <a:t>Намалявате</a:t>
            </a:r>
            <a:r>
              <a:rPr lang="ru-RU" dirty="0" smtClean="0"/>
              <a:t> </a:t>
            </a:r>
            <a:r>
              <a:rPr lang="ru-RU" dirty="0"/>
              <a:t>риска от </a:t>
            </a:r>
            <a:r>
              <a:rPr lang="ru-RU" dirty="0" err="1"/>
              <a:t>заболяване</a:t>
            </a:r>
            <a:r>
              <a:rPr lang="ru-RU" dirty="0"/>
              <a:t> от диабет.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Съдържание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 dirty="0" smtClean="0"/>
              <a:t>Правила </a:t>
            </a:r>
            <a:r>
              <a:rPr lang="ru-RU" altLang="en-US" dirty="0"/>
              <a:t>за работа с </a:t>
            </a:r>
            <a:r>
              <a:rPr lang="ru-RU" altLang="en-US" dirty="0" err="1"/>
              <a:t>дигитални</a:t>
            </a:r>
            <a:r>
              <a:rPr lang="ru-RU" altLang="en-US" dirty="0"/>
              <a:t> </a:t>
            </a:r>
            <a:r>
              <a:rPr lang="ru-RU" altLang="en-US" dirty="0" smtClean="0"/>
              <a:t>устройства/</a:t>
            </a:r>
            <a:r>
              <a:rPr lang="ru-RU" altLang="en-US" dirty="0" err="1" smtClean="0"/>
              <a:t>компютър</a:t>
            </a:r>
            <a:endParaRPr lang="ru-RU" altLang="en-US" dirty="0"/>
          </a:p>
          <a:p>
            <a:pPr eaLnBrk="1" hangingPunct="1"/>
            <a:r>
              <a:rPr lang="ru-RU" altLang="en-US" dirty="0" smtClean="0"/>
              <a:t>Основни </a:t>
            </a:r>
            <a:r>
              <a:rPr lang="ru-RU" altLang="en-US" dirty="0" err="1"/>
              <a:t>проблеми</a:t>
            </a:r>
            <a:r>
              <a:rPr lang="ru-RU" altLang="en-US" dirty="0"/>
              <a:t> при </a:t>
            </a:r>
            <a:r>
              <a:rPr lang="ru-RU" altLang="en-US" dirty="0" err="1"/>
              <a:t>неправилно</a:t>
            </a:r>
            <a:r>
              <a:rPr lang="ru-RU" altLang="en-US" dirty="0"/>
              <a:t> </a:t>
            </a:r>
            <a:r>
              <a:rPr lang="ru-RU" altLang="en-US" dirty="0" err="1"/>
              <a:t>използване</a:t>
            </a:r>
            <a:r>
              <a:rPr lang="ru-RU" altLang="en-US" dirty="0"/>
              <a:t> на </a:t>
            </a:r>
            <a:r>
              <a:rPr lang="ru-RU" altLang="en-US" dirty="0" err="1"/>
              <a:t>дигитални</a:t>
            </a:r>
            <a:r>
              <a:rPr lang="ru-RU" altLang="en-US" dirty="0"/>
              <a:t> </a:t>
            </a:r>
            <a:r>
              <a:rPr lang="ru-RU" altLang="en-US" dirty="0" smtClean="0"/>
              <a:t>устройства</a:t>
            </a:r>
            <a:endParaRPr lang="ru-RU" altLang="en-US" dirty="0"/>
          </a:p>
          <a:p>
            <a:pPr eaLnBrk="1" hangingPunct="1"/>
            <a:r>
              <a:rPr lang="ru-RU" altLang="en-US" dirty="0" smtClean="0"/>
              <a:t>Грижа </a:t>
            </a:r>
            <a:r>
              <a:rPr lang="ru-RU" altLang="en-US" dirty="0"/>
              <a:t>за </a:t>
            </a:r>
            <a:r>
              <a:rPr lang="ru-RU" altLang="en-US" dirty="0" err="1" smtClean="0"/>
              <a:t>здравето</a:t>
            </a:r>
            <a:endParaRPr lang="ru-RU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 за работа с </a:t>
            </a:r>
            <a:r>
              <a:rPr lang="ru-RU" dirty="0" err="1"/>
              <a:t>дигитални</a:t>
            </a:r>
            <a:r>
              <a:rPr lang="ru-RU" dirty="0"/>
              <a:t> </a:t>
            </a:r>
            <a:r>
              <a:rPr lang="ru-RU" dirty="0" smtClean="0"/>
              <a:t>устройства/</a:t>
            </a:r>
            <a:r>
              <a:rPr lang="ru-RU" dirty="0" err="1" smtClean="0"/>
              <a:t>компютър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Както </a:t>
            </a:r>
            <a:r>
              <a:rPr lang="bg-BG" dirty="0"/>
              <a:t>при всяко друго устройство и дигиталното устройство крие рискове от проблеми и правила за безопасно използване. </a:t>
            </a:r>
          </a:p>
          <a:p>
            <a:r>
              <a:rPr lang="bg-BG" dirty="0"/>
              <a:t>Международният стандарт ISO 9241 е създаден, за да определи </a:t>
            </a:r>
            <a:r>
              <a:rPr lang="bg-BG" dirty="0" smtClean="0"/>
              <a:t>изискванията </a:t>
            </a:r>
            <a:r>
              <a:rPr lang="bg-BG" dirty="0"/>
              <a:t>за работа с компютърна система. </a:t>
            </a:r>
            <a:endParaRPr lang="bg-BG" dirty="0" smtClean="0"/>
          </a:p>
          <a:p>
            <a:r>
              <a:rPr lang="bg-BG" dirty="0" smtClean="0"/>
              <a:t>Наредба </a:t>
            </a:r>
            <a:r>
              <a:rPr lang="bg-BG" dirty="0"/>
              <a:t>№7/15.08.2005 г. за минималните изисквания за осигуряване на здравословни и безопасни условия на труд при работа с видеодисплеи определя изискванията за превенция на заболяванията, до които може да доведе неправилното използване на компютъра при ежедневна работа.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7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Правилата</a:t>
            </a:r>
            <a:r>
              <a:rPr lang="ru-RU" dirty="0"/>
              <a:t> за безопасна работа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err="1"/>
              <a:t>дигитални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52609"/>
            <a:ext cx="7763435" cy="4679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Мониторът</a:t>
            </a:r>
            <a:r>
              <a:rPr lang="ru-RU" dirty="0" smtClean="0"/>
              <a:t> </a:t>
            </a:r>
            <a:r>
              <a:rPr lang="ru-RU" dirty="0" err="1"/>
              <a:t>трябва</a:t>
            </a:r>
            <a:r>
              <a:rPr lang="ru-RU" dirty="0"/>
              <a:t> да е на </a:t>
            </a:r>
            <a:r>
              <a:rPr lang="ru-RU" dirty="0" err="1"/>
              <a:t>разстояние</a:t>
            </a:r>
            <a:r>
              <a:rPr lang="ru-RU" dirty="0"/>
              <a:t> 50-70 см. от </a:t>
            </a:r>
            <a:r>
              <a:rPr lang="ru-RU" dirty="0" err="1"/>
              <a:t>лицето</a:t>
            </a:r>
            <a:r>
              <a:rPr lang="ru-RU" dirty="0"/>
              <a:t>, т.е. на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ръка</a:t>
            </a:r>
            <a:r>
              <a:rPr lang="ru-RU" dirty="0"/>
              <a:t> </a:t>
            </a:r>
            <a:r>
              <a:rPr lang="ru-RU" dirty="0" err="1"/>
              <a:t>разстояние</a:t>
            </a:r>
            <a:r>
              <a:rPr lang="ru-RU" dirty="0"/>
              <a:t> от </a:t>
            </a:r>
            <a:r>
              <a:rPr lang="ru-RU" dirty="0" err="1"/>
              <a:t>очите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Мониторът</a:t>
            </a:r>
            <a:r>
              <a:rPr lang="ru-RU" dirty="0" smtClean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на </a:t>
            </a:r>
            <a:r>
              <a:rPr lang="ru-RU" dirty="0" err="1"/>
              <a:t>нивото</a:t>
            </a:r>
            <a:r>
              <a:rPr lang="ru-RU" dirty="0"/>
              <a:t> на </a:t>
            </a:r>
            <a:r>
              <a:rPr lang="ru-RU" dirty="0" err="1"/>
              <a:t>очите</a:t>
            </a:r>
            <a:r>
              <a:rPr lang="ru-RU" dirty="0"/>
              <a:t>, но </a:t>
            </a:r>
            <a:r>
              <a:rPr lang="ru-RU" dirty="0" err="1"/>
              <a:t>ако</a:t>
            </a:r>
            <a:r>
              <a:rPr lang="ru-RU" dirty="0"/>
              <a:t> носите </a:t>
            </a:r>
            <a:r>
              <a:rPr lang="ru-RU" dirty="0" err="1"/>
              <a:t>очила</a:t>
            </a:r>
            <a:r>
              <a:rPr lang="ru-RU" dirty="0"/>
              <a:t>, понижете монитора с от 3 до 5 см.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Ръцете</a:t>
            </a:r>
            <a:r>
              <a:rPr lang="ru-RU" dirty="0" smtClean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сгънати</a:t>
            </a:r>
            <a:r>
              <a:rPr lang="ru-RU" dirty="0"/>
              <a:t> под </a:t>
            </a:r>
            <a:r>
              <a:rPr lang="ru-RU" dirty="0" err="1"/>
              <a:t>ъгъл</a:t>
            </a:r>
            <a:r>
              <a:rPr lang="ru-RU" dirty="0"/>
              <a:t> 90 градуса и </a:t>
            </a:r>
            <a:r>
              <a:rPr lang="ru-RU" dirty="0" err="1"/>
              <a:t>подпрени</a:t>
            </a:r>
            <a:r>
              <a:rPr lang="ru-RU" dirty="0"/>
              <a:t> на </a:t>
            </a:r>
            <a:r>
              <a:rPr lang="ru-RU" dirty="0" err="1"/>
              <a:t>бюрото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 descr="C:\Users\User\Desktop\dig_komp\tema 4\kak-organizovat-rabochee-mesto-shkolnika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7954"/>
            <a:ext cx="4011931" cy="3379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70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Правилата</a:t>
            </a:r>
            <a:r>
              <a:rPr lang="ru-RU" dirty="0"/>
              <a:t> за безопасна работа 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err="1"/>
              <a:t>дигитални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5718"/>
            <a:ext cx="7386918" cy="462578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err="1" smtClean="0"/>
              <a:t>Мишката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клавиатурата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на </a:t>
            </a:r>
            <a:r>
              <a:rPr lang="ru-RU" dirty="0" err="1"/>
              <a:t>една</a:t>
            </a:r>
            <a:r>
              <a:rPr lang="ru-RU" dirty="0"/>
              <a:t> и </a:t>
            </a:r>
            <a:r>
              <a:rPr lang="ru-RU" dirty="0" err="1"/>
              <a:t>съща</a:t>
            </a:r>
            <a:r>
              <a:rPr lang="ru-RU" dirty="0"/>
              <a:t> </a:t>
            </a:r>
            <a:r>
              <a:rPr lang="ru-RU" dirty="0" err="1"/>
              <a:t>повърхност</a:t>
            </a:r>
            <a:r>
              <a:rPr lang="ru-RU" dirty="0"/>
              <a:t> и на </a:t>
            </a:r>
            <a:r>
              <a:rPr lang="ru-RU" dirty="0" err="1"/>
              <a:t>еднакво</a:t>
            </a:r>
            <a:r>
              <a:rPr lang="ru-RU" dirty="0"/>
              <a:t> </a:t>
            </a:r>
            <a:r>
              <a:rPr lang="ru-RU" dirty="0" err="1"/>
              <a:t>разстояние</a:t>
            </a:r>
            <a:r>
              <a:rPr lang="ru-RU" dirty="0"/>
              <a:t> от вас,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</a:t>
            </a:r>
            <a:r>
              <a:rPr lang="ru-RU" dirty="0" err="1"/>
              <a:t>запазване</a:t>
            </a:r>
            <a:r>
              <a:rPr lang="ru-RU" dirty="0"/>
              <a:t> на </a:t>
            </a:r>
            <a:r>
              <a:rPr lang="ru-RU" dirty="0" err="1"/>
              <a:t>лактите</a:t>
            </a:r>
            <a:r>
              <a:rPr lang="ru-RU" dirty="0"/>
              <a:t> </a:t>
            </a:r>
            <a:r>
              <a:rPr lang="ru-RU" dirty="0" err="1"/>
              <a:t>близо</a:t>
            </a:r>
            <a:r>
              <a:rPr lang="ru-RU" dirty="0"/>
              <a:t> до </a:t>
            </a:r>
            <a:r>
              <a:rPr lang="ru-RU" dirty="0" err="1"/>
              <a:t>тялото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err="1" smtClean="0"/>
              <a:t>Компютърната</a:t>
            </a:r>
            <a:r>
              <a:rPr lang="ru-RU" dirty="0" smtClean="0"/>
              <a:t> </a:t>
            </a:r>
            <a:r>
              <a:rPr lang="ru-RU" dirty="0"/>
              <a:t>мишка </a:t>
            </a:r>
            <a:r>
              <a:rPr lang="ru-RU" dirty="0" err="1"/>
              <a:t>стои</a:t>
            </a:r>
            <a:r>
              <a:rPr lang="ru-RU" dirty="0"/>
              <a:t> </a:t>
            </a:r>
            <a:r>
              <a:rPr lang="ru-RU" dirty="0" err="1"/>
              <a:t>отляво</a:t>
            </a:r>
            <a:r>
              <a:rPr lang="ru-RU" dirty="0"/>
              <a:t>/</a:t>
            </a:r>
            <a:r>
              <a:rPr lang="ru-RU" dirty="0" err="1"/>
              <a:t>отдясно</a:t>
            </a:r>
            <a:r>
              <a:rPr lang="ru-RU" dirty="0"/>
              <a:t> на </a:t>
            </a:r>
            <a:r>
              <a:rPr lang="ru-RU" dirty="0" err="1"/>
              <a:t>клавиатурата</a:t>
            </a:r>
            <a:r>
              <a:rPr lang="ru-RU" dirty="0"/>
              <a:t> (в </a:t>
            </a:r>
            <a:r>
              <a:rPr lang="ru-RU" dirty="0" err="1"/>
              <a:t>зависимост</a:t>
            </a:r>
            <a:r>
              <a:rPr lang="ru-RU" dirty="0"/>
              <a:t> с коя </a:t>
            </a:r>
            <a:r>
              <a:rPr lang="ru-RU" dirty="0" err="1"/>
              <a:t>ръка</a:t>
            </a:r>
            <a:r>
              <a:rPr lang="ru-RU" dirty="0"/>
              <a:t> пишете), а не пред или зад </a:t>
            </a:r>
            <a:r>
              <a:rPr lang="ru-RU" dirty="0" err="1"/>
              <a:t>нея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err="1" smtClean="0"/>
              <a:t>Китката</a:t>
            </a:r>
            <a:r>
              <a:rPr lang="ru-RU" dirty="0" smtClean="0"/>
              <a:t> </a:t>
            </a:r>
            <a:r>
              <a:rPr lang="ru-RU" dirty="0" err="1"/>
              <a:t>трябва</a:t>
            </a:r>
            <a:r>
              <a:rPr lang="ru-RU" dirty="0"/>
              <a:t> да е в </a:t>
            </a:r>
            <a:r>
              <a:rPr lang="ru-RU" dirty="0" err="1"/>
              <a:t>хоризонтално</a:t>
            </a:r>
            <a:r>
              <a:rPr lang="ru-RU" dirty="0"/>
              <a:t> положение.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67" y="2421731"/>
            <a:ext cx="4220486" cy="28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Правилата</a:t>
            </a:r>
            <a:r>
              <a:rPr lang="ru-RU" dirty="0"/>
              <a:t> за безопасна работа 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err="1"/>
              <a:t>дигитални</a:t>
            </a:r>
            <a:r>
              <a:rPr lang="ru-RU" dirty="0"/>
              <a:t> устройства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4" y="2384612"/>
            <a:ext cx="4016237" cy="22450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56847" y="1642362"/>
            <a:ext cx="783515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bg-BG" dirty="0"/>
              <a:t>Препоръчително е използване на офис стол с пет въртящи се крака, регулируема седалка и облегалка. Гърбът трябва да е изправен като облегалката на стола да е плътно до </a:t>
            </a:r>
            <a:r>
              <a:rPr lang="bg-BG" dirty="0" smtClean="0"/>
              <a:t>него.</a:t>
            </a:r>
            <a:endParaRPr lang="ru-RU" dirty="0"/>
          </a:p>
          <a:p>
            <a:pPr marL="514350" indent="-514350">
              <a:buFont typeface="+mj-lt"/>
              <a:buAutoNum type="arabicPeriod" startAt="7"/>
            </a:pPr>
            <a:r>
              <a:rPr lang="bg-BG" dirty="0" smtClean="0"/>
              <a:t>Краката </a:t>
            </a:r>
            <a:r>
              <a:rPr lang="bg-BG" dirty="0"/>
              <a:t>да са под ъгъл 90 градуса и стъпили върху пода или поставка за </a:t>
            </a:r>
            <a:r>
              <a:rPr lang="bg-BG" dirty="0" smtClean="0"/>
              <a:t>крака.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bg-BG" dirty="0" smtClean="0"/>
              <a:t>Да </a:t>
            </a:r>
            <a:r>
              <a:rPr lang="bg-BG" dirty="0"/>
              <a:t>се работи на естествена светлина. Ако е тъмно да не се работи само на светлината на </a:t>
            </a:r>
            <a:r>
              <a:rPr lang="bg-BG" dirty="0" smtClean="0"/>
              <a:t>компютъра.</a:t>
            </a:r>
          </a:p>
          <a:p>
            <a:pPr marL="0" indent="0">
              <a:buNone/>
            </a:pPr>
            <a:endParaRPr lang="ru-RU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320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Правилата</a:t>
            </a:r>
            <a:r>
              <a:rPr lang="ru-RU" dirty="0"/>
              <a:t> за безопасна работа 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err="1"/>
              <a:t>дигитални</a:t>
            </a:r>
            <a:r>
              <a:rPr lang="ru-RU" dirty="0"/>
              <a:t>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7691718" cy="4511021"/>
          </a:xfrm>
        </p:spPr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ru-RU" dirty="0" err="1" smtClean="0"/>
              <a:t>Светлината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/>
              <a:t>прозорците</a:t>
            </a:r>
            <a:r>
              <a:rPr lang="ru-RU" dirty="0"/>
              <a:t> да не свети в </a:t>
            </a:r>
            <a:r>
              <a:rPr lang="ru-RU" dirty="0" err="1"/>
              <a:t>очите</a:t>
            </a:r>
            <a:r>
              <a:rPr lang="ru-RU" dirty="0"/>
              <a:t> или да не се </a:t>
            </a:r>
            <a:r>
              <a:rPr lang="ru-RU" dirty="0" err="1"/>
              <a:t>отразява</a:t>
            </a:r>
            <a:r>
              <a:rPr lang="ru-RU" dirty="0"/>
              <a:t> в </a:t>
            </a:r>
            <a:r>
              <a:rPr lang="ru-RU" dirty="0" err="1"/>
              <a:t>екрана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ru-RU" dirty="0" err="1" smtClean="0"/>
              <a:t>Правете</a:t>
            </a:r>
            <a:r>
              <a:rPr lang="ru-RU" dirty="0" smtClean="0"/>
              <a:t> </a:t>
            </a:r>
            <a:r>
              <a:rPr lang="ru-RU" dirty="0"/>
              <a:t>си </a:t>
            </a:r>
            <a:r>
              <a:rPr lang="ru-RU" dirty="0" err="1"/>
              <a:t>почивка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40 - 45 мин., 10 -15 мин. </a:t>
            </a:r>
            <a:r>
              <a:rPr lang="ru-RU" dirty="0" err="1"/>
              <a:t>почивка</a:t>
            </a:r>
            <a:r>
              <a:rPr lang="ru-RU" dirty="0"/>
              <a:t>. </a:t>
            </a:r>
            <a:r>
              <a:rPr lang="ru-RU" dirty="0" err="1"/>
              <a:t>Правете</a:t>
            </a:r>
            <a:r>
              <a:rPr lang="ru-RU" dirty="0"/>
              <a:t> </a:t>
            </a:r>
            <a:r>
              <a:rPr lang="ru-RU" dirty="0" err="1"/>
              <a:t>разходки</a:t>
            </a:r>
            <a:r>
              <a:rPr lang="ru-RU" dirty="0"/>
              <a:t> и упражнения за </a:t>
            </a:r>
            <a:r>
              <a:rPr lang="ru-RU" dirty="0" err="1"/>
              <a:t>очите</a:t>
            </a:r>
            <a:r>
              <a:rPr lang="ru-RU" dirty="0"/>
              <a:t>, </a:t>
            </a:r>
            <a:r>
              <a:rPr lang="ru-RU" dirty="0" err="1"/>
              <a:t>ръцете</a:t>
            </a:r>
            <a:r>
              <a:rPr lang="ru-RU" dirty="0"/>
              <a:t> и </a:t>
            </a:r>
            <a:r>
              <a:rPr lang="ru-RU" dirty="0" err="1"/>
              <a:t>краката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ru-RU" dirty="0" smtClean="0"/>
              <a:t>От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отмествайте</a:t>
            </a:r>
            <a:r>
              <a:rPr lang="ru-RU" dirty="0"/>
              <a:t> </a:t>
            </a:r>
            <a:r>
              <a:rPr lang="ru-RU" dirty="0" err="1"/>
              <a:t>погледа</a:t>
            </a:r>
            <a:r>
              <a:rPr lang="ru-RU" dirty="0"/>
              <a:t> от </a:t>
            </a:r>
            <a:r>
              <a:rPr lang="ru-RU" dirty="0" err="1"/>
              <a:t>екрана</a:t>
            </a:r>
            <a:r>
              <a:rPr lang="ru-RU" dirty="0"/>
              <a:t> на </a:t>
            </a:r>
            <a:r>
              <a:rPr lang="ru-RU" dirty="0" err="1"/>
              <a:t>дигиталното</a:t>
            </a:r>
            <a:r>
              <a:rPr lang="ru-RU" dirty="0"/>
              <a:t> устройство и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фокусирайте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далечен</a:t>
            </a:r>
            <a:r>
              <a:rPr lang="ru-RU" dirty="0"/>
              <a:t> </a:t>
            </a:r>
            <a:r>
              <a:rPr lang="ru-RU" dirty="0" err="1"/>
              <a:t>обект</a:t>
            </a:r>
            <a:r>
              <a:rPr lang="ru-RU" dirty="0"/>
              <a:t>. Периодично мигайте, правило 20/20 (на </a:t>
            </a:r>
            <a:r>
              <a:rPr lang="ru-RU" dirty="0" err="1"/>
              <a:t>всеки</a:t>
            </a:r>
            <a:r>
              <a:rPr lang="ru-RU" dirty="0"/>
              <a:t> 20 мин. </a:t>
            </a:r>
            <a:r>
              <a:rPr lang="ru-RU" dirty="0" err="1"/>
              <a:t>отклонявайте</a:t>
            </a:r>
            <a:r>
              <a:rPr lang="ru-RU" dirty="0"/>
              <a:t> </a:t>
            </a:r>
            <a:r>
              <a:rPr lang="ru-RU" dirty="0" err="1"/>
              <a:t>поглед</a:t>
            </a:r>
            <a:r>
              <a:rPr lang="ru-RU" dirty="0"/>
              <a:t> от монитора за 20 сек</a:t>
            </a:r>
            <a:r>
              <a:rPr lang="ru-RU" dirty="0" smtClean="0"/>
              <a:t>.).</a:t>
            </a:r>
          </a:p>
          <a:p>
            <a:pPr marL="514350" indent="-514350">
              <a:buFont typeface="+mj-lt"/>
              <a:buAutoNum type="arabicPeriod" startAt="10"/>
            </a:pPr>
            <a:endParaRPr lang="ru-RU" dirty="0"/>
          </a:p>
          <a:p>
            <a:pPr marL="514350" indent="-514350">
              <a:buFont typeface="+mj-lt"/>
              <a:buAutoNum type="arabicPeriod" startAt="10"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dirty="0" err="1" smtClean="0"/>
              <a:t>Европейска</a:t>
            </a:r>
            <a:r>
              <a:rPr lang="ru-RU" dirty="0" smtClean="0"/>
              <a:t> Рамка на </a:t>
            </a:r>
            <a:r>
              <a:rPr lang="ru-RU" dirty="0" err="1" smtClean="0"/>
              <a:t>дигиталните</a:t>
            </a:r>
            <a:r>
              <a:rPr lang="ru-RU" dirty="0" smtClean="0"/>
              <a:t> компетентности с </a:t>
            </a:r>
            <a:r>
              <a:rPr lang="ru-RU" dirty="0" err="1" smtClean="0"/>
              <a:t>петте</a:t>
            </a:r>
            <a:r>
              <a:rPr lang="ru-RU" dirty="0" smtClean="0"/>
              <a:t> области на </a:t>
            </a:r>
            <a:r>
              <a:rPr lang="ru-RU" dirty="0" err="1" smtClean="0"/>
              <a:t>дигитална</a:t>
            </a:r>
            <a:r>
              <a:rPr lang="ru-RU" dirty="0" smtClean="0"/>
              <a:t> </a:t>
            </a:r>
            <a:r>
              <a:rPr lang="ru-RU" dirty="0" err="1" smtClean="0"/>
              <a:t>компетентност</a:t>
            </a:r>
            <a:r>
              <a:rPr lang="ru-RU" dirty="0" smtClean="0"/>
              <a:t> и 21 </a:t>
            </a:r>
            <a:r>
              <a:rPr lang="ru-RU" dirty="0" err="1" smtClean="0"/>
              <a:t>дигитални</a:t>
            </a:r>
            <a:r>
              <a:rPr lang="ru-RU" dirty="0" smtClean="0"/>
              <a:t> умения/ компетентности (</a:t>
            </a:r>
            <a:r>
              <a:rPr lang="ru-RU" dirty="0" err="1" smtClean="0"/>
              <a:t>DigComp</a:t>
            </a:r>
            <a:r>
              <a:rPr lang="ru-RU" dirty="0" smtClean="0"/>
              <a:t> 2.1)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4" b="10299"/>
          <a:stretch/>
        </p:blipFill>
        <p:spPr>
          <a:xfrm>
            <a:off x="7510272" y="2429387"/>
            <a:ext cx="4681728" cy="25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Правилата</a:t>
            </a:r>
            <a:r>
              <a:rPr lang="ru-RU" dirty="0"/>
              <a:t> за безопасна работа 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err="1"/>
              <a:t>дигитални</a:t>
            </a:r>
            <a:r>
              <a:rPr lang="ru-RU" dirty="0"/>
              <a:t> устройств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838"/>
            <a:ext cx="6078071" cy="4511021"/>
          </a:xfrm>
        </p:spPr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ru-RU" dirty="0" err="1"/>
              <a:t>Препоръчително</a:t>
            </a:r>
            <a:r>
              <a:rPr lang="ru-RU" dirty="0"/>
              <a:t> е да се </a:t>
            </a:r>
            <a:r>
              <a:rPr lang="ru-RU" dirty="0" err="1"/>
              <a:t>редуват</a:t>
            </a:r>
            <a:r>
              <a:rPr lang="ru-RU" dirty="0"/>
              <a:t> работа на </a:t>
            </a:r>
            <a:r>
              <a:rPr lang="ru-RU" dirty="0" err="1"/>
              <a:t>дигитални</a:t>
            </a:r>
            <a:r>
              <a:rPr lang="ru-RU" dirty="0"/>
              <a:t> устройства с друг вид </a:t>
            </a:r>
            <a:r>
              <a:rPr lang="ru-RU" dirty="0" err="1"/>
              <a:t>дейности</a:t>
            </a:r>
            <a:r>
              <a:rPr lang="ru-RU" dirty="0"/>
              <a:t>.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ru-RU" dirty="0" err="1" smtClean="0"/>
              <a:t>Препоръчително</a:t>
            </a:r>
            <a:r>
              <a:rPr lang="ru-RU" dirty="0" smtClean="0"/>
              <a:t> </a:t>
            </a:r>
            <a:r>
              <a:rPr lang="ru-RU" dirty="0"/>
              <a:t>е да се </a:t>
            </a:r>
            <a:r>
              <a:rPr lang="ru-RU" dirty="0" err="1"/>
              <a:t>сменя</a:t>
            </a:r>
            <a:r>
              <a:rPr lang="ru-RU" dirty="0"/>
              <a:t> </a:t>
            </a:r>
            <a:r>
              <a:rPr lang="ru-RU" dirty="0" err="1"/>
              <a:t>често</a:t>
            </a:r>
            <a:r>
              <a:rPr lang="ru-RU" dirty="0"/>
              <a:t> </a:t>
            </a:r>
            <a:r>
              <a:rPr lang="ru-RU" dirty="0" err="1"/>
              <a:t>позата</a:t>
            </a:r>
            <a:r>
              <a:rPr lang="ru-RU" dirty="0"/>
              <a:t> и да се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обедната</a:t>
            </a:r>
            <a:r>
              <a:rPr lang="ru-RU" dirty="0"/>
              <a:t> </a:t>
            </a:r>
            <a:r>
              <a:rPr lang="ru-RU" dirty="0" err="1"/>
              <a:t>почивка</a:t>
            </a:r>
            <a:r>
              <a:rPr lang="ru-RU" dirty="0"/>
              <a:t> за </a:t>
            </a:r>
            <a:r>
              <a:rPr lang="ru-RU" dirty="0" err="1"/>
              <a:t>разходки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ru-RU" dirty="0" smtClean="0"/>
              <a:t>Не </a:t>
            </a:r>
            <a:r>
              <a:rPr lang="ru-RU" dirty="0"/>
              <a:t>се </a:t>
            </a:r>
            <a:r>
              <a:rPr lang="ru-RU" dirty="0" err="1"/>
              <a:t>препоръчва</a:t>
            </a:r>
            <a:r>
              <a:rPr lang="ru-RU" dirty="0"/>
              <a:t> </a:t>
            </a:r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дигитално</a:t>
            </a:r>
            <a:r>
              <a:rPr lang="ru-RU" dirty="0"/>
              <a:t> устройство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лягане</a:t>
            </a:r>
            <a:r>
              <a:rPr lang="ru-RU" dirty="0"/>
              <a:t> и </a:t>
            </a:r>
            <a:r>
              <a:rPr lang="ru-RU" dirty="0" err="1"/>
              <a:t>сън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41" y="1876144"/>
            <a:ext cx="5164511" cy="34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ОСНОВНИ </a:t>
            </a:r>
            <a:r>
              <a:rPr lang="ru-RU" dirty="0"/>
              <a:t>ПРОБЛЕМИ ПРИ НЕПРАВИЛНО ИЗПОЛЗВАНЕ НА ДИГИТАЛНИ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1882"/>
            <a:ext cx="6615953" cy="4238906"/>
          </a:xfrm>
        </p:spPr>
        <p:txBody>
          <a:bodyPr/>
          <a:lstStyle/>
          <a:p>
            <a:r>
              <a:rPr lang="ru-RU" dirty="0" err="1"/>
              <a:t>Ежедневната</a:t>
            </a:r>
            <a:r>
              <a:rPr lang="ru-RU" dirty="0"/>
              <a:t> работа с </a:t>
            </a:r>
            <a:r>
              <a:rPr lang="ru-RU" dirty="0" err="1"/>
              <a:t>компютър</a:t>
            </a:r>
            <a:r>
              <a:rPr lang="ru-RU" dirty="0"/>
              <a:t> </a:t>
            </a:r>
            <a:r>
              <a:rPr lang="ru-RU" dirty="0" err="1"/>
              <a:t>крие</a:t>
            </a:r>
            <a:r>
              <a:rPr lang="ru-RU" dirty="0"/>
              <a:t> </a:t>
            </a:r>
            <a:r>
              <a:rPr lang="ru-RU" dirty="0" err="1"/>
              <a:t>доста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 за </a:t>
            </a:r>
            <a:r>
              <a:rPr lang="ru-RU" dirty="0" err="1"/>
              <a:t>здравето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сме</a:t>
            </a:r>
            <a:r>
              <a:rPr lang="ru-RU" dirty="0"/>
              <a:t> </a:t>
            </a:r>
            <a:r>
              <a:rPr lang="ru-RU" dirty="0" err="1"/>
              <a:t>невнимателни</a:t>
            </a:r>
            <a:r>
              <a:rPr lang="ru-RU" dirty="0"/>
              <a:t> и не </a:t>
            </a:r>
            <a:r>
              <a:rPr lang="ru-RU" dirty="0" err="1"/>
              <a:t>спазваме</a:t>
            </a:r>
            <a:r>
              <a:rPr lang="ru-RU" dirty="0"/>
              <a:t> </a:t>
            </a:r>
            <a:r>
              <a:rPr lang="ru-RU" dirty="0" err="1"/>
              <a:t>правилата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доведе</a:t>
            </a:r>
            <a:r>
              <a:rPr lang="ru-RU" dirty="0"/>
              <a:t> до </a:t>
            </a:r>
            <a:r>
              <a:rPr lang="ru-RU" dirty="0" err="1"/>
              <a:t>опасността</a:t>
            </a:r>
            <a:r>
              <a:rPr lang="ru-RU" dirty="0"/>
              <a:t> от скелетно-</a:t>
            </a:r>
            <a:r>
              <a:rPr lang="ru-RU" dirty="0" err="1"/>
              <a:t>мускулни</a:t>
            </a:r>
            <a:r>
              <a:rPr lang="ru-RU" dirty="0"/>
              <a:t> и </a:t>
            </a:r>
            <a:r>
              <a:rPr lang="ru-RU" dirty="0" err="1"/>
              <a:t>очни</a:t>
            </a:r>
            <a:r>
              <a:rPr lang="ru-RU" dirty="0"/>
              <a:t> </a:t>
            </a:r>
            <a:r>
              <a:rPr lang="ru-RU" dirty="0" err="1"/>
              <a:t>заболявания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/>
          <a:stretch/>
        </p:blipFill>
        <p:spPr>
          <a:xfrm>
            <a:off x="7010402" y="1700432"/>
            <a:ext cx="4823010" cy="45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52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1413</TotalTime>
  <Words>1298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Retrospect</vt:lpstr>
      <vt:lpstr>Тема 4.3 Защита на здравето и благосъстоянието</vt:lpstr>
      <vt:lpstr>Съдържание</vt:lpstr>
      <vt:lpstr>Правила за работа с дигитални устройства/компютър</vt:lpstr>
      <vt:lpstr>Правилата за безопасна работа  с дигитални устройства</vt:lpstr>
      <vt:lpstr>Правилата за безопасна работа  с дигитални устройства</vt:lpstr>
      <vt:lpstr>Правилата за безопасна работа  с дигитални устройства</vt:lpstr>
      <vt:lpstr>Правилата за безопасна работа  с дигитални устройства</vt:lpstr>
      <vt:lpstr>Правилата за безопасна работа  с дигитални устройств</vt:lpstr>
      <vt:lpstr>ОСНОВНИ ПРОБЛЕМИ ПРИ НЕПРАВИЛНО ИЗПОЛЗВАНЕ НА ДИГИТАЛНИ УСТРОЙСТВА</vt:lpstr>
      <vt:lpstr>Проблеми предизвикани от неправилно използване на дигиталните устройства</vt:lpstr>
      <vt:lpstr>Проблеми предизвикани от неправилно използване на дигиталните устройства</vt:lpstr>
      <vt:lpstr>Проблеми предизвикани от неправилно използване на дигиталните устройства</vt:lpstr>
      <vt:lpstr>Проблеми предизвикани от неправилно използване на дигиталните устройства</vt:lpstr>
      <vt:lpstr>ГРИЖА ЗА ЗДРАВЕ</vt:lpstr>
      <vt:lpstr>ГРИЖА ЗА ЗДРАВЕТО </vt:lpstr>
      <vt:lpstr>ГРИЖА ЗА ЗДРАВЕТО </vt:lpstr>
      <vt:lpstr>ГРИЖА ЗА ЗДРАВЕТО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User</cp:lastModifiedBy>
  <cp:revision>63</cp:revision>
  <dcterms:created xsi:type="dcterms:W3CDTF">2023-01-03T13:46:11Z</dcterms:created>
  <dcterms:modified xsi:type="dcterms:W3CDTF">2023-02-23T19:29:24Z</dcterms:modified>
</cp:coreProperties>
</file>