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70" r:id="rId15"/>
    <p:sldId id="271" r:id="rId16"/>
    <p:sldId id="274" r:id="rId17"/>
    <p:sldId id="272" r:id="rId18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3" autoAdjust="0"/>
    <p:restoredTop sz="94660"/>
  </p:normalViewPr>
  <p:slideViewPr>
    <p:cSldViewPr snapToGrid="0">
      <p:cViewPr varScale="1">
        <p:scale>
          <a:sx n="43" d="100"/>
          <a:sy n="43" d="100"/>
        </p:scale>
        <p:origin x="72" y="955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FB64C6-569E-4F70-BCB8-75324E9D6D2E}" type="datetimeFigureOut">
              <a:rPr lang="en-GB"/>
              <a:pPr>
                <a:defRPr/>
              </a:pPr>
              <a:t>23/02/2023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B10276E-8453-45F0-86BE-38A31A1DEB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5031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C0F2615-8737-4BF9-9AC9-8E8D7A2802F3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905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2985785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4684222"/>
            <a:ext cx="8363516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4DD7BA2-3281-4CAE-B481-A466A1C542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Европейска </a:t>
            </a:r>
            <a:r>
              <a:rPr lang="ru-RU" dirty="0"/>
              <a:t>Рамка на дигиталните компетентности с петте области </a:t>
            </a:r>
            <a:r>
              <a:rPr lang="ru-RU" dirty="0" smtClean="0"/>
              <a:t>на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ru-RU" dirty="0" smtClean="0"/>
              <a:t>дигитална</a:t>
            </a:r>
            <a:r>
              <a:rPr lang="en-GB" dirty="0" smtClean="0"/>
              <a:t> </a:t>
            </a:r>
            <a:r>
              <a:rPr lang="ru-RU" dirty="0" smtClean="0"/>
              <a:t>компетентност</a:t>
            </a:r>
            <a:r>
              <a:rPr lang="en-GB" dirty="0" smtClean="0"/>
              <a:t> </a:t>
            </a:r>
            <a:r>
              <a:rPr lang="ru-RU" dirty="0" smtClean="0"/>
              <a:t>и </a:t>
            </a:r>
            <a:r>
              <a:rPr lang="ru-RU" dirty="0"/>
              <a:t>21 дигитални умения/ компетентности (DigComp 2.1)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73" y="318320"/>
            <a:ext cx="428625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15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49104-7D14-4124-BDE8-A583F4213B2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6561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1AF14A-5F0C-439E-9D32-0E48D454566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713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90488" indent="-90488">
              <a:buFont typeface="Arial" panose="020B0604020202020204" pitchFamily="34" charset="0"/>
              <a:buChar char="•"/>
              <a:defRPr/>
            </a:lvl1pPr>
            <a:lvl2pPr marL="382588" indent="-182563">
              <a:buFont typeface="Arial" panose="020B0604020202020204" pitchFamily="34" charset="0"/>
              <a:buChar char="•"/>
              <a:defRPr/>
            </a:lvl2pPr>
            <a:lvl3pPr marL="566738" indent="-182563">
              <a:buFont typeface="Arial" panose="020B0604020202020204" pitchFamily="34" charset="0"/>
              <a:buChar char="•"/>
              <a:defRPr/>
            </a:lvl3pPr>
            <a:lvl4pPr marL="749300" indent="-182563">
              <a:buFont typeface="Arial" panose="020B0604020202020204" pitchFamily="34" charset="0"/>
              <a:buChar char="•"/>
              <a:defRPr/>
            </a:lvl4pPr>
            <a:lvl5pPr marL="931863" indent="-18256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C5159-182D-4C2F-A853-14B47A34D61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992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DEAD4DF-16C8-4075-93F9-48355EDBC0E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71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528CD17-4247-4B67-A44A-56048501A76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5894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CF1FF-1288-4E66-A247-32226B2B222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1633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BDDC5-8D53-47EA-B3FF-51BC47B977D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3505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9C4AEA8-F69B-4C08-A93F-864E2A8801A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9404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7B62623-3FD5-4528-A7DA-B798290557C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r>
              <a:rPr lang="en-GB"/>
              <a:t/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79197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C715950-CA5E-423F-A78E-33EEF9ABD64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2018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390887D0-5495-4808-AAFF-825DF0837BE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5" r:id="rId2"/>
    <p:sldLayoutId id="2147483720" r:id="rId3"/>
    <p:sldLayoutId id="2147483721" r:id="rId4"/>
    <p:sldLayoutId id="2147483716" r:id="rId5"/>
    <p:sldLayoutId id="2147483717" r:id="rId6"/>
    <p:sldLayoutId id="2147483722" r:id="rId7"/>
    <p:sldLayoutId id="2147483723" r:id="rId8"/>
    <p:sldLayoutId id="2147483724" r:id="rId9"/>
    <p:sldLayoutId id="2147483718" r:id="rId10"/>
    <p:sldLayoutId id="2147483725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f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050" y="1568450"/>
            <a:ext cx="8362950" cy="29845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Тема 4.3</a:t>
            </a:r>
            <a:br>
              <a:rPr lang="ru-RU" dirty="0" smtClean="0"/>
            </a:br>
            <a:r>
              <a:rPr lang="ru-RU" dirty="0" smtClean="0"/>
              <a:t>Защита на </a:t>
            </a:r>
            <a:r>
              <a:rPr lang="ru-RU" dirty="0" err="1" smtClean="0"/>
              <a:t>здравето</a:t>
            </a:r>
            <a:r>
              <a:rPr lang="ru-RU" dirty="0" smtClean="0"/>
              <a:t> и </a:t>
            </a:r>
            <a:r>
              <a:rPr lang="ru-RU" dirty="0" err="1" smtClean="0"/>
              <a:t>благосъстоянието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050" y="4930587"/>
            <a:ext cx="8362950" cy="897125"/>
          </a:xfrm>
        </p:spPr>
        <p:txBody>
          <a:bodyPr rtlCol="0"/>
          <a:lstStyle/>
          <a:p>
            <a:pPr eaLnBrk="1" fontAlgn="auto" hangingPunct="1">
              <a:defRPr/>
            </a:pP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</a:t>
            </a:r>
            <a:r>
              <a:rPr lang="en-GB"/>
              <a:t/>
            </a:r>
            <a:br>
              <a:rPr lang="en-GB"/>
            </a:br>
            <a:r>
              <a:rPr lang="ru-RU"/>
              <a:t>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Проблеми</a:t>
            </a:r>
            <a:r>
              <a:rPr lang="ru-RU" dirty="0"/>
              <a:t> </a:t>
            </a:r>
            <a:r>
              <a:rPr lang="ru-RU" dirty="0" err="1"/>
              <a:t>предизвикани</a:t>
            </a:r>
            <a:r>
              <a:rPr lang="ru-RU" dirty="0"/>
              <a:t> от </a:t>
            </a:r>
            <a:r>
              <a:rPr lang="ru-RU" dirty="0" err="1"/>
              <a:t>неправилно</a:t>
            </a:r>
            <a:r>
              <a:rPr lang="ru-RU" dirty="0"/>
              <a:t> </a:t>
            </a:r>
            <a:r>
              <a:rPr lang="ru-RU" dirty="0" err="1"/>
              <a:t>използване</a:t>
            </a:r>
            <a:r>
              <a:rPr lang="ru-RU" dirty="0"/>
              <a:t> на </a:t>
            </a:r>
            <a:r>
              <a:rPr lang="ru-RU" dirty="0" err="1"/>
              <a:t>дигиталните</a:t>
            </a:r>
            <a:r>
              <a:rPr lang="ru-RU" dirty="0"/>
              <a:t> устройства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20838"/>
            <a:ext cx="7566212" cy="4679950"/>
          </a:xfrm>
        </p:spPr>
        <p:txBody>
          <a:bodyPr/>
          <a:lstStyle/>
          <a:p>
            <a:pPr lvl="0"/>
            <a:r>
              <a:rPr lang="bg-BG" dirty="0"/>
              <a:t>С гърба: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bg-BG" dirty="0"/>
              <a:t>Грешна стойка - изправеното положение е важно, като в противен случай може да се стигне до болки в гърба, врата или до изкривяване </a:t>
            </a:r>
            <a:endParaRPr lang="bg-BG" dirty="0" smtClean="0"/>
          </a:p>
          <a:p>
            <a:r>
              <a:rPr lang="ru-RU" dirty="0" smtClean="0"/>
              <a:t>С </a:t>
            </a:r>
            <a:r>
              <a:rPr lang="ru-RU" dirty="0"/>
              <a:t>врата: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dirty="0" err="1" smtClean="0"/>
              <a:t>Напрягане</a:t>
            </a:r>
            <a:r>
              <a:rPr lang="ru-RU" dirty="0" smtClean="0"/>
              <a:t> </a:t>
            </a:r>
            <a:r>
              <a:rPr lang="ru-RU" dirty="0"/>
              <a:t>на </a:t>
            </a:r>
            <a:r>
              <a:rPr lang="ru-RU" dirty="0" err="1"/>
              <a:t>погледа</a:t>
            </a:r>
            <a:r>
              <a:rPr lang="ru-RU" dirty="0"/>
              <a:t> и врата - </a:t>
            </a:r>
            <a:r>
              <a:rPr lang="ru-RU" dirty="0" err="1"/>
              <a:t>положението</a:t>
            </a:r>
            <a:r>
              <a:rPr lang="ru-RU" dirty="0"/>
              <a:t> на монитора и наклона, който </a:t>
            </a:r>
            <a:r>
              <a:rPr lang="ru-RU" dirty="0" err="1"/>
              <a:t>трябва</a:t>
            </a:r>
            <a:r>
              <a:rPr lang="ru-RU" dirty="0"/>
              <a:t> да </a:t>
            </a:r>
            <a:r>
              <a:rPr lang="ru-RU" dirty="0" err="1"/>
              <a:t>има</a:t>
            </a:r>
            <a:r>
              <a:rPr lang="ru-RU" dirty="0"/>
              <a:t>, за да не се </a:t>
            </a:r>
            <a:r>
              <a:rPr lang="ru-RU" dirty="0" err="1"/>
              <a:t>напрягате</a:t>
            </a:r>
            <a:r>
              <a:rPr lang="ru-RU" dirty="0"/>
              <a:t>. </a:t>
            </a:r>
          </a:p>
          <a:p>
            <a:r>
              <a:rPr lang="ru-RU" dirty="0" smtClean="0"/>
              <a:t>С </a:t>
            </a:r>
            <a:r>
              <a:rPr lang="ru-RU" dirty="0" err="1"/>
              <a:t>краката</a:t>
            </a:r>
            <a:r>
              <a:rPr lang="ru-RU" dirty="0"/>
              <a:t>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dirty="0" err="1" smtClean="0"/>
              <a:t>Застояването</a:t>
            </a:r>
            <a:r>
              <a:rPr lang="ru-RU" dirty="0" smtClean="0"/>
              <a:t> </a:t>
            </a:r>
            <a:r>
              <a:rPr lang="ru-RU" dirty="0"/>
              <a:t>и </a:t>
            </a:r>
            <a:r>
              <a:rPr lang="ru-RU" dirty="0" err="1"/>
              <a:t>болките</a:t>
            </a:r>
            <a:r>
              <a:rPr lang="ru-RU" dirty="0"/>
              <a:t> в </a:t>
            </a:r>
            <a:r>
              <a:rPr lang="ru-RU" dirty="0" err="1"/>
              <a:t>краката</a:t>
            </a:r>
            <a:r>
              <a:rPr lang="ru-RU" dirty="0"/>
              <a:t> - </a:t>
            </a:r>
            <a:r>
              <a:rPr lang="ru-RU" dirty="0" err="1"/>
              <a:t>резултат</a:t>
            </a:r>
            <a:r>
              <a:rPr lang="ru-RU" dirty="0"/>
              <a:t> от </a:t>
            </a:r>
            <a:r>
              <a:rPr lang="ru-RU" dirty="0" err="1"/>
              <a:t>целодневно</a:t>
            </a:r>
            <a:r>
              <a:rPr lang="ru-RU" dirty="0"/>
              <a:t> </a:t>
            </a:r>
            <a:r>
              <a:rPr lang="ru-RU" dirty="0" err="1"/>
              <a:t>стоене</a:t>
            </a:r>
            <a:r>
              <a:rPr lang="ru-RU" dirty="0"/>
              <a:t> на офис стол. </a:t>
            </a:r>
          </a:p>
          <a:p>
            <a:endParaRPr lang="bg-B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212" y="2232921"/>
            <a:ext cx="4407497" cy="298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573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Проблеми</a:t>
            </a:r>
            <a:r>
              <a:rPr lang="ru-RU" dirty="0"/>
              <a:t> </a:t>
            </a:r>
            <a:r>
              <a:rPr lang="ru-RU" dirty="0" err="1"/>
              <a:t>предизвикани</a:t>
            </a:r>
            <a:r>
              <a:rPr lang="ru-RU" dirty="0"/>
              <a:t> от </a:t>
            </a:r>
            <a:r>
              <a:rPr lang="ru-RU" dirty="0" err="1"/>
              <a:t>неправилно</a:t>
            </a:r>
            <a:r>
              <a:rPr lang="ru-RU" dirty="0"/>
              <a:t> </a:t>
            </a:r>
            <a:r>
              <a:rPr lang="ru-RU" dirty="0" err="1"/>
              <a:t>използване</a:t>
            </a:r>
            <a:r>
              <a:rPr lang="ru-RU" dirty="0"/>
              <a:t> на </a:t>
            </a:r>
            <a:r>
              <a:rPr lang="ru-RU" dirty="0" err="1"/>
              <a:t>дигиталните</a:t>
            </a:r>
            <a:r>
              <a:rPr lang="ru-RU" dirty="0"/>
              <a:t> устройства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792941"/>
            <a:ext cx="12192001" cy="1775012"/>
          </a:xfrm>
        </p:spPr>
        <p:txBody>
          <a:bodyPr/>
          <a:lstStyle/>
          <a:p>
            <a:r>
              <a:rPr lang="ru-RU" dirty="0" smtClean="0"/>
              <a:t> С </a:t>
            </a:r>
            <a:r>
              <a:rPr lang="ru-RU" dirty="0" err="1" smtClean="0"/>
              <a:t>тялото</a:t>
            </a:r>
            <a:r>
              <a:rPr lang="ru-RU" dirty="0" smtClean="0"/>
              <a:t>:</a:t>
            </a:r>
            <a:endParaRPr lang="ru-RU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ru-RU" dirty="0" err="1" smtClean="0"/>
              <a:t>Прекалено</a:t>
            </a:r>
            <a:r>
              <a:rPr lang="ru-RU" dirty="0" smtClean="0"/>
              <a:t> </a:t>
            </a:r>
            <a:r>
              <a:rPr lang="ru-RU" dirty="0" err="1"/>
              <a:t>застояване</a:t>
            </a:r>
            <a:r>
              <a:rPr lang="ru-RU" dirty="0"/>
              <a:t> - толкова е </a:t>
            </a:r>
            <a:r>
              <a:rPr lang="ru-RU" dirty="0" err="1"/>
              <a:t>голямо</a:t>
            </a:r>
            <a:r>
              <a:rPr lang="ru-RU" dirty="0"/>
              <a:t> </a:t>
            </a:r>
            <a:r>
              <a:rPr lang="ru-RU" dirty="0" err="1"/>
              <a:t>понякога</a:t>
            </a:r>
            <a:r>
              <a:rPr lang="ru-RU" dirty="0"/>
              <a:t>, че не </a:t>
            </a:r>
            <a:r>
              <a:rPr lang="ru-RU" dirty="0" err="1"/>
              <a:t>усещаме</a:t>
            </a:r>
            <a:r>
              <a:rPr lang="ru-RU" dirty="0"/>
              <a:t> как </a:t>
            </a:r>
            <a:r>
              <a:rPr lang="ru-RU" dirty="0" err="1"/>
              <a:t>тялото</a:t>
            </a:r>
            <a:r>
              <a:rPr lang="ru-RU" dirty="0"/>
              <a:t> се отпуска и </a:t>
            </a:r>
            <a:r>
              <a:rPr lang="ru-RU" dirty="0" err="1"/>
              <a:t>схваща</a:t>
            </a:r>
            <a:r>
              <a:rPr lang="ru-RU" dirty="0"/>
              <a:t>.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dirty="0" err="1" smtClean="0"/>
              <a:t>Обездвижването</a:t>
            </a:r>
            <a:r>
              <a:rPr lang="ru-RU" dirty="0" smtClean="0"/>
              <a:t> </a:t>
            </a:r>
            <a:r>
              <a:rPr lang="ru-RU" dirty="0"/>
              <a:t>води до </a:t>
            </a:r>
            <a:r>
              <a:rPr lang="ru-RU" dirty="0" err="1"/>
              <a:t>затлъстяване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bg-B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22" b="10967"/>
          <a:stretch/>
        </p:blipFill>
        <p:spPr>
          <a:xfrm>
            <a:off x="3406589" y="3713862"/>
            <a:ext cx="6024282" cy="2599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2545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Проблеми</a:t>
            </a:r>
            <a:r>
              <a:rPr lang="ru-RU" dirty="0"/>
              <a:t> </a:t>
            </a:r>
            <a:r>
              <a:rPr lang="ru-RU" dirty="0" err="1"/>
              <a:t>предизвикани</a:t>
            </a:r>
            <a:r>
              <a:rPr lang="ru-RU" dirty="0"/>
              <a:t> от </a:t>
            </a:r>
            <a:r>
              <a:rPr lang="ru-RU" dirty="0" err="1"/>
              <a:t>неправилно</a:t>
            </a:r>
            <a:r>
              <a:rPr lang="ru-RU" dirty="0"/>
              <a:t> </a:t>
            </a:r>
            <a:r>
              <a:rPr lang="ru-RU" dirty="0" err="1"/>
              <a:t>използване</a:t>
            </a:r>
            <a:r>
              <a:rPr lang="ru-RU" dirty="0"/>
              <a:t> на </a:t>
            </a:r>
            <a:r>
              <a:rPr lang="ru-RU" dirty="0" err="1"/>
              <a:t>дигиталните</a:t>
            </a:r>
            <a:r>
              <a:rPr lang="ru-RU" dirty="0"/>
              <a:t> устройства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 </a:t>
            </a:r>
            <a:r>
              <a:rPr lang="ru-RU" dirty="0" err="1"/>
              <a:t>очите</a:t>
            </a:r>
            <a:r>
              <a:rPr lang="ru-RU" dirty="0"/>
              <a:t>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dirty="0" err="1" smtClean="0"/>
              <a:t>Проблемите</a:t>
            </a:r>
            <a:r>
              <a:rPr lang="ru-RU" dirty="0" smtClean="0"/>
              <a:t> </a:t>
            </a:r>
            <a:r>
              <a:rPr lang="ru-RU" dirty="0"/>
              <a:t>с </a:t>
            </a:r>
            <a:r>
              <a:rPr lang="ru-RU" dirty="0" err="1"/>
              <a:t>очите</a:t>
            </a:r>
            <a:r>
              <a:rPr lang="ru-RU" dirty="0"/>
              <a:t> - да се </a:t>
            </a:r>
            <a:r>
              <a:rPr lang="ru-RU" dirty="0" err="1"/>
              <a:t>стои</a:t>
            </a:r>
            <a:r>
              <a:rPr lang="ru-RU" dirty="0"/>
              <a:t> на </a:t>
            </a:r>
            <a:r>
              <a:rPr lang="ru-RU" dirty="0" err="1"/>
              <a:t>правилно</a:t>
            </a:r>
            <a:r>
              <a:rPr lang="ru-RU" dirty="0"/>
              <a:t> </a:t>
            </a:r>
            <a:r>
              <a:rPr lang="ru-RU" dirty="0" err="1"/>
              <a:t>разстояние</a:t>
            </a:r>
            <a:r>
              <a:rPr lang="ru-RU" dirty="0"/>
              <a:t> от монитора.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dirty="0" smtClean="0"/>
              <a:t>От </a:t>
            </a:r>
            <a:r>
              <a:rPr lang="ru-RU" dirty="0" err="1"/>
              <a:t>екран</a:t>
            </a:r>
            <a:r>
              <a:rPr lang="ru-RU" dirty="0"/>
              <a:t> се чете </a:t>
            </a:r>
            <a:r>
              <a:rPr lang="ru-RU" dirty="0" err="1"/>
              <a:t>по-трудно</a:t>
            </a:r>
            <a:r>
              <a:rPr lang="ru-RU" dirty="0"/>
              <a:t> </a:t>
            </a:r>
            <a:r>
              <a:rPr lang="ru-RU" dirty="0" err="1"/>
              <a:t>отколкото</a:t>
            </a:r>
            <a:r>
              <a:rPr lang="ru-RU" dirty="0"/>
              <a:t> от текст и </a:t>
            </a:r>
            <a:r>
              <a:rPr lang="ru-RU" dirty="0" err="1"/>
              <a:t>затова</a:t>
            </a:r>
            <a:r>
              <a:rPr lang="ru-RU" dirty="0"/>
              <a:t> </a:t>
            </a:r>
            <a:r>
              <a:rPr lang="ru-RU" dirty="0" err="1"/>
              <a:t>човек</a:t>
            </a:r>
            <a:r>
              <a:rPr lang="ru-RU" dirty="0"/>
              <a:t> </a:t>
            </a:r>
            <a:r>
              <a:rPr lang="ru-RU" dirty="0" err="1"/>
              <a:t>премигва</a:t>
            </a:r>
            <a:r>
              <a:rPr lang="ru-RU" dirty="0"/>
              <a:t> </a:t>
            </a:r>
            <a:r>
              <a:rPr lang="ru-RU" dirty="0" err="1"/>
              <a:t>по-рядко</a:t>
            </a:r>
            <a:r>
              <a:rPr lang="ru-RU" dirty="0"/>
              <a:t>, </a:t>
            </a:r>
            <a:r>
              <a:rPr lang="ru-RU" dirty="0" err="1"/>
              <a:t>което</a:t>
            </a:r>
            <a:r>
              <a:rPr lang="ru-RU" dirty="0"/>
              <a:t> води до </a:t>
            </a:r>
            <a:r>
              <a:rPr lang="ru-RU" dirty="0" err="1"/>
              <a:t>изсъхване</a:t>
            </a:r>
            <a:r>
              <a:rPr lang="ru-RU" dirty="0"/>
              <a:t> на </a:t>
            </a:r>
            <a:r>
              <a:rPr lang="ru-RU" dirty="0" err="1"/>
              <a:t>роговицата</a:t>
            </a:r>
            <a:r>
              <a:rPr lang="ru-RU" dirty="0"/>
              <a:t> на </a:t>
            </a:r>
            <a:r>
              <a:rPr lang="ru-RU" dirty="0" err="1"/>
              <a:t>очите</a:t>
            </a:r>
            <a:r>
              <a:rPr lang="ru-RU" dirty="0"/>
              <a:t>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dirty="0" err="1" smtClean="0"/>
              <a:t>Запрашеността</a:t>
            </a:r>
            <a:r>
              <a:rPr lang="ru-RU" dirty="0" smtClean="0"/>
              <a:t> </a:t>
            </a:r>
            <a:r>
              <a:rPr lang="ru-RU" dirty="0" err="1"/>
              <a:t>влияе</a:t>
            </a:r>
            <a:r>
              <a:rPr lang="ru-RU" dirty="0"/>
              <a:t> </a:t>
            </a:r>
            <a:r>
              <a:rPr lang="ru-RU" dirty="0" err="1"/>
              <a:t>също</a:t>
            </a:r>
            <a:r>
              <a:rPr lang="ru-RU" dirty="0"/>
              <a:t> на </a:t>
            </a:r>
            <a:r>
              <a:rPr lang="ru-RU" dirty="0" err="1"/>
              <a:t>очите</a:t>
            </a:r>
            <a:r>
              <a:rPr lang="ru-RU" dirty="0"/>
              <a:t> и праха </a:t>
            </a:r>
            <a:r>
              <a:rPr lang="ru-RU" dirty="0" err="1"/>
              <a:t>полепвайки</a:t>
            </a:r>
            <a:r>
              <a:rPr lang="ru-RU" dirty="0"/>
              <a:t> по </a:t>
            </a:r>
            <a:r>
              <a:rPr lang="ru-RU" dirty="0" err="1"/>
              <a:t>роговицата</a:t>
            </a:r>
            <a:r>
              <a:rPr lang="ru-RU" dirty="0"/>
              <a:t> на </a:t>
            </a:r>
            <a:r>
              <a:rPr lang="ru-RU" dirty="0" err="1"/>
              <a:t>очите</a:t>
            </a:r>
            <a:r>
              <a:rPr lang="ru-RU" dirty="0"/>
              <a:t> </a:t>
            </a:r>
            <a:r>
              <a:rPr lang="ru-RU" dirty="0" err="1"/>
              <a:t>предизвиква</a:t>
            </a:r>
            <a:r>
              <a:rPr lang="ru-RU" dirty="0"/>
              <a:t> „Синдром на </a:t>
            </a:r>
            <a:r>
              <a:rPr lang="ru-RU" dirty="0" err="1"/>
              <a:t>сухото</a:t>
            </a:r>
            <a:r>
              <a:rPr lang="ru-RU" dirty="0"/>
              <a:t> око“ – </a:t>
            </a:r>
            <a:r>
              <a:rPr lang="ru-RU" dirty="0" err="1"/>
              <a:t>препоръка</a:t>
            </a:r>
            <a:r>
              <a:rPr lang="ru-RU" dirty="0"/>
              <a:t> на </a:t>
            </a:r>
            <a:r>
              <a:rPr lang="ru-RU" dirty="0" err="1"/>
              <a:t>специалистите</a:t>
            </a:r>
            <a:r>
              <a:rPr lang="ru-RU" dirty="0"/>
              <a:t>: периодично мигайте, правило 20/20, </a:t>
            </a:r>
            <a:r>
              <a:rPr lang="ru-RU" dirty="0" err="1"/>
              <a:t>намалете</a:t>
            </a:r>
            <a:r>
              <a:rPr lang="ru-RU" dirty="0"/>
              <a:t> </a:t>
            </a:r>
            <a:r>
              <a:rPr lang="ru-RU" dirty="0" err="1"/>
              <a:t>осветеността</a:t>
            </a:r>
            <a:r>
              <a:rPr lang="ru-RU" dirty="0"/>
              <a:t> в </a:t>
            </a:r>
            <a:r>
              <a:rPr lang="ru-RU" dirty="0" err="1"/>
              <a:t>помещението</a:t>
            </a:r>
            <a:r>
              <a:rPr lang="ru-RU" dirty="0"/>
              <a:t>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dirty="0" smtClean="0"/>
              <a:t>Текста </a:t>
            </a:r>
            <a:r>
              <a:rPr lang="ru-RU" dirty="0"/>
              <a:t>на монитора </a:t>
            </a:r>
            <a:r>
              <a:rPr lang="ru-RU" dirty="0" err="1"/>
              <a:t>трябва</a:t>
            </a:r>
            <a:r>
              <a:rPr lang="ru-RU" dirty="0"/>
              <a:t> да се чете </a:t>
            </a:r>
            <a:r>
              <a:rPr lang="ru-RU" dirty="0" err="1"/>
              <a:t>лесно</a:t>
            </a:r>
            <a:r>
              <a:rPr lang="ru-RU" dirty="0"/>
              <a:t> и е </a:t>
            </a:r>
            <a:r>
              <a:rPr lang="ru-RU" dirty="0" err="1"/>
              <a:t>препоръчително</a:t>
            </a:r>
            <a:r>
              <a:rPr lang="ru-RU" dirty="0"/>
              <a:t> увеличен контраст и </a:t>
            </a:r>
            <a:r>
              <a:rPr lang="ru-RU" dirty="0" err="1"/>
              <a:t>намалена</a:t>
            </a:r>
            <a:r>
              <a:rPr lang="ru-RU" dirty="0"/>
              <a:t> </a:t>
            </a:r>
            <a:r>
              <a:rPr lang="ru-RU" dirty="0" err="1"/>
              <a:t>яркост</a:t>
            </a:r>
            <a:r>
              <a:rPr lang="ru-RU" dirty="0"/>
              <a:t> на </a:t>
            </a:r>
            <a:r>
              <a:rPr lang="ru-RU" dirty="0" err="1"/>
              <a:t>екрана</a:t>
            </a:r>
            <a:r>
              <a:rPr lang="ru-RU" dirty="0"/>
              <a:t>.</a:t>
            </a:r>
          </a:p>
          <a:p>
            <a:endParaRPr lang="bg-B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714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Проблеми</a:t>
            </a:r>
            <a:r>
              <a:rPr lang="ru-RU" dirty="0"/>
              <a:t> </a:t>
            </a:r>
            <a:r>
              <a:rPr lang="ru-RU" dirty="0" err="1"/>
              <a:t>предизвикани</a:t>
            </a:r>
            <a:r>
              <a:rPr lang="ru-RU" dirty="0"/>
              <a:t> от </a:t>
            </a:r>
            <a:r>
              <a:rPr lang="ru-RU" dirty="0" err="1"/>
              <a:t>неправилно</a:t>
            </a:r>
            <a:r>
              <a:rPr lang="ru-RU" dirty="0"/>
              <a:t> </a:t>
            </a:r>
            <a:r>
              <a:rPr lang="ru-RU" dirty="0" err="1"/>
              <a:t>използване</a:t>
            </a:r>
            <a:r>
              <a:rPr lang="ru-RU" dirty="0"/>
              <a:t> на </a:t>
            </a:r>
            <a:r>
              <a:rPr lang="ru-RU" dirty="0" err="1"/>
              <a:t>дигиталните</a:t>
            </a:r>
            <a:r>
              <a:rPr lang="ru-RU" dirty="0"/>
              <a:t> устройства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59" y="1450975"/>
            <a:ext cx="11869270" cy="4679950"/>
          </a:xfrm>
        </p:spPr>
        <p:txBody>
          <a:bodyPr/>
          <a:lstStyle/>
          <a:p>
            <a:r>
              <a:rPr lang="ru-RU" dirty="0" err="1"/>
              <a:t>Увреждане</a:t>
            </a:r>
            <a:r>
              <a:rPr lang="ru-RU" dirty="0"/>
              <a:t> от </a:t>
            </a:r>
            <a:r>
              <a:rPr lang="ru-RU" dirty="0" err="1"/>
              <a:t>повтарящите</a:t>
            </a:r>
            <a:r>
              <a:rPr lang="ru-RU" dirty="0"/>
              <a:t> се действия: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dirty="0" err="1"/>
              <a:t>Увреждания</a:t>
            </a:r>
            <a:r>
              <a:rPr lang="ru-RU" dirty="0"/>
              <a:t> на </a:t>
            </a:r>
            <a:r>
              <a:rPr lang="ru-RU" dirty="0" err="1"/>
              <a:t>пръстите</a:t>
            </a:r>
            <a:r>
              <a:rPr lang="ru-RU" dirty="0"/>
              <a:t>, </a:t>
            </a:r>
            <a:r>
              <a:rPr lang="ru-RU" dirty="0" err="1"/>
              <a:t>китките</a:t>
            </a:r>
            <a:r>
              <a:rPr lang="ru-RU" dirty="0"/>
              <a:t> и </a:t>
            </a:r>
            <a:r>
              <a:rPr lang="ru-RU" dirty="0" err="1"/>
              <a:t>други</a:t>
            </a:r>
            <a:r>
              <a:rPr lang="ru-RU" dirty="0"/>
              <a:t> части на </a:t>
            </a:r>
            <a:r>
              <a:rPr lang="ru-RU" dirty="0" err="1"/>
              <a:t>тялото</a:t>
            </a:r>
            <a:r>
              <a:rPr lang="ru-RU" dirty="0"/>
              <a:t> </a:t>
            </a:r>
            <a:r>
              <a:rPr lang="ru-RU" dirty="0" err="1"/>
              <a:t>поради</a:t>
            </a:r>
            <a:r>
              <a:rPr lang="ru-RU" dirty="0"/>
              <a:t> </a:t>
            </a:r>
            <a:r>
              <a:rPr lang="ru-RU" dirty="0" err="1"/>
              <a:t>повтарящи</a:t>
            </a:r>
            <a:r>
              <a:rPr lang="ru-RU" dirty="0"/>
              <a:t> се движения в </a:t>
            </a:r>
            <a:r>
              <a:rPr lang="ru-RU" dirty="0" err="1"/>
              <a:t>продължение</a:t>
            </a:r>
            <a:r>
              <a:rPr lang="ru-RU" dirty="0"/>
              <a:t> на </a:t>
            </a:r>
            <a:r>
              <a:rPr lang="ru-RU" dirty="0" err="1"/>
              <a:t>дълъг</a:t>
            </a:r>
            <a:r>
              <a:rPr lang="ru-RU" dirty="0"/>
              <a:t> период от </a:t>
            </a:r>
            <a:r>
              <a:rPr lang="ru-RU" dirty="0" err="1"/>
              <a:t>време</a:t>
            </a:r>
            <a:r>
              <a:rPr lang="ru-RU" dirty="0"/>
              <a:t>.</a:t>
            </a:r>
          </a:p>
          <a:p>
            <a:r>
              <a:rPr lang="ru-RU" dirty="0" smtClean="0"/>
              <a:t>Със </a:t>
            </a:r>
            <a:r>
              <a:rPr lang="ru-RU" dirty="0"/>
              <a:t>слуха: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dirty="0" err="1" smtClean="0"/>
              <a:t>Използване</a:t>
            </a:r>
            <a:r>
              <a:rPr lang="ru-RU" dirty="0" smtClean="0"/>
              <a:t> </a:t>
            </a:r>
            <a:r>
              <a:rPr lang="ru-RU" dirty="0"/>
              <a:t>на </a:t>
            </a:r>
            <a:r>
              <a:rPr lang="ru-RU" dirty="0" err="1"/>
              <a:t>слушалки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да </a:t>
            </a:r>
            <a:r>
              <a:rPr lang="ru-RU" dirty="0" err="1"/>
              <a:t>доведе</a:t>
            </a:r>
            <a:r>
              <a:rPr lang="ru-RU" dirty="0"/>
              <a:t> до </a:t>
            </a:r>
            <a:r>
              <a:rPr lang="ru-RU" dirty="0" err="1"/>
              <a:t>увреждане</a:t>
            </a:r>
            <a:r>
              <a:rPr lang="ru-RU" dirty="0"/>
              <a:t> на слуха.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dirty="0" err="1" smtClean="0"/>
              <a:t>Повреда</a:t>
            </a:r>
            <a:r>
              <a:rPr lang="ru-RU" dirty="0" smtClean="0"/>
              <a:t> </a:t>
            </a:r>
            <a:r>
              <a:rPr lang="ru-RU" dirty="0"/>
              <a:t>във </a:t>
            </a:r>
            <a:r>
              <a:rPr lang="ru-RU" dirty="0" err="1"/>
              <a:t>вестибуларния</a:t>
            </a:r>
            <a:r>
              <a:rPr lang="ru-RU" dirty="0"/>
              <a:t> </a:t>
            </a:r>
            <a:r>
              <a:rPr lang="ru-RU" dirty="0" err="1"/>
              <a:t>апарат</a:t>
            </a:r>
            <a:r>
              <a:rPr lang="ru-RU" dirty="0"/>
              <a:t>.</a:t>
            </a:r>
          </a:p>
          <a:p>
            <a:r>
              <a:rPr lang="ru-RU" dirty="0" smtClean="0"/>
              <a:t>Със </a:t>
            </a:r>
            <a:r>
              <a:rPr lang="ru-RU" dirty="0" err="1"/>
              <a:t>стреса</a:t>
            </a:r>
            <a:r>
              <a:rPr lang="ru-RU" dirty="0"/>
              <a:t>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dirty="0" err="1" smtClean="0"/>
              <a:t>Повишаване</a:t>
            </a:r>
            <a:r>
              <a:rPr lang="ru-RU" dirty="0" smtClean="0"/>
              <a:t> </a:t>
            </a:r>
            <a:r>
              <a:rPr lang="ru-RU" dirty="0" err="1"/>
              <a:t>нивата</a:t>
            </a:r>
            <a:r>
              <a:rPr lang="ru-RU" dirty="0"/>
              <a:t> на </a:t>
            </a:r>
            <a:r>
              <a:rPr lang="ru-RU" dirty="0" err="1"/>
              <a:t>стрес</a:t>
            </a:r>
            <a:r>
              <a:rPr lang="ru-RU" dirty="0"/>
              <a:t> и </a:t>
            </a:r>
            <a:r>
              <a:rPr lang="ru-RU" dirty="0" err="1"/>
              <a:t>тревожност</a:t>
            </a:r>
            <a:r>
              <a:rPr lang="ru-RU" dirty="0"/>
              <a:t>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dirty="0" err="1" smtClean="0"/>
              <a:t>Пристрастяване</a:t>
            </a:r>
            <a:r>
              <a:rPr lang="ru-RU" dirty="0"/>
              <a:t>, </a:t>
            </a:r>
            <a:r>
              <a:rPr lang="ru-RU" dirty="0" err="1"/>
              <a:t>особено</a:t>
            </a:r>
            <a:r>
              <a:rPr lang="ru-RU" dirty="0"/>
              <a:t> към </a:t>
            </a:r>
            <a:r>
              <a:rPr lang="ru-RU" dirty="0" err="1"/>
              <a:t>социални</a:t>
            </a:r>
            <a:r>
              <a:rPr lang="ru-RU" dirty="0"/>
              <a:t> мрежи;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dirty="0" smtClean="0"/>
              <a:t>Диабет </a:t>
            </a:r>
            <a:r>
              <a:rPr lang="ru-RU" dirty="0"/>
              <a:t>или пред </a:t>
            </a:r>
            <a:r>
              <a:rPr lang="ru-RU" dirty="0" err="1"/>
              <a:t>диабетно</a:t>
            </a:r>
            <a:r>
              <a:rPr lang="ru-RU" dirty="0"/>
              <a:t> </a:t>
            </a:r>
            <a:r>
              <a:rPr lang="ru-RU" dirty="0" err="1"/>
              <a:t>състояние</a:t>
            </a:r>
            <a:r>
              <a:rPr lang="ru-RU" dirty="0"/>
              <a:t>.</a:t>
            </a:r>
          </a:p>
          <a:p>
            <a:endParaRPr lang="bg-B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7776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ГРИЖА </a:t>
            </a:r>
            <a:r>
              <a:rPr lang="bg-BG" dirty="0"/>
              <a:t>ЗА ЗДРАВЕ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506" y="2259106"/>
            <a:ext cx="11474824" cy="379842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С </a:t>
            </a:r>
            <a:r>
              <a:rPr lang="ru-RU" dirty="0" err="1"/>
              <a:t>нарастване</a:t>
            </a:r>
            <a:r>
              <a:rPr lang="ru-RU" dirty="0"/>
              <a:t> на </a:t>
            </a:r>
            <a:r>
              <a:rPr lang="ru-RU" dirty="0" err="1"/>
              <a:t>необходимостта</a:t>
            </a:r>
            <a:r>
              <a:rPr lang="ru-RU" dirty="0"/>
              <a:t> от </a:t>
            </a:r>
            <a:r>
              <a:rPr lang="ru-RU" dirty="0" err="1"/>
              <a:t>използване</a:t>
            </a:r>
            <a:r>
              <a:rPr lang="ru-RU" dirty="0"/>
              <a:t> на </a:t>
            </a:r>
            <a:r>
              <a:rPr lang="ru-RU" dirty="0" err="1"/>
              <a:t>дигиталните</a:t>
            </a:r>
            <a:r>
              <a:rPr lang="ru-RU" dirty="0"/>
              <a:t> устройства - в </a:t>
            </a:r>
            <a:r>
              <a:rPr lang="ru-RU" dirty="0" err="1"/>
              <a:t>ежедневието</a:t>
            </a:r>
            <a:r>
              <a:rPr lang="ru-RU" dirty="0"/>
              <a:t>, в </a:t>
            </a:r>
            <a:r>
              <a:rPr lang="ru-RU" dirty="0" err="1"/>
              <a:t>работата</a:t>
            </a:r>
            <a:r>
              <a:rPr lang="ru-RU" dirty="0"/>
              <a:t>, в </a:t>
            </a:r>
            <a:r>
              <a:rPr lang="ru-RU" dirty="0" err="1"/>
              <a:t>социалния</a:t>
            </a:r>
            <a:r>
              <a:rPr lang="ru-RU" dirty="0"/>
              <a:t> ни живот, все </a:t>
            </a:r>
            <a:r>
              <a:rPr lang="ru-RU" dirty="0" err="1"/>
              <a:t>повече</a:t>
            </a:r>
            <a:r>
              <a:rPr lang="ru-RU" dirty="0"/>
              <a:t> се </a:t>
            </a:r>
            <a:r>
              <a:rPr lang="ru-RU" dirty="0" err="1"/>
              <a:t>замисляме</a:t>
            </a:r>
            <a:r>
              <a:rPr lang="ru-RU" dirty="0"/>
              <a:t> как да </a:t>
            </a:r>
            <a:r>
              <a:rPr lang="ru-RU" dirty="0" err="1"/>
              <a:t>подобрим</a:t>
            </a:r>
            <a:r>
              <a:rPr lang="ru-RU" dirty="0"/>
              <a:t> </a:t>
            </a:r>
            <a:r>
              <a:rPr lang="ru-RU" dirty="0" err="1"/>
              <a:t>качеството</a:t>
            </a:r>
            <a:r>
              <a:rPr lang="ru-RU" dirty="0"/>
              <a:t> си на работа и </a:t>
            </a:r>
            <a:r>
              <a:rPr lang="ru-RU" dirty="0" err="1"/>
              <a:t>физическото</a:t>
            </a:r>
            <a:r>
              <a:rPr lang="ru-RU" dirty="0"/>
              <a:t>, </a:t>
            </a:r>
            <a:r>
              <a:rPr lang="ru-RU" dirty="0" err="1"/>
              <a:t>психическото</a:t>
            </a:r>
            <a:r>
              <a:rPr lang="ru-RU" dirty="0"/>
              <a:t> и </a:t>
            </a:r>
            <a:r>
              <a:rPr lang="ru-RU" dirty="0" err="1"/>
              <a:t>емоционалното</a:t>
            </a:r>
            <a:r>
              <a:rPr lang="ru-RU" dirty="0"/>
              <a:t> си </a:t>
            </a:r>
            <a:r>
              <a:rPr lang="ru-RU" dirty="0" err="1"/>
              <a:t>здраве</a:t>
            </a:r>
            <a:r>
              <a:rPr lang="ru-RU" dirty="0"/>
              <a:t>.</a:t>
            </a:r>
            <a:endParaRPr lang="bg-B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6597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ГРИЖА </a:t>
            </a:r>
            <a:r>
              <a:rPr lang="bg-BG" dirty="0"/>
              <a:t>ЗА ЗДРАВЕТО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20838"/>
            <a:ext cx="5593976" cy="4679950"/>
          </a:xfrm>
        </p:spPr>
        <p:txBody>
          <a:bodyPr/>
          <a:lstStyle/>
          <a:p>
            <a:r>
              <a:rPr lang="ru-RU" dirty="0" err="1"/>
              <a:t>Иновативни</a:t>
            </a:r>
            <a:r>
              <a:rPr lang="ru-RU" dirty="0"/>
              <a:t> </a:t>
            </a:r>
            <a:r>
              <a:rPr lang="ru-RU" dirty="0" err="1"/>
              <a:t>бюра</a:t>
            </a:r>
            <a:r>
              <a:rPr lang="ru-RU" dirty="0"/>
              <a:t> – </a:t>
            </a:r>
            <a:r>
              <a:rPr lang="ru-RU" dirty="0" err="1"/>
              <a:t>това</a:t>
            </a:r>
            <a:r>
              <a:rPr lang="ru-RU" dirty="0"/>
              <a:t> е </a:t>
            </a:r>
            <a:r>
              <a:rPr lang="ru-RU" dirty="0" err="1"/>
              <a:t>една</a:t>
            </a:r>
            <a:r>
              <a:rPr lang="ru-RU" dirty="0"/>
              <a:t> от </a:t>
            </a:r>
            <a:r>
              <a:rPr lang="ru-RU" dirty="0" err="1"/>
              <a:t>новостите</a:t>
            </a:r>
            <a:r>
              <a:rPr lang="ru-RU" dirty="0"/>
              <a:t>, които </a:t>
            </a:r>
            <a:r>
              <a:rPr lang="ru-RU" dirty="0" err="1"/>
              <a:t>набират</a:t>
            </a:r>
            <a:r>
              <a:rPr lang="ru-RU" dirty="0"/>
              <a:t> все </a:t>
            </a:r>
            <a:r>
              <a:rPr lang="ru-RU" dirty="0" err="1"/>
              <a:t>повече</a:t>
            </a:r>
            <a:r>
              <a:rPr lang="ru-RU" dirty="0"/>
              <a:t> </a:t>
            </a:r>
            <a:r>
              <a:rPr lang="ru-RU" dirty="0" err="1"/>
              <a:t>популярност</a:t>
            </a:r>
            <a:r>
              <a:rPr lang="ru-RU" dirty="0"/>
              <a:t>:</a:t>
            </a:r>
          </a:p>
          <a:p>
            <a:r>
              <a:rPr lang="ru-RU" dirty="0" smtClean="0"/>
              <a:t>„</a:t>
            </a:r>
            <a:r>
              <a:rPr lang="ru-RU" dirty="0" err="1"/>
              <a:t>Стоящо</a:t>
            </a:r>
            <a:r>
              <a:rPr lang="ru-RU" dirty="0"/>
              <a:t> бюро</a:t>
            </a:r>
            <a:r>
              <a:rPr lang="ru-RU" dirty="0" smtClean="0"/>
              <a:t>“:</a:t>
            </a:r>
            <a:endParaRPr lang="ru-RU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ru-RU" dirty="0" err="1" smtClean="0"/>
              <a:t>Бюрото</a:t>
            </a:r>
            <a:r>
              <a:rPr lang="ru-RU" dirty="0" smtClean="0"/>
              <a:t> </a:t>
            </a:r>
            <a:r>
              <a:rPr lang="ru-RU" dirty="0" err="1"/>
              <a:t>може</a:t>
            </a:r>
            <a:r>
              <a:rPr lang="ru-RU" dirty="0"/>
              <a:t> да се </a:t>
            </a:r>
            <a:r>
              <a:rPr lang="ru-RU" dirty="0" err="1"/>
              <a:t>повдигне</a:t>
            </a:r>
            <a:r>
              <a:rPr lang="ru-RU" dirty="0"/>
              <a:t> до </a:t>
            </a:r>
            <a:r>
              <a:rPr lang="ru-RU" dirty="0" err="1"/>
              <a:t>желаната</a:t>
            </a:r>
            <a:r>
              <a:rPr lang="ru-RU" dirty="0"/>
              <a:t> </a:t>
            </a:r>
            <a:r>
              <a:rPr lang="ru-RU" dirty="0" err="1"/>
              <a:t>височина</a:t>
            </a:r>
            <a:r>
              <a:rPr lang="ru-RU" dirty="0"/>
              <a:t> – </a:t>
            </a:r>
            <a:r>
              <a:rPr lang="ru-RU" dirty="0" err="1"/>
              <a:t>може</a:t>
            </a:r>
            <a:r>
              <a:rPr lang="ru-RU" dirty="0"/>
              <a:t> да </a:t>
            </a:r>
            <a:r>
              <a:rPr lang="ru-RU" dirty="0" err="1"/>
              <a:t>го</a:t>
            </a:r>
            <a:r>
              <a:rPr lang="ru-RU" dirty="0"/>
              <a:t> </a:t>
            </a:r>
            <a:r>
              <a:rPr lang="ru-RU" dirty="0" err="1"/>
              <a:t>използвате</a:t>
            </a:r>
            <a:r>
              <a:rPr lang="ru-RU" dirty="0"/>
              <a:t> </a:t>
            </a:r>
            <a:r>
              <a:rPr lang="ru-RU" dirty="0" err="1"/>
              <a:t>както</a:t>
            </a:r>
            <a:r>
              <a:rPr lang="ru-RU" dirty="0"/>
              <a:t> </a:t>
            </a:r>
            <a:r>
              <a:rPr lang="ru-RU" dirty="0" err="1"/>
              <a:t>изправен</a:t>
            </a:r>
            <a:r>
              <a:rPr lang="ru-RU" dirty="0"/>
              <a:t>, </a:t>
            </a:r>
            <a:r>
              <a:rPr lang="ru-RU" dirty="0" err="1"/>
              <a:t>така</a:t>
            </a:r>
            <a:r>
              <a:rPr lang="ru-RU" dirty="0"/>
              <a:t> и </a:t>
            </a:r>
            <a:r>
              <a:rPr lang="ru-RU" dirty="0" err="1"/>
              <a:t>седнал</a:t>
            </a:r>
            <a:r>
              <a:rPr lang="ru-RU" dirty="0"/>
              <a:t> на стол;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dirty="0" err="1" smtClean="0"/>
              <a:t>Предимството</a:t>
            </a:r>
            <a:r>
              <a:rPr lang="ru-RU" dirty="0" smtClean="0"/>
              <a:t> </a:t>
            </a:r>
            <a:r>
              <a:rPr lang="ru-RU" dirty="0"/>
              <a:t>е, че </a:t>
            </a:r>
            <a:r>
              <a:rPr lang="ru-RU" dirty="0" err="1"/>
              <a:t>значително</a:t>
            </a:r>
            <a:r>
              <a:rPr lang="ru-RU" dirty="0"/>
              <a:t> се </a:t>
            </a:r>
            <a:r>
              <a:rPr lang="ru-RU" dirty="0" err="1"/>
              <a:t>намалява</a:t>
            </a:r>
            <a:r>
              <a:rPr lang="ru-RU" dirty="0"/>
              <a:t> риска от </a:t>
            </a:r>
            <a:r>
              <a:rPr lang="ru-RU" dirty="0" err="1"/>
              <a:t>появата</a:t>
            </a:r>
            <a:r>
              <a:rPr lang="ru-RU" dirty="0"/>
              <a:t> на </a:t>
            </a:r>
            <a:r>
              <a:rPr lang="ru-RU" dirty="0" err="1"/>
              <a:t>болки</a:t>
            </a:r>
            <a:r>
              <a:rPr lang="ru-RU" dirty="0"/>
              <a:t> в </a:t>
            </a:r>
            <a:r>
              <a:rPr lang="ru-RU" dirty="0" err="1"/>
              <a:t>гърба</a:t>
            </a:r>
            <a:r>
              <a:rPr lang="ru-RU" dirty="0"/>
              <a:t> и от </a:t>
            </a:r>
            <a:r>
              <a:rPr lang="ru-RU" dirty="0" err="1"/>
              <a:t>качване</a:t>
            </a:r>
            <a:r>
              <a:rPr lang="ru-RU" dirty="0"/>
              <a:t> на </a:t>
            </a:r>
            <a:r>
              <a:rPr lang="ru-RU" dirty="0" err="1"/>
              <a:t>килограми</a:t>
            </a:r>
            <a:r>
              <a:rPr lang="ru-RU" dirty="0"/>
              <a:t>.</a:t>
            </a:r>
          </a:p>
          <a:p>
            <a:endParaRPr lang="bg-B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1824878"/>
            <a:ext cx="5530327" cy="382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6340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ГРИЖА </a:t>
            </a:r>
            <a:r>
              <a:rPr lang="bg-BG" dirty="0"/>
              <a:t>ЗА ЗДРАВЕТО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468470"/>
            <a:ext cx="5593976" cy="832317"/>
          </a:xfrm>
        </p:spPr>
        <p:txBody>
          <a:bodyPr/>
          <a:lstStyle/>
          <a:p>
            <a:pPr marL="0" indent="0" algn="ctr">
              <a:buNone/>
            </a:pPr>
            <a:r>
              <a:rPr lang="bg-BG" dirty="0"/>
              <a:t>„Бюро пътека</a:t>
            </a:r>
            <a:r>
              <a:rPr lang="bg-BG" dirty="0" smtClean="0"/>
              <a:t>“</a:t>
            </a:r>
            <a:endParaRPr lang="ru-RU" dirty="0"/>
          </a:p>
          <a:p>
            <a:pPr algn="ctr"/>
            <a:endParaRPr lang="bg-B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6750423" y="5468470"/>
            <a:ext cx="5593976" cy="991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>
            <a:lvl1pPr marL="90488" indent="-90488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258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73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300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1863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bg-BG" dirty="0" smtClean="0"/>
              <a:t>„Бюро колело“</a:t>
            </a:r>
            <a:endParaRPr lang="ru-RU" dirty="0" smtClean="0"/>
          </a:p>
          <a:p>
            <a:endParaRPr lang="bg-BG" dirty="0"/>
          </a:p>
        </p:txBody>
      </p:sp>
      <p:pic>
        <p:nvPicPr>
          <p:cNvPr id="9" name="Picture 8" descr="C:\Users\User\Desktop\dig_komp\Picture8-2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13" y="1779279"/>
            <a:ext cx="4629150" cy="3689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423" y="1779279"/>
            <a:ext cx="4374143" cy="3437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5402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ГРИЖА ЗА ЗДРАВЕТО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Ползите от </a:t>
            </a:r>
            <a:r>
              <a:rPr lang="ru-RU" dirty="0" err="1"/>
              <a:t>тези</a:t>
            </a:r>
            <a:r>
              <a:rPr lang="ru-RU" dirty="0"/>
              <a:t> </a:t>
            </a:r>
            <a:r>
              <a:rPr lang="ru-RU" dirty="0" err="1"/>
              <a:t>иновативни</a:t>
            </a:r>
            <a:r>
              <a:rPr lang="ru-RU" dirty="0"/>
              <a:t> </a:t>
            </a:r>
            <a:r>
              <a:rPr lang="ru-RU" dirty="0" err="1"/>
              <a:t>компютърни</a:t>
            </a:r>
            <a:r>
              <a:rPr lang="ru-RU" dirty="0"/>
              <a:t> </a:t>
            </a:r>
            <a:r>
              <a:rPr lang="ru-RU" dirty="0" err="1"/>
              <a:t>бюра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dirty="0" err="1" smtClean="0"/>
              <a:t>Раздвижвате</a:t>
            </a:r>
            <a:r>
              <a:rPr lang="ru-RU" dirty="0" smtClean="0"/>
              <a:t> </a:t>
            </a:r>
            <a:r>
              <a:rPr lang="ru-RU" dirty="0" err="1"/>
              <a:t>тялото</a:t>
            </a:r>
            <a:r>
              <a:rPr lang="ru-RU" dirty="0"/>
              <a:t> си </a:t>
            </a:r>
            <a:r>
              <a:rPr lang="ru-RU" dirty="0" err="1"/>
              <a:t>докато</a:t>
            </a:r>
            <a:r>
              <a:rPr lang="ru-RU" dirty="0"/>
              <a:t> </a:t>
            </a:r>
            <a:r>
              <a:rPr lang="ru-RU" dirty="0" err="1"/>
              <a:t>работите</a:t>
            </a:r>
            <a:r>
              <a:rPr lang="ru-RU" dirty="0"/>
              <a:t>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dirty="0" err="1" smtClean="0"/>
              <a:t>Изгаряте</a:t>
            </a:r>
            <a:r>
              <a:rPr lang="ru-RU" dirty="0" smtClean="0"/>
              <a:t> </a:t>
            </a:r>
            <a:r>
              <a:rPr lang="ru-RU" dirty="0"/>
              <a:t>излишни </a:t>
            </a:r>
            <a:r>
              <a:rPr lang="ru-RU" dirty="0" err="1"/>
              <a:t>килограми</a:t>
            </a:r>
            <a:r>
              <a:rPr lang="ru-RU" dirty="0"/>
              <a:t>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dirty="0" err="1" smtClean="0"/>
              <a:t>Замествате</a:t>
            </a:r>
            <a:r>
              <a:rPr lang="ru-RU" dirty="0" smtClean="0"/>
              <a:t> </a:t>
            </a:r>
            <a:r>
              <a:rPr lang="ru-RU" dirty="0"/>
              <a:t>фитнеса или </a:t>
            </a:r>
            <a:r>
              <a:rPr lang="ru-RU" dirty="0" err="1"/>
              <a:t>го</a:t>
            </a:r>
            <a:r>
              <a:rPr lang="ru-RU" dirty="0"/>
              <a:t> </a:t>
            </a:r>
            <a:r>
              <a:rPr lang="ru-RU" dirty="0" err="1"/>
              <a:t>премествате</a:t>
            </a:r>
            <a:r>
              <a:rPr lang="ru-RU" dirty="0"/>
              <a:t> в офиса;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dirty="0" err="1" smtClean="0"/>
              <a:t>Подобрявате</a:t>
            </a:r>
            <a:r>
              <a:rPr lang="ru-RU" dirty="0" smtClean="0"/>
              <a:t> </a:t>
            </a:r>
            <a:r>
              <a:rPr lang="ru-RU" dirty="0" err="1"/>
              <a:t>физическото</a:t>
            </a:r>
            <a:r>
              <a:rPr lang="ru-RU" dirty="0"/>
              <a:t>, </a:t>
            </a:r>
            <a:r>
              <a:rPr lang="ru-RU" dirty="0" err="1"/>
              <a:t>психическото</a:t>
            </a:r>
            <a:r>
              <a:rPr lang="ru-RU" dirty="0"/>
              <a:t> и </a:t>
            </a:r>
            <a:r>
              <a:rPr lang="ru-RU" dirty="0" err="1"/>
              <a:t>емоционалното</a:t>
            </a:r>
            <a:r>
              <a:rPr lang="ru-RU" dirty="0"/>
              <a:t> си </a:t>
            </a:r>
            <a:r>
              <a:rPr lang="ru-RU" dirty="0" err="1"/>
              <a:t>здраве</a:t>
            </a:r>
            <a:r>
              <a:rPr lang="ru-RU" dirty="0"/>
              <a:t>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dirty="0" err="1" smtClean="0"/>
              <a:t>Повишавате</a:t>
            </a:r>
            <a:r>
              <a:rPr lang="ru-RU" dirty="0" smtClean="0"/>
              <a:t> </a:t>
            </a:r>
            <a:r>
              <a:rPr lang="ru-RU" dirty="0" err="1"/>
              <a:t>креативността</a:t>
            </a:r>
            <a:r>
              <a:rPr lang="ru-RU" dirty="0"/>
              <a:t> и </a:t>
            </a:r>
            <a:r>
              <a:rPr lang="ru-RU" dirty="0" err="1"/>
              <a:t>продуктивността</a:t>
            </a:r>
            <a:r>
              <a:rPr lang="ru-RU" dirty="0"/>
              <a:t> си;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dirty="0" err="1" smtClean="0"/>
              <a:t>Намалявате</a:t>
            </a:r>
            <a:r>
              <a:rPr lang="ru-RU" dirty="0" smtClean="0"/>
              <a:t> </a:t>
            </a:r>
            <a:r>
              <a:rPr lang="ru-RU" dirty="0" err="1"/>
              <a:t>нивата</a:t>
            </a:r>
            <a:r>
              <a:rPr lang="ru-RU" dirty="0"/>
              <a:t> на </a:t>
            </a:r>
            <a:r>
              <a:rPr lang="ru-RU" dirty="0" err="1"/>
              <a:t>стрес</a:t>
            </a:r>
            <a:r>
              <a:rPr lang="ru-RU" dirty="0"/>
              <a:t>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dirty="0" err="1" smtClean="0"/>
              <a:t>Намалявате</a:t>
            </a:r>
            <a:r>
              <a:rPr lang="ru-RU" dirty="0" smtClean="0"/>
              <a:t> </a:t>
            </a:r>
            <a:r>
              <a:rPr lang="ru-RU" dirty="0"/>
              <a:t>риска от </a:t>
            </a:r>
            <a:r>
              <a:rPr lang="ru-RU" dirty="0" err="1"/>
              <a:t>заболяване</a:t>
            </a:r>
            <a:r>
              <a:rPr lang="ru-RU" dirty="0"/>
              <a:t> от диабет.</a:t>
            </a:r>
          </a:p>
          <a:p>
            <a:endParaRPr lang="bg-B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856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 smtClean="0"/>
              <a:t>Съдържание</a:t>
            </a:r>
            <a:endParaRPr lang="en-GB" dirty="0"/>
          </a:p>
        </p:txBody>
      </p:sp>
      <p:sp>
        <p:nvSpPr>
          <p:cNvPr id="12291" name="Content Placeholder 3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en-US" dirty="0" smtClean="0"/>
              <a:t>Правила </a:t>
            </a:r>
            <a:r>
              <a:rPr lang="ru-RU" altLang="en-US" dirty="0"/>
              <a:t>за работа с </a:t>
            </a:r>
            <a:r>
              <a:rPr lang="ru-RU" altLang="en-US" dirty="0" err="1"/>
              <a:t>дигитални</a:t>
            </a:r>
            <a:r>
              <a:rPr lang="ru-RU" altLang="en-US" dirty="0"/>
              <a:t> </a:t>
            </a:r>
            <a:r>
              <a:rPr lang="ru-RU" altLang="en-US" dirty="0" smtClean="0"/>
              <a:t>устройства/</a:t>
            </a:r>
            <a:r>
              <a:rPr lang="ru-RU" altLang="en-US" dirty="0" err="1" smtClean="0"/>
              <a:t>компютър</a:t>
            </a:r>
            <a:endParaRPr lang="ru-RU" altLang="en-US" dirty="0"/>
          </a:p>
          <a:p>
            <a:pPr eaLnBrk="1" hangingPunct="1"/>
            <a:r>
              <a:rPr lang="ru-RU" altLang="en-US" dirty="0" smtClean="0"/>
              <a:t>Основни </a:t>
            </a:r>
            <a:r>
              <a:rPr lang="ru-RU" altLang="en-US" dirty="0" err="1"/>
              <a:t>проблеми</a:t>
            </a:r>
            <a:r>
              <a:rPr lang="ru-RU" altLang="en-US" dirty="0"/>
              <a:t> при </a:t>
            </a:r>
            <a:r>
              <a:rPr lang="ru-RU" altLang="en-US" dirty="0" err="1"/>
              <a:t>неправилно</a:t>
            </a:r>
            <a:r>
              <a:rPr lang="ru-RU" altLang="en-US" dirty="0"/>
              <a:t> </a:t>
            </a:r>
            <a:r>
              <a:rPr lang="ru-RU" altLang="en-US" dirty="0" err="1"/>
              <a:t>използване</a:t>
            </a:r>
            <a:r>
              <a:rPr lang="ru-RU" altLang="en-US" dirty="0"/>
              <a:t> на </a:t>
            </a:r>
            <a:r>
              <a:rPr lang="ru-RU" altLang="en-US" dirty="0" err="1"/>
              <a:t>дигитални</a:t>
            </a:r>
            <a:r>
              <a:rPr lang="ru-RU" altLang="en-US" dirty="0"/>
              <a:t> </a:t>
            </a:r>
            <a:r>
              <a:rPr lang="ru-RU" altLang="en-US" dirty="0" smtClean="0"/>
              <a:t>устройства</a:t>
            </a:r>
            <a:endParaRPr lang="ru-RU" altLang="en-US" dirty="0"/>
          </a:p>
          <a:p>
            <a:pPr eaLnBrk="1" hangingPunct="1"/>
            <a:r>
              <a:rPr lang="ru-RU" altLang="en-US" dirty="0" smtClean="0"/>
              <a:t>Грижа </a:t>
            </a:r>
            <a:r>
              <a:rPr lang="ru-RU" altLang="en-US" dirty="0"/>
              <a:t>за </a:t>
            </a:r>
            <a:r>
              <a:rPr lang="ru-RU" altLang="en-US" dirty="0" err="1" smtClean="0"/>
              <a:t>здравето</a:t>
            </a:r>
            <a:endParaRPr lang="ru-RU" alt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Правила за работа с </a:t>
            </a:r>
            <a:r>
              <a:rPr lang="ru-RU" dirty="0" err="1"/>
              <a:t>дигитални</a:t>
            </a:r>
            <a:r>
              <a:rPr lang="ru-RU" dirty="0"/>
              <a:t> </a:t>
            </a:r>
            <a:r>
              <a:rPr lang="ru-RU" dirty="0" smtClean="0"/>
              <a:t>устройства/</a:t>
            </a:r>
            <a:r>
              <a:rPr lang="ru-RU" dirty="0" err="1" smtClean="0"/>
              <a:t>компютър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Както </a:t>
            </a:r>
            <a:r>
              <a:rPr lang="bg-BG" dirty="0"/>
              <a:t>при всяко друго устройство и дигиталното устройство крие рискове от проблеми и правила за безопасно използване. </a:t>
            </a:r>
          </a:p>
          <a:p>
            <a:r>
              <a:rPr lang="bg-BG" dirty="0"/>
              <a:t>Международният стандарт ISO 9241 е създаден, за да определи </a:t>
            </a:r>
            <a:r>
              <a:rPr lang="bg-BG" dirty="0" smtClean="0"/>
              <a:t>изискванията </a:t>
            </a:r>
            <a:r>
              <a:rPr lang="bg-BG" dirty="0"/>
              <a:t>за работа с компютърна система. </a:t>
            </a:r>
            <a:endParaRPr lang="bg-BG" dirty="0" smtClean="0"/>
          </a:p>
          <a:p>
            <a:r>
              <a:rPr lang="bg-BG" dirty="0" smtClean="0"/>
              <a:t>Наредба </a:t>
            </a:r>
            <a:r>
              <a:rPr lang="bg-BG" dirty="0"/>
              <a:t>№7/15.08.2005 г. за минималните изисквания за осигуряване на здравословни и безопасни условия на труд при работа с видеодисплеи определя изискванията за превенция на заболяванията, до които може да доведе неправилното използване на компютъра при ежедневна работа.</a:t>
            </a:r>
          </a:p>
          <a:p>
            <a:endParaRPr lang="bg-B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671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Правилата</a:t>
            </a:r>
            <a:r>
              <a:rPr lang="ru-RU" dirty="0"/>
              <a:t> за безопасна работа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 </a:t>
            </a:r>
            <a:r>
              <a:rPr lang="ru-RU" dirty="0" err="1"/>
              <a:t>дигитални</a:t>
            </a:r>
            <a:r>
              <a:rPr lang="ru-RU" dirty="0"/>
              <a:t> устройства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7200" y="1452609"/>
            <a:ext cx="7763435" cy="467995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err="1" smtClean="0"/>
              <a:t>Мониторът</a:t>
            </a:r>
            <a:r>
              <a:rPr lang="ru-RU" dirty="0" smtClean="0"/>
              <a:t> </a:t>
            </a:r>
            <a:r>
              <a:rPr lang="ru-RU" dirty="0" err="1"/>
              <a:t>трябва</a:t>
            </a:r>
            <a:r>
              <a:rPr lang="ru-RU" dirty="0"/>
              <a:t> да е на </a:t>
            </a:r>
            <a:r>
              <a:rPr lang="ru-RU" dirty="0" err="1"/>
              <a:t>разстояние</a:t>
            </a:r>
            <a:r>
              <a:rPr lang="ru-RU" dirty="0"/>
              <a:t> 50-70 см. от </a:t>
            </a:r>
            <a:r>
              <a:rPr lang="ru-RU" dirty="0" err="1"/>
              <a:t>лицето</a:t>
            </a:r>
            <a:r>
              <a:rPr lang="ru-RU" dirty="0"/>
              <a:t>, т.е. на </a:t>
            </a:r>
            <a:r>
              <a:rPr lang="ru-RU" dirty="0" err="1"/>
              <a:t>една</a:t>
            </a:r>
            <a:r>
              <a:rPr lang="ru-RU" dirty="0"/>
              <a:t> </a:t>
            </a:r>
            <a:r>
              <a:rPr lang="ru-RU" dirty="0" err="1"/>
              <a:t>ръка</a:t>
            </a:r>
            <a:r>
              <a:rPr lang="ru-RU" dirty="0"/>
              <a:t> </a:t>
            </a:r>
            <a:r>
              <a:rPr lang="ru-RU" dirty="0" err="1"/>
              <a:t>разстояние</a:t>
            </a:r>
            <a:r>
              <a:rPr lang="ru-RU" dirty="0"/>
              <a:t> от </a:t>
            </a:r>
            <a:r>
              <a:rPr lang="ru-RU" dirty="0" err="1"/>
              <a:t>очите</a:t>
            </a:r>
            <a:r>
              <a:rPr lang="ru-RU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err="1" smtClean="0"/>
              <a:t>Мониторът</a:t>
            </a:r>
            <a:r>
              <a:rPr lang="ru-RU" dirty="0" smtClean="0"/>
              <a:t> </a:t>
            </a:r>
            <a:r>
              <a:rPr lang="ru-RU" dirty="0" err="1"/>
              <a:t>трябва</a:t>
            </a:r>
            <a:r>
              <a:rPr lang="ru-RU" dirty="0"/>
              <a:t> да </a:t>
            </a:r>
            <a:r>
              <a:rPr lang="ru-RU" dirty="0" err="1"/>
              <a:t>бъде</a:t>
            </a:r>
            <a:r>
              <a:rPr lang="ru-RU" dirty="0"/>
              <a:t> на </a:t>
            </a:r>
            <a:r>
              <a:rPr lang="ru-RU" dirty="0" err="1"/>
              <a:t>нивото</a:t>
            </a:r>
            <a:r>
              <a:rPr lang="ru-RU" dirty="0"/>
              <a:t> на </a:t>
            </a:r>
            <a:r>
              <a:rPr lang="ru-RU" dirty="0" err="1"/>
              <a:t>очите</a:t>
            </a:r>
            <a:r>
              <a:rPr lang="ru-RU" dirty="0"/>
              <a:t>, но </a:t>
            </a:r>
            <a:r>
              <a:rPr lang="ru-RU" dirty="0" err="1"/>
              <a:t>ако</a:t>
            </a:r>
            <a:r>
              <a:rPr lang="ru-RU" dirty="0"/>
              <a:t> носите </a:t>
            </a:r>
            <a:r>
              <a:rPr lang="ru-RU" dirty="0" err="1"/>
              <a:t>очила</a:t>
            </a:r>
            <a:r>
              <a:rPr lang="ru-RU" dirty="0"/>
              <a:t>, понижете монитора с от 3 до 5 см. 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err="1" smtClean="0"/>
              <a:t>Ръцете</a:t>
            </a:r>
            <a:r>
              <a:rPr lang="ru-RU" dirty="0" smtClean="0"/>
              <a:t> </a:t>
            </a:r>
            <a:r>
              <a:rPr lang="ru-RU" dirty="0" err="1"/>
              <a:t>трябва</a:t>
            </a:r>
            <a:r>
              <a:rPr lang="ru-RU" dirty="0"/>
              <a:t> да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сгънати</a:t>
            </a:r>
            <a:r>
              <a:rPr lang="ru-RU" dirty="0"/>
              <a:t> под </a:t>
            </a:r>
            <a:r>
              <a:rPr lang="ru-RU" dirty="0" err="1"/>
              <a:t>ъгъл</a:t>
            </a:r>
            <a:r>
              <a:rPr lang="ru-RU" dirty="0"/>
              <a:t> 90 градуса и </a:t>
            </a:r>
            <a:r>
              <a:rPr lang="ru-RU" dirty="0" err="1"/>
              <a:t>подпрени</a:t>
            </a:r>
            <a:r>
              <a:rPr lang="ru-RU" dirty="0"/>
              <a:t> на </a:t>
            </a:r>
            <a:r>
              <a:rPr lang="ru-RU" dirty="0" err="1"/>
              <a:t>бюрото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 descr="C:\Users\User\Desktop\dig_komp\tema 4\kak-organizovat-rabochee-mesto-shkolnika-1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7954"/>
            <a:ext cx="4011931" cy="33794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1702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Правилата</a:t>
            </a:r>
            <a:r>
              <a:rPr lang="ru-RU" dirty="0"/>
              <a:t> за безопасна работа </a:t>
            </a:r>
            <a:br>
              <a:rPr lang="ru-RU" dirty="0"/>
            </a:br>
            <a:r>
              <a:rPr lang="ru-RU" dirty="0"/>
              <a:t>с </a:t>
            </a:r>
            <a:r>
              <a:rPr lang="ru-RU" dirty="0" err="1"/>
              <a:t>дигитални</a:t>
            </a:r>
            <a:r>
              <a:rPr lang="ru-RU" dirty="0"/>
              <a:t> устройства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95718"/>
            <a:ext cx="7386918" cy="4625788"/>
          </a:xfrm>
        </p:spPr>
        <p:txBody>
          <a:bodyPr/>
          <a:lstStyle/>
          <a:p>
            <a:pPr marL="514350" indent="-514350">
              <a:buFont typeface="+mj-lt"/>
              <a:buAutoNum type="arabicPeriod" startAt="4"/>
            </a:pPr>
            <a:r>
              <a:rPr lang="ru-RU" dirty="0" err="1" smtClean="0"/>
              <a:t>Мишката</a:t>
            </a:r>
            <a:r>
              <a:rPr lang="ru-RU" dirty="0" smtClean="0"/>
              <a:t> </a:t>
            </a:r>
            <a:r>
              <a:rPr lang="ru-RU" dirty="0"/>
              <a:t>и </a:t>
            </a:r>
            <a:r>
              <a:rPr lang="ru-RU" dirty="0" err="1"/>
              <a:t>клавиатурата</a:t>
            </a:r>
            <a:r>
              <a:rPr lang="ru-RU" dirty="0"/>
              <a:t> </a:t>
            </a:r>
            <a:r>
              <a:rPr lang="ru-RU" dirty="0" err="1"/>
              <a:t>трябва</a:t>
            </a:r>
            <a:r>
              <a:rPr lang="ru-RU" dirty="0"/>
              <a:t> да </a:t>
            </a:r>
            <a:r>
              <a:rPr lang="ru-RU" dirty="0" err="1"/>
              <a:t>бъдат</a:t>
            </a:r>
            <a:r>
              <a:rPr lang="ru-RU" dirty="0"/>
              <a:t> на </a:t>
            </a:r>
            <a:r>
              <a:rPr lang="ru-RU" dirty="0" err="1"/>
              <a:t>една</a:t>
            </a:r>
            <a:r>
              <a:rPr lang="ru-RU" dirty="0"/>
              <a:t> и </a:t>
            </a:r>
            <a:r>
              <a:rPr lang="ru-RU" dirty="0" err="1"/>
              <a:t>съща</a:t>
            </a:r>
            <a:r>
              <a:rPr lang="ru-RU" dirty="0"/>
              <a:t> </a:t>
            </a:r>
            <a:r>
              <a:rPr lang="ru-RU" dirty="0" err="1"/>
              <a:t>повърхност</a:t>
            </a:r>
            <a:r>
              <a:rPr lang="ru-RU" dirty="0"/>
              <a:t> и на </a:t>
            </a:r>
            <a:r>
              <a:rPr lang="ru-RU" dirty="0" err="1"/>
              <a:t>еднакво</a:t>
            </a:r>
            <a:r>
              <a:rPr lang="ru-RU" dirty="0"/>
              <a:t> </a:t>
            </a:r>
            <a:r>
              <a:rPr lang="ru-RU" dirty="0" err="1"/>
              <a:t>разстояние</a:t>
            </a:r>
            <a:r>
              <a:rPr lang="ru-RU" dirty="0"/>
              <a:t> от вас, </a:t>
            </a:r>
            <a:r>
              <a:rPr lang="ru-RU" dirty="0" err="1"/>
              <a:t>което</a:t>
            </a:r>
            <a:r>
              <a:rPr lang="ru-RU" dirty="0"/>
              <a:t> </a:t>
            </a:r>
            <a:r>
              <a:rPr lang="ru-RU" dirty="0" err="1"/>
              <a:t>позволява</a:t>
            </a:r>
            <a:r>
              <a:rPr lang="ru-RU" dirty="0"/>
              <a:t> </a:t>
            </a:r>
            <a:r>
              <a:rPr lang="ru-RU" dirty="0" err="1"/>
              <a:t>запазване</a:t>
            </a:r>
            <a:r>
              <a:rPr lang="ru-RU" dirty="0"/>
              <a:t> на </a:t>
            </a:r>
            <a:r>
              <a:rPr lang="ru-RU" dirty="0" err="1"/>
              <a:t>лактите</a:t>
            </a:r>
            <a:r>
              <a:rPr lang="ru-RU" dirty="0"/>
              <a:t> </a:t>
            </a:r>
            <a:r>
              <a:rPr lang="ru-RU" dirty="0" err="1"/>
              <a:t>близо</a:t>
            </a:r>
            <a:r>
              <a:rPr lang="ru-RU" dirty="0"/>
              <a:t> до </a:t>
            </a:r>
            <a:r>
              <a:rPr lang="ru-RU" dirty="0" err="1"/>
              <a:t>тялото</a:t>
            </a:r>
            <a:r>
              <a:rPr lang="ru-RU" dirty="0"/>
              <a:t>.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ru-RU" dirty="0" err="1" smtClean="0"/>
              <a:t>Компютърната</a:t>
            </a:r>
            <a:r>
              <a:rPr lang="ru-RU" dirty="0" smtClean="0"/>
              <a:t> </a:t>
            </a:r>
            <a:r>
              <a:rPr lang="ru-RU" dirty="0"/>
              <a:t>мишка </a:t>
            </a:r>
            <a:r>
              <a:rPr lang="ru-RU" dirty="0" err="1"/>
              <a:t>стои</a:t>
            </a:r>
            <a:r>
              <a:rPr lang="ru-RU" dirty="0"/>
              <a:t> </a:t>
            </a:r>
            <a:r>
              <a:rPr lang="ru-RU" dirty="0" err="1"/>
              <a:t>отляво</a:t>
            </a:r>
            <a:r>
              <a:rPr lang="ru-RU" dirty="0"/>
              <a:t>/</a:t>
            </a:r>
            <a:r>
              <a:rPr lang="ru-RU" dirty="0" err="1"/>
              <a:t>отдясно</a:t>
            </a:r>
            <a:r>
              <a:rPr lang="ru-RU" dirty="0"/>
              <a:t> на </a:t>
            </a:r>
            <a:r>
              <a:rPr lang="ru-RU" dirty="0" err="1"/>
              <a:t>клавиатурата</a:t>
            </a:r>
            <a:r>
              <a:rPr lang="ru-RU" dirty="0"/>
              <a:t> (в </a:t>
            </a:r>
            <a:r>
              <a:rPr lang="ru-RU" dirty="0" err="1"/>
              <a:t>зависимост</a:t>
            </a:r>
            <a:r>
              <a:rPr lang="ru-RU" dirty="0"/>
              <a:t> с коя </a:t>
            </a:r>
            <a:r>
              <a:rPr lang="ru-RU" dirty="0" err="1"/>
              <a:t>ръка</a:t>
            </a:r>
            <a:r>
              <a:rPr lang="ru-RU" dirty="0"/>
              <a:t> пишете), а не пред или зад </a:t>
            </a:r>
            <a:r>
              <a:rPr lang="ru-RU" dirty="0" err="1"/>
              <a:t>нея</a:t>
            </a:r>
            <a:r>
              <a:rPr lang="ru-RU" dirty="0"/>
              <a:t>.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ru-RU" dirty="0" err="1" smtClean="0"/>
              <a:t>Китката</a:t>
            </a:r>
            <a:r>
              <a:rPr lang="ru-RU" dirty="0" smtClean="0"/>
              <a:t> </a:t>
            </a:r>
            <a:r>
              <a:rPr lang="ru-RU" dirty="0" err="1"/>
              <a:t>трябва</a:t>
            </a:r>
            <a:r>
              <a:rPr lang="ru-RU" dirty="0"/>
              <a:t> да е в </a:t>
            </a:r>
            <a:r>
              <a:rPr lang="ru-RU" dirty="0" err="1"/>
              <a:t>хоризонтално</a:t>
            </a:r>
            <a:r>
              <a:rPr lang="ru-RU" dirty="0"/>
              <a:t> положение.</a:t>
            </a:r>
          </a:p>
          <a:p>
            <a:endParaRPr lang="bg-B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067" y="2421731"/>
            <a:ext cx="4220486" cy="2813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619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Правилата</a:t>
            </a:r>
            <a:r>
              <a:rPr lang="ru-RU" dirty="0"/>
              <a:t> за безопасна работа </a:t>
            </a:r>
            <a:br>
              <a:rPr lang="ru-RU" dirty="0"/>
            </a:br>
            <a:r>
              <a:rPr lang="ru-RU" dirty="0"/>
              <a:t>с </a:t>
            </a:r>
            <a:r>
              <a:rPr lang="ru-RU" dirty="0" err="1"/>
              <a:t>дигитални</a:t>
            </a:r>
            <a:r>
              <a:rPr lang="ru-RU" dirty="0"/>
              <a:t> устройства</a:t>
            </a:r>
            <a:endParaRPr lang="bg-BG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64" y="2384612"/>
            <a:ext cx="4016237" cy="2245044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356847" y="1642362"/>
            <a:ext cx="7835153" cy="462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>
            <a:lvl1pPr marL="90488" indent="-90488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258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73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300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1863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7"/>
            </a:pPr>
            <a:r>
              <a:rPr lang="bg-BG" dirty="0"/>
              <a:t>Препоръчително е използване на офис стол с пет въртящи се крака, регулируема седалка и облегалка. Гърбът трябва да е изправен като облегалката на стола да е плътно до </a:t>
            </a:r>
            <a:r>
              <a:rPr lang="bg-BG" dirty="0" smtClean="0"/>
              <a:t>него.</a:t>
            </a:r>
            <a:endParaRPr lang="ru-RU" dirty="0"/>
          </a:p>
          <a:p>
            <a:pPr marL="514350" indent="-514350">
              <a:buFont typeface="+mj-lt"/>
              <a:buAutoNum type="arabicPeriod" startAt="7"/>
            </a:pPr>
            <a:r>
              <a:rPr lang="bg-BG" dirty="0" smtClean="0"/>
              <a:t>Краката </a:t>
            </a:r>
            <a:r>
              <a:rPr lang="bg-BG" dirty="0"/>
              <a:t>да са под ъгъл 90 градуса и стъпили върху пода или поставка за </a:t>
            </a:r>
            <a:r>
              <a:rPr lang="bg-BG" dirty="0" smtClean="0"/>
              <a:t>крака.</a:t>
            </a:r>
          </a:p>
          <a:p>
            <a:pPr marL="514350" indent="-514350">
              <a:buFont typeface="+mj-lt"/>
              <a:buAutoNum type="arabicPeriod" startAt="7"/>
            </a:pPr>
            <a:r>
              <a:rPr lang="bg-BG" dirty="0" smtClean="0"/>
              <a:t>Да </a:t>
            </a:r>
            <a:r>
              <a:rPr lang="bg-BG" dirty="0"/>
              <a:t>се работи на естествена светлина. Ако е тъмно да не се работи само на светлината на </a:t>
            </a:r>
            <a:r>
              <a:rPr lang="bg-BG" dirty="0" smtClean="0"/>
              <a:t>компютъра.</a:t>
            </a:r>
          </a:p>
          <a:p>
            <a:pPr marL="0" indent="0">
              <a:buNone/>
            </a:pPr>
            <a:endParaRPr lang="ru-RU" dirty="0" smtClean="0"/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873206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Правилата</a:t>
            </a:r>
            <a:r>
              <a:rPr lang="ru-RU" dirty="0"/>
              <a:t> за безопасна работа </a:t>
            </a:r>
            <a:br>
              <a:rPr lang="ru-RU" dirty="0"/>
            </a:br>
            <a:r>
              <a:rPr lang="ru-RU" dirty="0"/>
              <a:t>с </a:t>
            </a:r>
            <a:r>
              <a:rPr lang="ru-RU" dirty="0" err="1"/>
              <a:t>дигитални</a:t>
            </a:r>
            <a:r>
              <a:rPr lang="ru-RU" dirty="0"/>
              <a:t> устройства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20838"/>
            <a:ext cx="7691718" cy="4511021"/>
          </a:xfrm>
        </p:spPr>
        <p:txBody>
          <a:bodyPr/>
          <a:lstStyle/>
          <a:p>
            <a:pPr marL="514350" indent="-514350">
              <a:buFont typeface="+mj-lt"/>
              <a:buAutoNum type="arabicPeriod" startAt="10"/>
            </a:pPr>
            <a:r>
              <a:rPr lang="ru-RU" dirty="0" err="1" smtClean="0"/>
              <a:t>Светлината</a:t>
            </a:r>
            <a:r>
              <a:rPr lang="ru-RU" dirty="0" smtClean="0"/>
              <a:t> </a:t>
            </a:r>
            <a:r>
              <a:rPr lang="ru-RU" dirty="0"/>
              <a:t>от </a:t>
            </a:r>
            <a:r>
              <a:rPr lang="ru-RU" dirty="0" err="1"/>
              <a:t>прозорците</a:t>
            </a:r>
            <a:r>
              <a:rPr lang="ru-RU" dirty="0"/>
              <a:t> да не свети в </a:t>
            </a:r>
            <a:r>
              <a:rPr lang="ru-RU" dirty="0" err="1"/>
              <a:t>очите</a:t>
            </a:r>
            <a:r>
              <a:rPr lang="ru-RU" dirty="0"/>
              <a:t> или да не се </a:t>
            </a:r>
            <a:r>
              <a:rPr lang="ru-RU" dirty="0" err="1"/>
              <a:t>отразява</a:t>
            </a:r>
            <a:r>
              <a:rPr lang="ru-RU" dirty="0"/>
              <a:t> в </a:t>
            </a:r>
            <a:r>
              <a:rPr lang="ru-RU" dirty="0" err="1"/>
              <a:t>екрана</a:t>
            </a:r>
            <a:r>
              <a:rPr lang="ru-RU" dirty="0"/>
              <a:t>.</a:t>
            </a:r>
          </a:p>
          <a:p>
            <a:pPr marL="514350" indent="-514350">
              <a:buFont typeface="+mj-lt"/>
              <a:buAutoNum type="arabicPeriod" startAt="10"/>
            </a:pPr>
            <a:r>
              <a:rPr lang="ru-RU" dirty="0" err="1" smtClean="0"/>
              <a:t>Правете</a:t>
            </a:r>
            <a:r>
              <a:rPr lang="ru-RU" dirty="0" smtClean="0"/>
              <a:t> </a:t>
            </a:r>
            <a:r>
              <a:rPr lang="ru-RU" dirty="0"/>
              <a:t>си </a:t>
            </a:r>
            <a:r>
              <a:rPr lang="ru-RU" dirty="0" err="1"/>
              <a:t>почивка</a:t>
            </a:r>
            <a:r>
              <a:rPr lang="ru-RU" dirty="0"/>
              <a:t> на </a:t>
            </a:r>
            <a:r>
              <a:rPr lang="ru-RU" dirty="0" err="1"/>
              <a:t>всеки</a:t>
            </a:r>
            <a:r>
              <a:rPr lang="ru-RU" dirty="0"/>
              <a:t> 40 - 45 мин., 10 -15 мин. </a:t>
            </a:r>
            <a:r>
              <a:rPr lang="ru-RU" dirty="0" err="1"/>
              <a:t>почивка</a:t>
            </a:r>
            <a:r>
              <a:rPr lang="ru-RU" dirty="0"/>
              <a:t>. </a:t>
            </a:r>
            <a:r>
              <a:rPr lang="ru-RU" dirty="0" err="1"/>
              <a:t>Правете</a:t>
            </a:r>
            <a:r>
              <a:rPr lang="ru-RU" dirty="0"/>
              <a:t> </a:t>
            </a:r>
            <a:r>
              <a:rPr lang="ru-RU" dirty="0" err="1"/>
              <a:t>разходки</a:t>
            </a:r>
            <a:r>
              <a:rPr lang="ru-RU" dirty="0"/>
              <a:t> и упражнения за </a:t>
            </a:r>
            <a:r>
              <a:rPr lang="ru-RU" dirty="0" err="1"/>
              <a:t>очите</a:t>
            </a:r>
            <a:r>
              <a:rPr lang="ru-RU" dirty="0"/>
              <a:t>, </a:t>
            </a:r>
            <a:r>
              <a:rPr lang="ru-RU" dirty="0" err="1"/>
              <a:t>ръцете</a:t>
            </a:r>
            <a:r>
              <a:rPr lang="ru-RU" dirty="0"/>
              <a:t> и </a:t>
            </a:r>
            <a:r>
              <a:rPr lang="ru-RU" dirty="0" err="1"/>
              <a:t>краката</a:t>
            </a:r>
            <a:r>
              <a:rPr lang="ru-RU" dirty="0"/>
              <a:t>. </a:t>
            </a:r>
          </a:p>
          <a:p>
            <a:pPr marL="514350" indent="-514350">
              <a:buFont typeface="+mj-lt"/>
              <a:buAutoNum type="arabicPeriod" startAt="10"/>
            </a:pPr>
            <a:r>
              <a:rPr lang="ru-RU" dirty="0" smtClean="0"/>
              <a:t>От </a:t>
            </a:r>
            <a:r>
              <a:rPr lang="ru-RU" dirty="0" err="1"/>
              <a:t>време</a:t>
            </a:r>
            <a:r>
              <a:rPr lang="ru-RU" dirty="0"/>
              <a:t> на </a:t>
            </a:r>
            <a:r>
              <a:rPr lang="ru-RU" dirty="0" err="1"/>
              <a:t>време</a:t>
            </a:r>
            <a:r>
              <a:rPr lang="ru-RU" dirty="0"/>
              <a:t> </a:t>
            </a:r>
            <a:r>
              <a:rPr lang="ru-RU" dirty="0" err="1"/>
              <a:t>отмествайте</a:t>
            </a:r>
            <a:r>
              <a:rPr lang="ru-RU" dirty="0"/>
              <a:t> </a:t>
            </a:r>
            <a:r>
              <a:rPr lang="ru-RU" dirty="0" err="1"/>
              <a:t>погледа</a:t>
            </a:r>
            <a:r>
              <a:rPr lang="ru-RU" dirty="0"/>
              <a:t> от </a:t>
            </a:r>
            <a:r>
              <a:rPr lang="ru-RU" dirty="0" err="1"/>
              <a:t>екрана</a:t>
            </a:r>
            <a:r>
              <a:rPr lang="ru-RU" dirty="0"/>
              <a:t> на </a:t>
            </a:r>
            <a:r>
              <a:rPr lang="ru-RU" dirty="0" err="1"/>
              <a:t>дигиталното</a:t>
            </a:r>
            <a:r>
              <a:rPr lang="ru-RU" dirty="0"/>
              <a:t> устройство и </a:t>
            </a:r>
            <a:r>
              <a:rPr lang="ru-RU" dirty="0" err="1"/>
              <a:t>го</a:t>
            </a:r>
            <a:r>
              <a:rPr lang="ru-RU" dirty="0"/>
              <a:t> </a:t>
            </a:r>
            <a:r>
              <a:rPr lang="ru-RU" dirty="0" err="1"/>
              <a:t>фокусирайте</a:t>
            </a:r>
            <a:r>
              <a:rPr lang="ru-RU" dirty="0"/>
              <a:t> </a:t>
            </a:r>
            <a:r>
              <a:rPr lang="ru-RU" dirty="0" err="1"/>
              <a:t>върху</a:t>
            </a:r>
            <a:r>
              <a:rPr lang="ru-RU" dirty="0"/>
              <a:t> </a:t>
            </a:r>
            <a:r>
              <a:rPr lang="ru-RU" dirty="0" err="1"/>
              <a:t>далечен</a:t>
            </a:r>
            <a:r>
              <a:rPr lang="ru-RU" dirty="0"/>
              <a:t> </a:t>
            </a:r>
            <a:r>
              <a:rPr lang="ru-RU" dirty="0" err="1"/>
              <a:t>обект</a:t>
            </a:r>
            <a:r>
              <a:rPr lang="ru-RU" dirty="0"/>
              <a:t>. Периодично мигайте, правило 20/20 (на </a:t>
            </a:r>
            <a:r>
              <a:rPr lang="ru-RU" dirty="0" err="1"/>
              <a:t>всеки</a:t>
            </a:r>
            <a:r>
              <a:rPr lang="ru-RU" dirty="0"/>
              <a:t> 20 мин. </a:t>
            </a:r>
            <a:r>
              <a:rPr lang="ru-RU" dirty="0" err="1"/>
              <a:t>отклонявайте</a:t>
            </a:r>
            <a:r>
              <a:rPr lang="ru-RU" dirty="0"/>
              <a:t> </a:t>
            </a:r>
            <a:r>
              <a:rPr lang="ru-RU" dirty="0" err="1"/>
              <a:t>поглед</a:t>
            </a:r>
            <a:r>
              <a:rPr lang="ru-RU" dirty="0"/>
              <a:t> от монитора за 20 сек</a:t>
            </a:r>
            <a:r>
              <a:rPr lang="ru-RU" dirty="0" smtClean="0"/>
              <a:t>.).</a:t>
            </a:r>
          </a:p>
          <a:p>
            <a:pPr marL="514350" indent="-514350">
              <a:buFont typeface="+mj-lt"/>
              <a:buAutoNum type="arabicPeriod" startAt="10"/>
            </a:pPr>
            <a:endParaRPr lang="ru-RU" dirty="0"/>
          </a:p>
          <a:p>
            <a:pPr marL="514350" indent="-514350">
              <a:buFont typeface="+mj-lt"/>
              <a:buAutoNum type="arabicPeriod" startAt="10"/>
            </a:pPr>
            <a:endParaRPr lang="bg-B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 </a:t>
            </a:r>
            <a:r>
              <a:rPr lang="ru-RU" dirty="0" err="1" smtClean="0"/>
              <a:t>Европейска</a:t>
            </a:r>
            <a:r>
              <a:rPr lang="ru-RU" dirty="0" smtClean="0"/>
              <a:t> Рамка на </a:t>
            </a:r>
            <a:r>
              <a:rPr lang="ru-RU" dirty="0" err="1" smtClean="0"/>
              <a:t>дигиталните</a:t>
            </a:r>
            <a:r>
              <a:rPr lang="ru-RU" dirty="0" smtClean="0"/>
              <a:t> компетентности с </a:t>
            </a:r>
            <a:r>
              <a:rPr lang="ru-RU" dirty="0" err="1" smtClean="0"/>
              <a:t>петте</a:t>
            </a:r>
            <a:r>
              <a:rPr lang="ru-RU" dirty="0" smtClean="0"/>
              <a:t> области на </a:t>
            </a:r>
            <a:r>
              <a:rPr lang="ru-RU" dirty="0" err="1" smtClean="0"/>
              <a:t>дигитална</a:t>
            </a:r>
            <a:r>
              <a:rPr lang="ru-RU" dirty="0" smtClean="0"/>
              <a:t> </a:t>
            </a:r>
            <a:r>
              <a:rPr lang="ru-RU" dirty="0" err="1" smtClean="0"/>
              <a:t>компетентност</a:t>
            </a:r>
            <a:r>
              <a:rPr lang="ru-RU" dirty="0" smtClean="0"/>
              <a:t> и 21 </a:t>
            </a:r>
            <a:r>
              <a:rPr lang="ru-RU" dirty="0" err="1" smtClean="0"/>
              <a:t>дигитални</a:t>
            </a:r>
            <a:r>
              <a:rPr lang="ru-RU" dirty="0" smtClean="0"/>
              <a:t> умения/ компетентности (</a:t>
            </a:r>
            <a:r>
              <a:rPr lang="ru-RU" dirty="0" err="1" smtClean="0"/>
              <a:t>DigComp</a:t>
            </a:r>
            <a:r>
              <a:rPr lang="ru-RU" dirty="0" smtClean="0"/>
              <a:t> 2.1)</a:t>
            </a:r>
            <a:endParaRPr lang="ru-RU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94" b="10299"/>
          <a:stretch/>
        </p:blipFill>
        <p:spPr>
          <a:xfrm>
            <a:off x="7510272" y="2429387"/>
            <a:ext cx="4681728" cy="2577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19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Правилата</a:t>
            </a:r>
            <a:r>
              <a:rPr lang="ru-RU" dirty="0"/>
              <a:t> за безопасна работа </a:t>
            </a:r>
            <a:br>
              <a:rPr lang="ru-RU" dirty="0"/>
            </a:br>
            <a:r>
              <a:rPr lang="ru-RU" dirty="0"/>
              <a:t>с </a:t>
            </a:r>
            <a:r>
              <a:rPr lang="ru-RU" dirty="0" err="1"/>
              <a:t>дигитални</a:t>
            </a:r>
            <a:r>
              <a:rPr lang="ru-RU" dirty="0"/>
              <a:t> устройств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20838"/>
            <a:ext cx="6078071" cy="4511021"/>
          </a:xfrm>
        </p:spPr>
        <p:txBody>
          <a:bodyPr/>
          <a:lstStyle/>
          <a:p>
            <a:pPr marL="514350" indent="-514350">
              <a:buFont typeface="+mj-lt"/>
              <a:buAutoNum type="arabicPeriod" startAt="13"/>
            </a:pPr>
            <a:r>
              <a:rPr lang="ru-RU" dirty="0" err="1"/>
              <a:t>Препоръчително</a:t>
            </a:r>
            <a:r>
              <a:rPr lang="ru-RU" dirty="0"/>
              <a:t> е да се </a:t>
            </a:r>
            <a:r>
              <a:rPr lang="ru-RU" dirty="0" err="1"/>
              <a:t>редуват</a:t>
            </a:r>
            <a:r>
              <a:rPr lang="ru-RU" dirty="0"/>
              <a:t> работа на </a:t>
            </a:r>
            <a:r>
              <a:rPr lang="ru-RU" dirty="0" err="1"/>
              <a:t>дигитални</a:t>
            </a:r>
            <a:r>
              <a:rPr lang="ru-RU" dirty="0"/>
              <a:t> устройства с друг вид </a:t>
            </a:r>
            <a:r>
              <a:rPr lang="ru-RU" dirty="0" err="1"/>
              <a:t>дейности</a:t>
            </a:r>
            <a:r>
              <a:rPr lang="ru-RU" dirty="0"/>
              <a:t>. </a:t>
            </a:r>
          </a:p>
          <a:p>
            <a:pPr marL="514350" indent="-514350">
              <a:buFont typeface="+mj-lt"/>
              <a:buAutoNum type="arabicPeriod" startAt="13"/>
            </a:pPr>
            <a:r>
              <a:rPr lang="ru-RU" dirty="0" err="1" smtClean="0"/>
              <a:t>Препоръчително</a:t>
            </a:r>
            <a:r>
              <a:rPr lang="ru-RU" dirty="0" smtClean="0"/>
              <a:t> </a:t>
            </a:r>
            <a:r>
              <a:rPr lang="ru-RU" dirty="0"/>
              <a:t>е да се </a:t>
            </a:r>
            <a:r>
              <a:rPr lang="ru-RU" dirty="0" err="1"/>
              <a:t>сменя</a:t>
            </a:r>
            <a:r>
              <a:rPr lang="ru-RU" dirty="0"/>
              <a:t> </a:t>
            </a:r>
            <a:r>
              <a:rPr lang="ru-RU" dirty="0" err="1"/>
              <a:t>често</a:t>
            </a:r>
            <a:r>
              <a:rPr lang="ru-RU" dirty="0"/>
              <a:t> </a:t>
            </a:r>
            <a:r>
              <a:rPr lang="ru-RU" dirty="0" err="1"/>
              <a:t>позата</a:t>
            </a:r>
            <a:r>
              <a:rPr lang="ru-RU" dirty="0"/>
              <a:t> и да се </a:t>
            </a:r>
            <a:r>
              <a:rPr lang="ru-RU" dirty="0" err="1"/>
              <a:t>използва</a:t>
            </a:r>
            <a:r>
              <a:rPr lang="ru-RU" dirty="0"/>
              <a:t> </a:t>
            </a:r>
            <a:r>
              <a:rPr lang="ru-RU" dirty="0" err="1"/>
              <a:t>обедната</a:t>
            </a:r>
            <a:r>
              <a:rPr lang="ru-RU" dirty="0"/>
              <a:t> </a:t>
            </a:r>
            <a:r>
              <a:rPr lang="ru-RU" dirty="0" err="1"/>
              <a:t>почивка</a:t>
            </a:r>
            <a:r>
              <a:rPr lang="ru-RU" dirty="0"/>
              <a:t> за </a:t>
            </a:r>
            <a:r>
              <a:rPr lang="ru-RU" dirty="0" err="1"/>
              <a:t>разходки</a:t>
            </a:r>
            <a:r>
              <a:rPr lang="ru-RU" dirty="0"/>
              <a:t>.</a:t>
            </a:r>
          </a:p>
          <a:p>
            <a:pPr marL="514350" indent="-514350">
              <a:buFont typeface="+mj-lt"/>
              <a:buAutoNum type="arabicPeriod" startAt="13"/>
            </a:pPr>
            <a:r>
              <a:rPr lang="ru-RU" dirty="0" smtClean="0"/>
              <a:t>Не </a:t>
            </a:r>
            <a:r>
              <a:rPr lang="ru-RU" dirty="0"/>
              <a:t>се </a:t>
            </a:r>
            <a:r>
              <a:rPr lang="ru-RU" dirty="0" err="1"/>
              <a:t>препоръчва</a:t>
            </a:r>
            <a:r>
              <a:rPr lang="ru-RU" dirty="0"/>
              <a:t> </a:t>
            </a:r>
            <a:r>
              <a:rPr lang="ru-RU" dirty="0" err="1"/>
              <a:t>използване</a:t>
            </a:r>
            <a:r>
              <a:rPr lang="ru-RU" dirty="0"/>
              <a:t> на </a:t>
            </a:r>
            <a:r>
              <a:rPr lang="ru-RU" dirty="0" err="1"/>
              <a:t>дигитално</a:t>
            </a:r>
            <a:r>
              <a:rPr lang="ru-RU" dirty="0"/>
              <a:t> устройство </a:t>
            </a:r>
            <a:r>
              <a:rPr lang="ru-RU" dirty="0" err="1"/>
              <a:t>преди</a:t>
            </a:r>
            <a:r>
              <a:rPr lang="ru-RU" dirty="0"/>
              <a:t> </a:t>
            </a:r>
            <a:r>
              <a:rPr lang="ru-RU" dirty="0" err="1"/>
              <a:t>лягане</a:t>
            </a:r>
            <a:r>
              <a:rPr lang="ru-RU" dirty="0"/>
              <a:t> и </a:t>
            </a:r>
            <a:r>
              <a:rPr lang="ru-RU" dirty="0" err="1"/>
              <a:t>сън</a:t>
            </a:r>
            <a:r>
              <a:rPr lang="ru-RU" dirty="0"/>
              <a:t>.</a:t>
            </a:r>
          </a:p>
          <a:p>
            <a:endParaRPr lang="bg-B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8241" y="1876144"/>
            <a:ext cx="5164511" cy="3436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9346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ОСНОВНИ </a:t>
            </a:r>
            <a:r>
              <a:rPr lang="ru-RU" dirty="0"/>
              <a:t>ПРОБЛЕМИ ПРИ НЕПРАВИЛНО ИЗПОЛЗВАНЕ НА ДИГИТАЛНИ УСТРОЙСТВА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061882"/>
            <a:ext cx="6615953" cy="4238906"/>
          </a:xfrm>
        </p:spPr>
        <p:txBody>
          <a:bodyPr/>
          <a:lstStyle/>
          <a:p>
            <a:r>
              <a:rPr lang="ru-RU" dirty="0" err="1"/>
              <a:t>Ежедневната</a:t>
            </a:r>
            <a:r>
              <a:rPr lang="ru-RU" dirty="0"/>
              <a:t> работа с </a:t>
            </a:r>
            <a:r>
              <a:rPr lang="ru-RU" dirty="0" err="1"/>
              <a:t>компютър</a:t>
            </a:r>
            <a:r>
              <a:rPr lang="ru-RU" dirty="0"/>
              <a:t> </a:t>
            </a:r>
            <a:r>
              <a:rPr lang="ru-RU" dirty="0" err="1"/>
              <a:t>крие</a:t>
            </a:r>
            <a:r>
              <a:rPr lang="ru-RU" dirty="0"/>
              <a:t> </a:t>
            </a:r>
            <a:r>
              <a:rPr lang="ru-RU" dirty="0" err="1"/>
              <a:t>доста</a:t>
            </a:r>
            <a:r>
              <a:rPr lang="ru-RU" dirty="0"/>
              <a:t> </a:t>
            </a:r>
            <a:r>
              <a:rPr lang="ru-RU" dirty="0" err="1"/>
              <a:t>рискове</a:t>
            </a:r>
            <a:r>
              <a:rPr lang="ru-RU" dirty="0"/>
              <a:t> за </a:t>
            </a:r>
            <a:r>
              <a:rPr lang="ru-RU" dirty="0" err="1"/>
              <a:t>здравето</a:t>
            </a:r>
            <a:r>
              <a:rPr lang="ru-RU" dirty="0"/>
              <a:t>, </a:t>
            </a:r>
            <a:r>
              <a:rPr lang="ru-RU" dirty="0" err="1"/>
              <a:t>ако</a:t>
            </a:r>
            <a:r>
              <a:rPr lang="ru-RU" dirty="0"/>
              <a:t> </a:t>
            </a:r>
            <a:r>
              <a:rPr lang="ru-RU" dirty="0" err="1"/>
              <a:t>сме</a:t>
            </a:r>
            <a:r>
              <a:rPr lang="ru-RU" dirty="0"/>
              <a:t> </a:t>
            </a:r>
            <a:r>
              <a:rPr lang="ru-RU" dirty="0" err="1"/>
              <a:t>невнимателни</a:t>
            </a:r>
            <a:r>
              <a:rPr lang="ru-RU" dirty="0"/>
              <a:t> и не </a:t>
            </a:r>
            <a:r>
              <a:rPr lang="ru-RU" dirty="0" err="1"/>
              <a:t>спазваме</a:t>
            </a:r>
            <a:r>
              <a:rPr lang="ru-RU" dirty="0"/>
              <a:t> </a:t>
            </a:r>
            <a:r>
              <a:rPr lang="ru-RU" dirty="0" err="1"/>
              <a:t>правилата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Това</a:t>
            </a:r>
            <a:r>
              <a:rPr lang="ru-RU" dirty="0" smtClean="0"/>
              <a:t> </a:t>
            </a:r>
            <a:r>
              <a:rPr lang="ru-RU" dirty="0" err="1"/>
              <a:t>може</a:t>
            </a:r>
            <a:r>
              <a:rPr lang="ru-RU" dirty="0"/>
              <a:t> да </a:t>
            </a:r>
            <a:r>
              <a:rPr lang="ru-RU" dirty="0" err="1"/>
              <a:t>доведе</a:t>
            </a:r>
            <a:r>
              <a:rPr lang="ru-RU" dirty="0"/>
              <a:t> до </a:t>
            </a:r>
            <a:r>
              <a:rPr lang="ru-RU" dirty="0" err="1"/>
              <a:t>опасността</a:t>
            </a:r>
            <a:r>
              <a:rPr lang="ru-RU" dirty="0"/>
              <a:t> от скелетно-</a:t>
            </a:r>
            <a:r>
              <a:rPr lang="ru-RU" dirty="0" err="1"/>
              <a:t>мускулни</a:t>
            </a:r>
            <a:r>
              <a:rPr lang="ru-RU" dirty="0"/>
              <a:t> и </a:t>
            </a:r>
            <a:r>
              <a:rPr lang="ru-RU" dirty="0" err="1"/>
              <a:t>очни</a:t>
            </a:r>
            <a:r>
              <a:rPr lang="ru-RU" dirty="0"/>
              <a:t> </a:t>
            </a:r>
            <a:r>
              <a:rPr lang="ru-RU" dirty="0" err="1"/>
              <a:t>заболявания</a:t>
            </a:r>
            <a:r>
              <a:rPr lang="ru-RU" dirty="0"/>
              <a:t>.</a:t>
            </a:r>
            <a:endParaRPr lang="bg-B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6"/>
          <a:stretch/>
        </p:blipFill>
        <p:spPr>
          <a:xfrm>
            <a:off x="7010402" y="1700432"/>
            <a:ext cx="4823010" cy="4509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25256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1413</TotalTime>
  <Words>1298</Words>
  <Application>Microsoft Office PowerPoint</Application>
  <PresentationFormat>Widescreen</PresentationFormat>
  <Paragraphs>96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Cambria</vt:lpstr>
      <vt:lpstr>Wingdings</vt:lpstr>
      <vt:lpstr>Retrospect</vt:lpstr>
      <vt:lpstr>Тема 4.3 Защита на здравето и благосъстоянието</vt:lpstr>
      <vt:lpstr>Съдържание</vt:lpstr>
      <vt:lpstr>Правила за работа с дигитални устройства/компютър</vt:lpstr>
      <vt:lpstr>Правилата за безопасна работа  с дигитални устройства</vt:lpstr>
      <vt:lpstr>Правилата за безопасна работа  с дигитални устройства</vt:lpstr>
      <vt:lpstr>Правилата за безопасна работа  с дигитални устройства</vt:lpstr>
      <vt:lpstr>Правилата за безопасна работа  с дигитални устройства</vt:lpstr>
      <vt:lpstr>Правилата за безопасна работа  с дигитални устройств</vt:lpstr>
      <vt:lpstr>ОСНОВНИ ПРОБЛЕМИ ПРИ НЕПРАВИЛНО ИЗПОЛЗВАНЕ НА ДИГИТАЛНИ УСТРОЙСТВА</vt:lpstr>
      <vt:lpstr>Проблеми предизвикани от неправилно използване на дигиталните устройства</vt:lpstr>
      <vt:lpstr>Проблеми предизвикани от неправилно използване на дигиталните устройства</vt:lpstr>
      <vt:lpstr>Проблеми предизвикани от неправилно използване на дигиталните устройства</vt:lpstr>
      <vt:lpstr>Проблеми предизвикани от неправилно използване на дигиталните устройства</vt:lpstr>
      <vt:lpstr>ГРИЖА ЗА ЗДРАВЕ</vt:lpstr>
      <vt:lpstr>ГРИЖА ЗА ЗДРАВЕТО </vt:lpstr>
      <vt:lpstr>ГРИЖА ЗА ЗДРАВЕТО </vt:lpstr>
      <vt:lpstr>ГРИЖА ЗА ЗДРАВЕТО 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User</cp:lastModifiedBy>
  <cp:revision>63</cp:revision>
  <dcterms:created xsi:type="dcterms:W3CDTF">2023-01-03T13:46:11Z</dcterms:created>
  <dcterms:modified xsi:type="dcterms:W3CDTF">2023-02-23T19:29:24Z</dcterms:modified>
</cp:coreProperties>
</file>