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9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264" y="168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FB64C6-569E-4F70-BCB8-75324E9D6D2E}" type="datetimeFigureOut">
              <a:rPr lang="en-GB"/>
              <a:pPr>
                <a:defRPr/>
              </a:pPr>
              <a:t>22/01/2023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B10276E-8453-45F0-86BE-38A31A1DEB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503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0F2615-8737-4BF9-9AC9-8E8D7A2802F3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905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2985785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4684222"/>
            <a:ext cx="8363516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4DD7BA2-3281-4CAE-B481-A466A1C542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</a:t>
            </a:r>
            <a:br>
              <a:rPr lang="en-GB" dirty="0"/>
            </a:br>
            <a:r>
              <a:rPr lang="ru-RU" dirty="0"/>
              <a:t>дигитална</a:t>
            </a:r>
            <a:r>
              <a:rPr lang="en-GB" dirty="0"/>
              <a:t> </a:t>
            </a:r>
            <a:r>
              <a:rPr lang="ru-RU" dirty="0"/>
              <a:t>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3" y="318320"/>
            <a:ext cx="42862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5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49104-7D14-4124-BDE8-A583F4213B2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656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1AF14A-5F0C-439E-9D32-0E48D454566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71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90488" indent="-90488">
              <a:buFont typeface="Arial" panose="020B0604020202020204" pitchFamily="34" charset="0"/>
              <a:buChar char="•"/>
              <a:defRPr/>
            </a:lvl1pPr>
            <a:lvl2pPr marL="382588" indent="-182563">
              <a:buFont typeface="Arial" panose="020B0604020202020204" pitchFamily="34" charset="0"/>
              <a:buChar char="•"/>
              <a:defRPr/>
            </a:lvl2pPr>
            <a:lvl3pPr marL="566738" indent="-182563">
              <a:buFont typeface="Arial" panose="020B0604020202020204" pitchFamily="34" charset="0"/>
              <a:buChar char="•"/>
              <a:defRPr/>
            </a:lvl3pPr>
            <a:lvl4pPr marL="749300" indent="-182563">
              <a:buFont typeface="Arial" panose="020B0604020202020204" pitchFamily="34" charset="0"/>
              <a:buChar char="•"/>
              <a:defRPr/>
            </a:lvl4pPr>
            <a:lvl5pPr marL="931863" indent="-18256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C5159-182D-4C2F-A853-14B47A34D6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92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DEAD4DF-16C8-4075-93F9-48355EDBC0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71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528CD17-4247-4B67-A44A-56048501A7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894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CF1FF-1288-4E66-A247-32226B2B222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633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BDDC5-8D53-47EA-B3FF-51BC47B977D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50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9C4AEA8-F69B-4C08-A93F-864E2A8801A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40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B62623-3FD5-4528-A7DA-B798290557C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79197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C715950-CA5E-423F-A78E-33EEF9ABD64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01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90887D0-5495-4808-AAFF-825DF0837BE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5" r:id="rId2"/>
    <p:sldLayoutId id="2147483720" r:id="rId3"/>
    <p:sldLayoutId id="2147483721" r:id="rId4"/>
    <p:sldLayoutId id="2147483716" r:id="rId5"/>
    <p:sldLayoutId id="2147483717" r:id="rId6"/>
    <p:sldLayoutId id="2147483722" r:id="rId7"/>
    <p:sldLayoutId id="2147483723" r:id="rId8"/>
    <p:sldLayoutId id="2147483724" r:id="rId9"/>
    <p:sldLayoutId id="2147483718" r:id="rId10"/>
    <p:sldLayoutId id="2147483725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abv.bg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050" y="1568450"/>
            <a:ext cx="8362950" cy="29845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/>
              <a:t>2.1. Взаимодействие </a:t>
            </a:r>
            <a:br>
              <a:rPr lang="bg-BG" dirty="0"/>
            </a:br>
            <a:r>
              <a:rPr lang="bg-BG" dirty="0"/>
              <a:t>чрез дигитални технологии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050" y="4684713"/>
            <a:ext cx="8362950" cy="1143000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bg-BG" dirty="0"/>
              <a:t>ИНТЕРАКТИВНА ДЕМОНСТРАЦИЯ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B61E5-F70E-C458-B41C-8B8FD4F48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Създаване на електронен адрес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DBFC84-F920-7712-C9B7-BEB263CD9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543" y="1620838"/>
            <a:ext cx="11126913" cy="4679950"/>
          </a:xfrm>
        </p:spPr>
        <p:txBody>
          <a:bodyPr/>
          <a:lstStyle/>
          <a:p>
            <a:pPr marL="0" indent="0">
              <a:buNone/>
            </a:pPr>
            <a:r>
              <a:rPr lang="bg-BG" dirty="0"/>
              <a:t>Стъпки за регистрация на нов електронен адрес в сайта АБВ: </a:t>
            </a:r>
            <a:r>
              <a:rPr lang="en-GB" dirty="0">
                <a:hlinkClick r:id="rId2"/>
              </a:rPr>
              <a:t>https://www.abv.bg</a:t>
            </a:r>
            <a:r>
              <a:rPr lang="bg-BG" dirty="0"/>
              <a:t> </a:t>
            </a:r>
            <a:endParaRPr lang="en-GB" dirty="0"/>
          </a:p>
          <a:p>
            <a:pPr marL="0" indent="0">
              <a:buNone/>
            </a:pPr>
            <a:r>
              <a:rPr lang="bg-BG" dirty="0"/>
              <a:t>1. Заредете адреса на уеб сайта в браузера, който ползвате, и щракнете на надписа </a:t>
            </a:r>
            <a:r>
              <a:rPr lang="bg-BG" i="1" dirty="0"/>
              <a:t>Регистрирай се</a:t>
            </a:r>
            <a:r>
              <a:rPr lang="bg-BG" dirty="0"/>
              <a:t>.</a:t>
            </a:r>
          </a:p>
          <a:p>
            <a:pPr marL="0" indent="0">
              <a:buNone/>
            </a:pP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9D45AB-1666-3468-19A3-4FE7F23C6D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 descr="Graphical user interface&#10;&#10;Description automatically generated">
            <a:extLst>
              <a:ext uri="{FF2B5EF4-FFF2-40B4-BE49-F238E27FC236}">
                <a16:creationId xmlns:a16="http://schemas.microsoft.com/office/drawing/2014/main" id="{B8663BF5-8E11-8D6A-8B4A-2E563673C8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871" y="3536939"/>
            <a:ext cx="6336068" cy="27638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9692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B61E5-F70E-C458-B41C-8B8FD4F48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6454986" cy="1450757"/>
          </a:xfrm>
        </p:spPr>
        <p:txBody>
          <a:bodyPr>
            <a:normAutofit/>
          </a:bodyPr>
          <a:lstStyle/>
          <a:p>
            <a:r>
              <a:rPr lang="bg-BG" dirty="0"/>
              <a:t>Създаване на електронен адрес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DBFC84-F920-7712-C9B7-BEB263CD9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6454987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dirty="0"/>
              <a:t>Попълнете необходимата информацията. Полетата, отбелязани със звездичка, са задължителни за попълване.</a:t>
            </a:r>
            <a:endParaRPr lang="en-BG" dirty="0"/>
          </a:p>
        </p:txBody>
      </p:sp>
      <p:pic>
        <p:nvPicPr>
          <p:cNvPr id="7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6C6BA21-BB11-AE71-67D3-1F490FFE0E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1684" y="283341"/>
            <a:ext cx="3068220" cy="6359006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9D45AB-1666-3468-19A3-4FE7F23C6D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010624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79C59-7D8C-4D3E-1BFA-9CF680CC1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46161"/>
          </a:xfrm>
        </p:spPr>
        <p:txBody>
          <a:bodyPr/>
          <a:lstStyle/>
          <a:p>
            <a:r>
              <a:rPr lang="bg-BG" dirty="0"/>
              <a:t>Избор на подходящо потребителско име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F4B61F-D271-43ED-2BA3-AFB9FC6CE7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160" y="846162"/>
            <a:ext cx="10993348" cy="3909296"/>
          </a:xfrm>
        </p:spPr>
        <p:txBody>
          <a:bodyPr/>
          <a:lstStyle/>
          <a:p>
            <a:pPr marL="0" indent="0">
              <a:buNone/>
            </a:pPr>
            <a:r>
              <a:rPr lang="bg-BG" sz="2400" dirty="0"/>
              <a:t>Потребителското име е името, под което се реги­стрирате. Изписва се с букви на латиница, цифри или позволените символи. Това потре­бителско име ще бъде частта на електронния ви адрес пред знака @. Изборът на подходящо потребителско име е важен. Ако намерението ви е да ползвате услугата за официална комуникация (напр. кандидатстване за работа), то не бива да използвате неформално име (напр. </a:t>
            </a:r>
            <a:r>
              <a:rPr lang="en-GB" sz="2400" dirty="0"/>
              <a:t>pesho_me4kata), </a:t>
            </a:r>
            <a:r>
              <a:rPr lang="bg-BG" sz="2400" dirty="0"/>
              <a:t>а нещо, от което няма да ви е неудобно при комуникация с бъдещ работодател (напр. </a:t>
            </a:r>
            <a:r>
              <a:rPr lang="en-GB" sz="2400" dirty="0" err="1"/>
              <a:t>f.angelov</a:t>
            </a:r>
            <a:r>
              <a:rPr lang="en-GB" sz="2400" dirty="0"/>
              <a:t> </a:t>
            </a:r>
            <a:r>
              <a:rPr lang="bg-BG" sz="2400" dirty="0"/>
              <a:t>или </a:t>
            </a:r>
            <a:r>
              <a:rPr lang="en-GB" sz="2400" dirty="0" err="1"/>
              <a:t>filip_angelov</a:t>
            </a:r>
            <a:r>
              <a:rPr lang="en-GB" sz="2400" dirty="0"/>
              <a:t>). </a:t>
            </a:r>
            <a:r>
              <a:rPr lang="bg-BG" sz="2400" dirty="0"/>
              <a:t>След като сте готови с избора си, въведете го и щракнете върху бутона </a:t>
            </a:r>
            <a:r>
              <a:rPr lang="bg-BG" sz="2400" i="1" dirty="0"/>
              <a:t>Провери</a:t>
            </a:r>
            <a:r>
              <a:rPr lang="bg-BG" sz="2400" dirty="0"/>
              <a:t>. В зависимост дали въведеното име е заето или не, вдясно ще се появи надпис, който указва това:</a:t>
            </a:r>
            <a:endParaRPr lang="en-BG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172DEC-572B-3FBA-712E-21D07F0965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 descr="A picture containing chart&#10;&#10;Description automatically generated">
            <a:extLst>
              <a:ext uri="{FF2B5EF4-FFF2-40B4-BE49-F238E27FC236}">
                <a16:creationId xmlns:a16="http://schemas.microsoft.com/office/drawing/2014/main" id="{FB26306A-91AC-7CBF-C883-C02DED29C4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286" y="4247483"/>
            <a:ext cx="10093759" cy="1800707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4283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D8F4F-6086-C3C0-F126-F680A5E7B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28048"/>
          </a:xfrm>
        </p:spPr>
        <p:txBody>
          <a:bodyPr/>
          <a:lstStyle/>
          <a:p>
            <a:r>
              <a:rPr lang="bg-BG" dirty="0"/>
              <a:t>Силна и слаба парола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E7F152-E1C2-04AB-4ABB-900DCF86F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206" y="1089025"/>
            <a:ext cx="11286699" cy="4679950"/>
          </a:xfrm>
        </p:spPr>
        <p:txBody>
          <a:bodyPr/>
          <a:lstStyle/>
          <a:p>
            <a:pPr marL="0" indent="0">
              <a:buNone/>
            </a:pPr>
            <a:r>
              <a:rPr lang="bg-BG" dirty="0"/>
              <a:t>Паролата е важен елемент, чрез който ще имате достъп до електронната си поща и профила си. Запомнете я или си я запишете. Обърнете внимание дали пишете на кирилица или латиница. Слабата парола се състои от лесно предвидими поредици от цифри или букви (напр. </a:t>
            </a:r>
            <a:r>
              <a:rPr lang="bg-BG" i="1" dirty="0"/>
              <a:t>01234567</a:t>
            </a:r>
            <a:r>
              <a:rPr lang="bg-BG" dirty="0"/>
              <a:t> или </a:t>
            </a:r>
            <a:r>
              <a:rPr lang="en-GB" i="1" dirty="0" err="1"/>
              <a:t>Parola</a:t>
            </a:r>
            <a:r>
              <a:rPr lang="en-GB" dirty="0"/>
              <a:t>). </a:t>
            </a:r>
            <a:r>
              <a:rPr lang="bg-BG" dirty="0"/>
              <a:t>Силната парола представлява разнообразна комбинация от цифри, букви и символи (напр. </a:t>
            </a:r>
            <a:r>
              <a:rPr lang="en-GB" i="1" dirty="0"/>
              <a:t>Rh&amp;k3$!</a:t>
            </a:r>
            <a:r>
              <a:rPr lang="en-GB" i="1" dirty="0" err="1"/>
              <a:t>aF</a:t>
            </a:r>
            <a:r>
              <a:rPr lang="en-GB" i="1" dirty="0"/>
              <a:t> </a:t>
            </a:r>
            <a:r>
              <a:rPr lang="bg-BG" dirty="0"/>
              <a:t>или </a:t>
            </a:r>
            <a:r>
              <a:rPr lang="en-GB" i="1" dirty="0"/>
              <a:t>g:x^G9*</a:t>
            </a:r>
            <a:r>
              <a:rPr lang="en-GB" i="1" dirty="0" err="1"/>
              <a:t>qwV</a:t>
            </a:r>
            <a:r>
              <a:rPr lang="en-GB" dirty="0"/>
              <a:t>). </a:t>
            </a:r>
            <a:r>
              <a:rPr lang="bg-BG" dirty="0"/>
              <a:t>При въвеждането на паролата, вдясно ще се изпишат на екрана допълни указания, които следва да вземете предвид.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1D50D1-09C8-BD73-42E8-B040E53A8DA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243A77CE-9708-074C-AAEC-EC55DAB117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262" y="4668543"/>
            <a:ext cx="9742394" cy="1636722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4987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B357B-6B27-968F-7FF3-C39CE618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96287"/>
          </a:xfrm>
        </p:spPr>
        <p:txBody>
          <a:bodyPr/>
          <a:lstStyle/>
          <a:p>
            <a:r>
              <a:rPr lang="bg-BG" dirty="0"/>
              <a:t>Въвеждане на мобилен телефонен номер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59D369-33F4-A0CA-748B-36DAC9796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024" y="1089025"/>
            <a:ext cx="10972800" cy="4679950"/>
          </a:xfrm>
        </p:spPr>
        <p:txBody>
          <a:bodyPr/>
          <a:lstStyle/>
          <a:p>
            <a:pPr marL="0" indent="0">
              <a:buNone/>
            </a:pPr>
            <a:r>
              <a:rPr lang="bg-BG" dirty="0"/>
              <a:t>Въвеждането на мобилен телефонен номер е задължителен елемент, тъй като той може да бъде използван за възстановяване на забравена парола.</a:t>
            </a:r>
          </a:p>
          <a:p>
            <a:pPr marL="0" indent="0">
              <a:buNone/>
            </a:pPr>
            <a:endParaRPr lang="bg-BG" dirty="0"/>
          </a:p>
          <a:p>
            <a:pPr marL="0" indent="0">
              <a:buNone/>
            </a:pPr>
            <a:endParaRPr lang="bg-BG" dirty="0"/>
          </a:p>
          <a:p>
            <a:pPr marL="0" indent="0">
              <a:buNone/>
            </a:pPr>
            <a:r>
              <a:rPr lang="bg-BG" dirty="0"/>
              <a:t>В случай, че забравите паролата си, може да щракнете на надписа </a:t>
            </a:r>
            <a:r>
              <a:rPr lang="bg-BG" i="1" dirty="0"/>
              <a:t>Забравена парола</a:t>
            </a:r>
            <a:r>
              <a:rPr lang="bg-BG" dirty="0"/>
              <a:t> и на телефонът си да получите код за възстановяване на парола.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E5A5AF-0E18-B14D-57F7-4FC01314EA7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0D7984-F9F2-C05F-DC1F-F07FD1A787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35" y="2421861"/>
            <a:ext cx="8707010" cy="870701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EB5FC2E-AC66-5724-7DD8-A9AC18833D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747" y="4399712"/>
            <a:ext cx="4517409" cy="182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243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8CADC-3FBA-47E6-A7BF-709663241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Завършване на регистрация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CB13A1-A170-0482-5FA8-9B43EC429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445" y="1620838"/>
            <a:ext cx="10536072" cy="4679950"/>
          </a:xfrm>
        </p:spPr>
        <p:txBody>
          <a:bodyPr/>
          <a:lstStyle/>
          <a:p>
            <a:pPr lvl="1"/>
            <a:r>
              <a:rPr lang="bg-BG" dirty="0"/>
              <a:t>След като приключите с попълването, изберете </a:t>
            </a:r>
            <a:r>
              <a:rPr lang="bg-BG" i="1" dirty="0"/>
              <a:t>Напред</a:t>
            </a:r>
            <a:r>
              <a:rPr lang="bg-BG" dirty="0"/>
              <a:t>, с което регистрацията приключва. </a:t>
            </a:r>
          </a:p>
          <a:p>
            <a:pPr lvl="1"/>
            <a:r>
              <a:rPr lang="bg-BG" dirty="0"/>
              <a:t>Обърнете внимание на надписа под бутона </a:t>
            </a:r>
            <a:r>
              <a:rPr lang="bg-BG" i="1" dirty="0"/>
              <a:t>Напред</a:t>
            </a:r>
            <a:r>
              <a:rPr lang="bg-BG" dirty="0"/>
              <a:t>. Ако щракнете върху него, в нов раздел ще можете да прочете Общите условия и Политиката за поверителност на сайта. Прочетете ги, за да знаете с какво се съгласявате, регистрирайки се в сайта.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7E9223-A4EA-FA20-5C1F-16BCBE6534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BE75694-F616-68D3-42A9-28AC107A7A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460" y="3826301"/>
            <a:ext cx="4978400" cy="22352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008295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2003</TotalTime>
  <Words>592</Words>
  <Application>Microsoft Macintosh PowerPoint</Application>
  <PresentationFormat>Widescreen</PresentationFormat>
  <Paragraphs>27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</vt:lpstr>
      <vt:lpstr>Retrospect</vt:lpstr>
      <vt:lpstr>2.1. Взаимодействие  чрез дигитални технологии</vt:lpstr>
      <vt:lpstr>Създаване на електронен адрес</vt:lpstr>
      <vt:lpstr>Създаване на електронен адрес</vt:lpstr>
      <vt:lpstr>Избор на подходящо потребителско име</vt:lpstr>
      <vt:lpstr>Силна и слаба парола</vt:lpstr>
      <vt:lpstr>Въвеждане на мобилен телефонен номер</vt:lpstr>
      <vt:lpstr>Завършване на регистрация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Олег Димитров Константинов</cp:lastModifiedBy>
  <cp:revision>78</cp:revision>
  <dcterms:created xsi:type="dcterms:W3CDTF">2023-01-03T13:46:11Z</dcterms:created>
  <dcterms:modified xsi:type="dcterms:W3CDTF">2023-01-22T18:50:08Z</dcterms:modified>
</cp:coreProperties>
</file>