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81" r:id="rId3"/>
    <p:sldId id="274" r:id="rId4"/>
    <p:sldId id="275" r:id="rId5"/>
    <p:sldId id="280" r:id="rId6"/>
    <p:sldId id="276" r:id="rId7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6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CB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3" autoAdjust="0"/>
    <p:restoredTop sz="94660"/>
  </p:normalViewPr>
  <p:slideViewPr>
    <p:cSldViewPr snapToGrid="0">
      <p:cViewPr varScale="1">
        <p:scale>
          <a:sx n="67" d="100"/>
          <a:sy n="67" d="100"/>
        </p:scale>
        <p:origin x="452" y="56"/>
      </p:cViewPr>
      <p:guideLst>
        <p:guide orient="horz" pos="2160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AFB64C6-569E-4F70-BCB8-75324E9D6D2E}" type="datetimeFigureOut">
              <a:rPr lang="en-GB"/>
              <a:pPr>
                <a:defRPr/>
              </a:pPr>
              <a:t>01/02/2023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B10276E-8453-45F0-86BE-38A31A1DEB8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95031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C0F2615-8737-4BF9-9AC9-8E8D7A2802F3}" type="slidenum">
              <a:rPr lang="en-GB" altLang="en-US" smtClean="0">
                <a:latin typeface="Calibri" panose="020F050202020403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39055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5473" y="1567928"/>
            <a:ext cx="8363516" cy="2985785"/>
          </a:xfrm>
        </p:spPr>
        <p:txBody>
          <a:bodyPr/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473" y="4684222"/>
            <a:ext cx="8363516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4DD7BA2-3281-4CAE-B481-A466A1C542D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6050" y="6269038"/>
            <a:ext cx="8362950" cy="577850"/>
          </a:xfrm>
        </p:spPr>
        <p:txBody>
          <a:bodyPr/>
          <a:lstStyle>
            <a:lvl1pPr algn="l">
              <a:defRPr sz="1000" cap="all" baseline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ru-RU" dirty="0"/>
              <a:t>Европейска Рамка на дигиталните компетентности с петте области на</a:t>
            </a:r>
            <a:br>
              <a:rPr lang="en-GB" dirty="0"/>
            </a:br>
            <a:r>
              <a:rPr lang="ru-RU" dirty="0"/>
              <a:t>дигитална</a:t>
            </a:r>
            <a:r>
              <a:rPr lang="en-GB" dirty="0"/>
              <a:t> </a:t>
            </a:r>
            <a:r>
              <a:rPr lang="ru-RU" dirty="0"/>
              <a:t>компетентност</a:t>
            </a:r>
            <a:r>
              <a:rPr lang="en-GB" dirty="0"/>
              <a:t> </a:t>
            </a:r>
            <a:r>
              <a:rPr lang="ru-RU" dirty="0"/>
              <a:t>и 21 дигитални умения/ компетентности (DigComp 2.1)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473" y="318320"/>
            <a:ext cx="4286250" cy="1028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9154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549104-7D14-4124-BDE8-A583F4213B2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16561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E0CB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4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 sz="1000" cap="all" baseline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DA1AF14A-5F0C-439E-9D32-0E48D454566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29713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90488" indent="-90488">
              <a:buFont typeface="Arial" panose="020B0604020202020204" pitchFamily="34" charset="0"/>
              <a:buChar char="•"/>
              <a:defRPr/>
            </a:lvl1pPr>
            <a:lvl2pPr marL="382588" indent="-182563">
              <a:buFont typeface="Arial" panose="020B0604020202020204" pitchFamily="34" charset="0"/>
              <a:buChar char="•"/>
              <a:defRPr/>
            </a:lvl2pPr>
            <a:lvl3pPr marL="566738" indent="-182563">
              <a:buFont typeface="Arial" panose="020B0604020202020204" pitchFamily="34" charset="0"/>
              <a:buChar char="•"/>
              <a:defRPr/>
            </a:lvl3pPr>
            <a:lvl4pPr marL="749300" indent="-182563">
              <a:buFont typeface="Arial" panose="020B0604020202020204" pitchFamily="34" charset="0"/>
              <a:buChar char="•"/>
              <a:defRPr/>
            </a:lvl4pPr>
            <a:lvl5pPr marL="931863" indent="-182563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9C5159-182D-4C2F-A853-14B47A34D61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9922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E0CB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4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5"/>
          <p:cNvCxnSpPr/>
          <p:nvPr/>
        </p:nvCxnSpPr>
        <p:spPr>
          <a:xfrm>
            <a:off x="1208088" y="4343400"/>
            <a:ext cx="9875837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Ctr="0"/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 sz="1000" cap="all" baseline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2DEAD4DF-16C8-4075-93F9-48355EDBC0E1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7471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E0CB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 userDrawn="1"/>
        </p:nvSpPr>
        <p:spPr>
          <a:xfrm>
            <a:off x="0" y="6334125"/>
            <a:ext cx="12192000" cy="666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45075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621226"/>
            <a:ext cx="6035039" cy="468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621226"/>
            <a:ext cx="5974080" cy="468000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 sz="1000" cap="all" baseline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A528CD17-4247-4B67-A44A-56048501A76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5894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1638232"/>
            <a:ext cx="6035040" cy="736282"/>
          </a:xfrm>
          <a:solidFill>
            <a:srgbClr val="E0CBA4"/>
          </a:solidFill>
        </p:spPr>
        <p:txBody>
          <a:bodyPr lIns="91440" rIns="91440" anchor="ctr">
            <a:normAutofit/>
          </a:bodyPr>
          <a:lstStyle>
            <a:lvl1pPr marL="0" indent="0" algn="ctr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0" y="2391520"/>
            <a:ext cx="6035040" cy="39097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638232"/>
            <a:ext cx="5974080" cy="736282"/>
          </a:xfrm>
          <a:solidFill>
            <a:srgbClr val="E0CBA4"/>
          </a:solidFill>
        </p:spPr>
        <p:txBody>
          <a:bodyPr lIns="91440" rIns="91440" anchor="ctr">
            <a:normAutofit/>
          </a:bodyPr>
          <a:lstStyle>
            <a:lvl1pPr marL="0" indent="0" algn="ctr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391520"/>
            <a:ext cx="5974080" cy="39097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5CF1FF-1288-4E66-A247-32226B2B2224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91633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7BDDC5-8D53-47EA-B3FF-51BC47B977DE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3505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E0CB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Rectangle 2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 sz="1000" cap="all" baseline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F9C4AEA8-F69B-4C08-A93F-864E2A8801A6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9404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4051300" cy="6858000"/>
          </a:xfrm>
          <a:prstGeom prst="rect">
            <a:avLst/>
          </a:prstGeom>
          <a:solidFill>
            <a:srgbClr val="E0CB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4040188" y="0"/>
            <a:ext cx="635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209" y="594359"/>
            <a:ext cx="3605646" cy="1812015"/>
          </a:xfrm>
        </p:spPr>
        <p:txBody>
          <a:bodyPr anchor="ctr" anchorCtr="0"/>
          <a:lstStyle>
            <a:lvl1pPr>
              <a:defRPr sz="3600" b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0295" y="594359"/>
            <a:ext cx="7577296" cy="571084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8209" y="2406374"/>
            <a:ext cx="3605646" cy="3898830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7B62623-3FD5-4528-A7DA-B798290557C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305550"/>
            <a:ext cx="4103688" cy="519113"/>
          </a:xfrm>
        </p:spPr>
        <p:txBody>
          <a:bodyPr/>
          <a:lstStyle>
            <a:lvl1pPr algn="ctr">
              <a:defRPr sz="1000" cap="all" baseline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</a:t>
            </a:r>
            <a:br>
              <a:rPr lang="en-GB"/>
            </a:br>
            <a:r>
              <a:rPr lang="ru-RU"/>
              <a:t>с петте области на дигитална компетентност и 21 дигитални умения/ компетентности (DigComp 2.1)</a:t>
            </a:r>
          </a:p>
        </p:txBody>
      </p:sp>
    </p:spTree>
    <p:extLst>
      <p:ext uri="{BB962C8B-B14F-4D97-AF65-F5344CB8AC3E}">
        <p14:creationId xmlns:p14="http://schemas.microsoft.com/office/powerpoint/2010/main" val="3791970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E0CB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0" y="4914900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tIns="0" bIns="0">
            <a:noAutofit/>
          </a:bodyPr>
          <a:lstStyle>
            <a:lvl1pPr>
              <a:defRPr sz="3600" b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rtlCol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 algn="ctr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 sz="1000" cap="all" baseline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C715950-CA5E-423F-A78E-33EEF9ABD641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22018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E0CB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125"/>
            <a:ext cx="12192000" cy="666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45097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0" y="1620838"/>
            <a:ext cx="12192000" cy="467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2000" tIns="72000" rIns="72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6459538"/>
            <a:ext cx="10671175" cy="3651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000" cap="all" baseline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66438" y="6459538"/>
            <a:ext cx="13128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5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390887D0-5495-4808-AAFF-825DF0837BE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15" r:id="rId2"/>
    <p:sldLayoutId id="2147483720" r:id="rId3"/>
    <p:sldLayoutId id="2147483721" r:id="rId4"/>
    <p:sldLayoutId id="2147483716" r:id="rId5"/>
    <p:sldLayoutId id="2147483717" r:id="rId6"/>
    <p:sldLayoutId id="2147483722" r:id="rId7"/>
    <p:sldLayoutId id="2147483723" r:id="rId8"/>
    <p:sldLayoutId id="2147483724" r:id="rId9"/>
    <p:sldLayoutId id="2147483718" r:id="rId10"/>
    <p:sldLayoutId id="2147483725" r:id="rId11"/>
  </p:sldLayoutIdLst>
  <p:hf sldNum="0" hdr="0" dt="0"/>
  <p:txStyles>
    <p:titleStyle>
      <a:lvl1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 kern="1200" spc="-5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90488" indent="-90488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38258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56673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749300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931863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6050" y="1936750"/>
            <a:ext cx="8362950" cy="29845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/>
              <a:t>5.1 Решаване на технически проблеми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</a:t>
            </a:r>
            <a:br>
              <a:rPr lang="en-GB"/>
            </a:br>
            <a:r>
              <a:rPr lang="ru-RU"/>
              <a:t>и 21 дигитални умения/ компетентности (DigComp 2.1)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2781DC-7E12-3495-B481-D365BCCDFD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6050" y="5308599"/>
            <a:ext cx="6454775" cy="1139825"/>
          </a:xfrm>
        </p:spPr>
        <p:txBody>
          <a:bodyPr rtlCol="0"/>
          <a:lstStyle/>
          <a:p>
            <a:pPr eaLnBrk="1" fontAlgn="auto" hangingPunct="1">
              <a:defRPr/>
            </a:pPr>
            <a:r>
              <a:rPr lang="bg-BG" dirty="0"/>
              <a:t>интерактивна демонстрация</a:t>
            </a:r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7B81BB-EA28-EE03-E3D1-06BB91F650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Деинсталиране на приложение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2B9F14-AC7E-F611-B278-815B989303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/>
              <a:t> </a:t>
            </a:r>
            <a:r>
              <a:rPr lang="ru-RU" altLang="en-US" dirty="0"/>
              <a:t>Задача: Искаме да деинсталираме програмата за архивиране на файлове </a:t>
            </a:r>
            <a:r>
              <a:rPr lang="ru-RU" dirty="0"/>
              <a:t>BreeZip</a:t>
            </a:r>
            <a:r>
              <a:rPr lang="ru-RU" altLang="en-US" dirty="0"/>
              <a:t>, която преди малко инсталирахме.</a:t>
            </a:r>
            <a:endParaRPr lang="en-US" altLang="en-US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1943D71-668C-2BC2-07D7-82A501762F8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</p:spTree>
    <p:extLst>
      <p:ext uri="{BB962C8B-B14F-4D97-AF65-F5344CB8AC3E}">
        <p14:creationId xmlns:p14="http://schemas.microsoft.com/office/powerpoint/2010/main" val="41881388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572FEC-4514-A283-00A3-266DFE486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Деинсталиране на приложение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1B7D2E-27B8-B418-4226-AF06E1162D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 Отваряме Apps. Неговият раздел Apps&amp;Features ни дава достъп до всички приложения налични на компютъра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E17731-38DD-EFB5-104E-DF99EA6855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917FA12-B6B9-6E93-FDCE-88F886DAF092}"/>
              </a:ext>
            </a:extLst>
          </p:cNvPr>
          <p:cNvGrpSpPr/>
          <p:nvPr/>
        </p:nvGrpSpPr>
        <p:grpSpPr>
          <a:xfrm>
            <a:off x="4359275" y="2587280"/>
            <a:ext cx="3587750" cy="3713508"/>
            <a:chOff x="0" y="0"/>
            <a:chExt cx="2755900" cy="2828639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0B36C29B-95F1-EE5E-0C9E-AFD7E77DE450}"/>
                </a:ext>
              </a:extLst>
            </p:cNvPr>
            <p:cNvGrpSpPr/>
            <p:nvPr/>
          </p:nvGrpSpPr>
          <p:grpSpPr>
            <a:xfrm>
              <a:off x="0" y="0"/>
              <a:ext cx="2755900" cy="2350135"/>
              <a:chOff x="0" y="0"/>
              <a:chExt cx="2755900" cy="2350135"/>
            </a:xfrm>
          </p:grpSpPr>
          <p:pic>
            <p:nvPicPr>
              <p:cNvPr id="8" name="Picture 7">
                <a:extLst>
                  <a:ext uri="{FF2B5EF4-FFF2-40B4-BE49-F238E27FC236}">
                    <a16:creationId xmlns:a16="http://schemas.microsoft.com/office/drawing/2014/main" id="{9E710F8F-3805-3BF8-A9D9-44596D532119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7265"/>
              <a:stretch/>
            </p:blipFill>
            <p:spPr bwMode="auto">
              <a:xfrm>
                <a:off x="0" y="0"/>
                <a:ext cx="2755900" cy="2350135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" name="Oval 8">
                <a:extLst>
                  <a:ext uri="{FF2B5EF4-FFF2-40B4-BE49-F238E27FC236}">
                    <a16:creationId xmlns:a16="http://schemas.microsoft.com/office/drawing/2014/main" id="{A0DF23D4-ED17-1EA9-7E7E-97C7DF222ADA}"/>
                  </a:ext>
                </a:extLst>
              </p:cNvPr>
              <p:cNvSpPr/>
              <p:nvPr/>
            </p:nvSpPr>
            <p:spPr>
              <a:xfrm>
                <a:off x="2368550" y="1739900"/>
                <a:ext cx="368300" cy="215900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0" name="Oval 9">
                <a:extLst>
                  <a:ext uri="{FF2B5EF4-FFF2-40B4-BE49-F238E27FC236}">
                    <a16:creationId xmlns:a16="http://schemas.microsoft.com/office/drawing/2014/main" id="{71AC16B8-392C-FFC8-1248-D87DB6835620}"/>
                  </a:ext>
                </a:extLst>
              </p:cNvPr>
              <p:cNvSpPr/>
              <p:nvPr/>
            </p:nvSpPr>
            <p:spPr>
              <a:xfrm>
                <a:off x="12700" y="482600"/>
                <a:ext cx="368300" cy="215900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  <p:sp>
          <p:nvSpPr>
            <p:cNvPr id="7" name="Text Box 60">
              <a:extLst>
                <a:ext uri="{FF2B5EF4-FFF2-40B4-BE49-F238E27FC236}">
                  <a16:creationId xmlns:a16="http://schemas.microsoft.com/office/drawing/2014/main" id="{2DC05E43-CD0B-83C7-2C48-F6AFD2BA85F9}"/>
                </a:ext>
              </a:extLst>
            </p:cNvPr>
            <p:cNvSpPr txBox="1"/>
            <p:nvPr/>
          </p:nvSpPr>
          <p:spPr>
            <a:xfrm>
              <a:off x="0" y="2406650"/>
              <a:ext cx="2755900" cy="421989"/>
            </a:xfrm>
            <a:prstGeom prst="rect">
              <a:avLst/>
            </a:prstGeom>
            <a:solidFill>
              <a:prstClr val="white"/>
            </a:solidFill>
            <a:ln>
              <a:noFill/>
            </a:ln>
          </p:spPr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>
                <a:spcAft>
                  <a:spcPts val="1000"/>
                </a:spcAft>
              </a:pPr>
              <a:r>
                <a:rPr lang="en-US" i="1" dirty="0" err="1">
                  <a:effectLst/>
                  <a:ea typeface="Cambria" panose="02040503050406030204" pitchFamily="18" charset="0"/>
                  <a:cs typeface="Times New Roman" panose="02020603050405020304" pitchFamily="18" charset="0"/>
                </a:rPr>
                <a:t>Фигура</a:t>
              </a:r>
              <a:r>
                <a:rPr lang="en-US" i="1" dirty="0">
                  <a:effectLst/>
                  <a:ea typeface="Cambria" panose="02040503050406030204" pitchFamily="18" charset="0"/>
                  <a:cs typeface="Times New Roman" panose="02020603050405020304" pitchFamily="18" charset="0"/>
                </a:rPr>
                <a:t> 8</a:t>
              </a:r>
              <a:r>
                <a:rPr lang="bg-BG" i="1" dirty="0">
                  <a:effectLst/>
                  <a:ea typeface="Cambria" panose="02040503050406030204" pitchFamily="18" charset="0"/>
                  <a:cs typeface="Times New Roman" panose="02020603050405020304" pitchFamily="18" charset="0"/>
                </a:rPr>
                <a:t>. Списък с приложения в частта Apps&amp;Features на </a:t>
              </a:r>
              <a:r>
                <a:rPr lang="en-US" i="1" dirty="0">
                  <a:effectLst/>
                  <a:ea typeface="Cambria" panose="02040503050406030204" pitchFamily="18" charset="0"/>
                  <a:cs typeface="Times New Roman" panose="02020603050405020304" pitchFamily="18" charset="0"/>
                </a:rPr>
                <a:t>Apps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592895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572FEC-4514-A283-00A3-266DFE486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Деинсталиране на приложение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1B7D2E-27B8-B418-4226-AF06E1162D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 Маркираме приложението BreeZip, при което се появява бутон Uninstall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E17731-38DD-EFB5-104E-DF99EA6855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917FA12-B6B9-6E93-FDCE-88F886DAF092}"/>
              </a:ext>
            </a:extLst>
          </p:cNvPr>
          <p:cNvGrpSpPr/>
          <p:nvPr/>
        </p:nvGrpSpPr>
        <p:grpSpPr>
          <a:xfrm>
            <a:off x="4359275" y="2587280"/>
            <a:ext cx="3587750" cy="3713508"/>
            <a:chOff x="0" y="0"/>
            <a:chExt cx="2755900" cy="2828639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0B36C29B-95F1-EE5E-0C9E-AFD7E77DE450}"/>
                </a:ext>
              </a:extLst>
            </p:cNvPr>
            <p:cNvGrpSpPr/>
            <p:nvPr/>
          </p:nvGrpSpPr>
          <p:grpSpPr>
            <a:xfrm>
              <a:off x="0" y="0"/>
              <a:ext cx="2755900" cy="2350135"/>
              <a:chOff x="0" y="0"/>
              <a:chExt cx="2755900" cy="2350135"/>
            </a:xfrm>
          </p:grpSpPr>
          <p:pic>
            <p:nvPicPr>
              <p:cNvPr id="8" name="Picture 7">
                <a:extLst>
                  <a:ext uri="{FF2B5EF4-FFF2-40B4-BE49-F238E27FC236}">
                    <a16:creationId xmlns:a16="http://schemas.microsoft.com/office/drawing/2014/main" id="{9E710F8F-3805-3BF8-A9D9-44596D532119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7265"/>
              <a:stretch/>
            </p:blipFill>
            <p:spPr bwMode="auto">
              <a:xfrm>
                <a:off x="0" y="0"/>
                <a:ext cx="2755900" cy="2350135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" name="Oval 8">
                <a:extLst>
                  <a:ext uri="{FF2B5EF4-FFF2-40B4-BE49-F238E27FC236}">
                    <a16:creationId xmlns:a16="http://schemas.microsoft.com/office/drawing/2014/main" id="{A0DF23D4-ED17-1EA9-7E7E-97C7DF222ADA}"/>
                  </a:ext>
                </a:extLst>
              </p:cNvPr>
              <p:cNvSpPr/>
              <p:nvPr/>
            </p:nvSpPr>
            <p:spPr>
              <a:xfrm>
                <a:off x="2368550" y="1739900"/>
                <a:ext cx="368300" cy="215900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0" name="Oval 9">
                <a:extLst>
                  <a:ext uri="{FF2B5EF4-FFF2-40B4-BE49-F238E27FC236}">
                    <a16:creationId xmlns:a16="http://schemas.microsoft.com/office/drawing/2014/main" id="{71AC16B8-392C-FFC8-1248-D87DB6835620}"/>
                  </a:ext>
                </a:extLst>
              </p:cNvPr>
              <p:cNvSpPr/>
              <p:nvPr/>
            </p:nvSpPr>
            <p:spPr>
              <a:xfrm>
                <a:off x="12700" y="482600"/>
                <a:ext cx="368300" cy="215900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  <p:sp>
          <p:nvSpPr>
            <p:cNvPr id="7" name="Text Box 60">
              <a:extLst>
                <a:ext uri="{FF2B5EF4-FFF2-40B4-BE49-F238E27FC236}">
                  <a16:creationId xmlns:a16="http://schemas.microsoft.com/office/drawing/2014/main" id="{2DC05E43-CD0B-83C7-2C48-F6AFD2BA85F9}"/>
                </a:ext>
              </a:extLst>
            </p:cNvPr>
            <p:cNvSpPr txBox="1"/>
            <p:nvPr/>
          </p:nvSpPr>
          <p:spPr>
            <a:xfrm>
              <a:off x="0" y="2406650"/>
              <a:ext cx="2755900" cy="421989"/>
            </a:xfrm>
            <a:prstGeom prst="rect">
              <a:avLst/>
            </a:prstGeom>
            <a:solidFill>
              <a:prstClr val="white"/>
            </a:solidFill>
            <a:ln>
              <a:noFill/>
            </a:ln>
          </p:spPr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>
                <a:spcAft>
                  <a:spcPts val="1000"/>
                </a:spcAft>
              </a:pPr>
              <a:r>
                <a:rPr lang="en-US" i="1" dirty="0" err="1">
                  <a:effectLst/>
                  <a:latin typeface="+mn-lt"/>
                  <a:ea typeface="Calibri" panose="020F0502020204030204" pitchFamily="34" charset="0"/>
                  <a:cs typeface="Times New Roman" panose="02020603050405020304" pitchFamily="18" charset="0"/>
                </a:rPr>
                <a:t>Фигура</a:t>
              </a:r>
              <a:r>
                <a:rPr lang="en-US" i="1" dirty="0">
                  <a:effectLst/>
                  <a:latin typeface="+mn-lt"/>
                  <a:ea typeface="Calibri" panose="020F0502020204030204" pitchFamily="34" charset="0"/>
                  <a:cs typeface="Times New Roman" panose="02020603050405020304" pitchFamily="18" charset="0"/>
                </a:rPr>
                <a:t> 8</a:t>
              </a:r>
              <a:r>
                <a:rPr lang="bg-BG" i="1" dirty="0">
                  <a:effectLst/>
                  <a:latin typeface="+mn-lt"/>
                  <a:ea typeface="Calibri" panose="020F0502020204030204" pitchFamily="34" charset="0"/>
                  <a:cs typeface="Times New Roman" panose="02020603050405020304" pitchFamily="18" charset="0"/>
                </a:rPr>
                <a:t>. Списък с приложения в раздела Apps&amp;Features на </a:t>
              </a:r>
              <a:r>
                <a:rPr lang="en-US" i="1" dirty="0">
                  <a:effectLst/>
                  <a:latin typeface="+mn-lt"/>
                  <a:ea typeface="Calibri" panose="020F0502020204030204" pitchFamily="34" charset="0"/>
                  <a:cs typeface="Times New Roman" panose="02020603050405020304" pitchFamily="18" charset="0"/>
                </a:rPr>
                <a:t>Apps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560803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572FEC-4514-A283-00A3-266DFE486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Деинсталиране на приложение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1B7D2E-27B8-B418-4226-AF06E1162D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 Потвърждаваме, че искаме да деинсталираме програмата и изчакваме процесът да приключи. Когато това стане, приложението изчезва от списъка на Apps&amp;Features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E17731-38DD-EFB5-104E-DF99EA6855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917FA12-B6B9-6E93-FDCE-88F886DAF092}"/>
              </a:ext>
            </a:extLst>
          </p:cNvPr>
          <p:cNvGrpSpPr/>
          <p:nvPr/>
        </p:nvGrpSpPr>
        <p:grpSpPr>
          <a:xfrm>
            <a:off x="4359275" y="2587280"/>
            <a:ext cx="3587750" cy="3713508"/>
            <a:chOff x="0" y="0"/>
            <a:chExt cx="2755900" cy="2828639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0B36C29B-95F1-EE5E-0C9E-AFD7E77DE450}"/>
                </a:ext>
              </a:extLst>
            </p:cNvPr>
            <p:cNvGrpSpPr/>
            <p:nvPr/>
          </p:nvGrpSpPr>
          <p:grpSpPr>
            <a:xfrm>
              <a:off x="0" y="0"/>
              <a:ext cx="2755900" cy="2350135"/>
              <a:chOff x="0" y="0"/>
              <a:chExt cx="2755900" cy="2350135"/>
            </a:xfrm>
          </p:grpSpPr>
          <p:pic>
            <p:nvPicPr>
              <p:cNvPr id="8" name="Picture 7">
                <a:extLst>
                  <a:ext uri="{FF2B5EF4-FFF2-40B4-BE49-F238E27FC236}">
                    <a16:creationId xmlns:a16="http://schemas.microsoft.com/office/drawing/2014/main" id="{9E710F8F-3805-3BF8-A9D9-44596D532119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7265"/>
              <a:stretch/>
            </p:blipFill>
            <p:spPr bwMode="auto">
              <a:xfrm>
                <a:off x="0" y="0"/>
                <a:ext cx="2755900" cy="2350135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" name="Oval 8">
                <a:extLst>
                  <a:ext uri="{FF2B5EF4-FFF2-40B4-BE49-F238E27FC236}">
                    <a16:creationId xmlns:a16="http://schemas.microsoft.com/office/drawing/2014/main" id="{A0DF23D4-ED17-1EA9-7E7E-97C7DF222ADA}"/>
                  </a:ext>
                </a:extLst>
              </p:cNvPr>
              <p:cNvSpPr/>
              <p:nvPr/>
            </p:nvSpPr>
            <p:spPr>
              <a:xfrm>
                <a:off x="2368550" y="1739900"/>
                <a:ext cx="368300" cy="215900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0" name="Oval 9">
                <a:extLst>
                  <a:ext uri="{FF2B5EF4-FFF2-40B4-BE49-F238E27FC236}">
                    <a16:creationId xmlns:a16="http://schemas.microsoft.com/office/drawing/2014/main" id="{71AC16B8-392C-FFC8-1248-D87DB6835620}"/>
                  </a:ext>
                </a:extLst>
              </p:cNvPr>
              <p:cNvSpPr/>
              <p:nvPr/>
            </p:nvSpPr>
            <p:spPr>
              <a:xfrm>
                <a:off x="12700" y="482600"/>
                <a:ext cx="368300" cy="215900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  <p:sp>
          <p:nvSpPr>
            <p:cNvPr id="7" name="Text Box 60">
              <a:extLst>
                <a:ext uri="{FF2B5EF4-FFF2-40B4-BE49-F238E27FC236}">
                  <a16:creationId xmlns:a16="http://schemas.microsoft.com/office/drawing/2014/main" id="{2DC05E43-CD0B-83C7-2C48-F6AFD2BA85F9}"/>
                </a:ext>
              </a:extLst>
            </p:cNvPr>
            <p:cNvSpPr txBox="1"/>
            <p:nvPr/>
          </p:nvSpPr>
          <p:spPr>
            <a:xfrm>
              <a:off x="0" y="2406650"/>
              <a:ext cx="2755900" cy="421989"/>
            </a:xfrm>
            <a:prstGeom prst="rect">
              <a:avLst/>
            </a:prstGeom>
            <a:solidFill>
              <a:prstClr val="white"/>
            </a:solidFill>
            <a:ln>
              <a:noFill/>
            </a:ln>
          </p:spPr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>
                <a:spcAft>
                  <a:spcPts val="1000"/>
                </a:spcAft>
              </a:pPr>
              <a:r>
                <a:rPr lang="en-US" i="1" dirty="0" err="1">
                  <a:effectLst/>
                  <a:latin typeface="+mn-lt"/>
                  <a:ea typeface="Calibri" panose="020F0502020204030204" pitchFamily="34" charset="0"/>
                  <a:cs typeface="Times New Roman" panose="02020603050405020304" pitchFamily="18" charset="0"/>
                </a:rPr>
                <a:t>Фигура</a:t>
              </a:r>
              <a:r>
                <a:rPr lang="en-US" i="1" dirty="0">
                  <a:effectLst/>
                  <a:latin typeface="+mn-lt"/>
                  <a:ea typeface="Calibri" panose="020F0502020204030204" pitchFamily="34" charset="0"/>
                  <a:cs typeface="Times New Roman" panose="02020603050405020304" pitchFamily="18" charset="0"/>
                </a:rPr>
                <a:t> 8</a:t>
              </a:r>
              <a:r>
                <a:rPr lang="bg-BG" i="1" dirty="0">
                  <a:effectLst/>
                  <a:latin typeface="+mn-lt"/>
                  <a:ea typeface="Calibri" panose="020F0502020204030204" pitchFamily="34" charset="0"/>
                  <a:cs typeface="Times New Roman" panose="02020603050405020304" pitchFamily="18" charset="0"/>
                </a:rPr>
                <a:t>. Списък с приложения в частта Apps&amp;Features на </a:t>
              </a:r>
              <a:r>
                <a:rPr lang="en-US" i="1" dirty="0">
                  <a:effectLst/>
                  <a:latin typeface="+mn-lt"/>
                  <a:ea typeface="Calibri" panose="020F0502020204030204" pitchFamily="34" charset="0"/>
                  <a:cs typeface="Times New Roman" panose="02020603050405020304" pitchFamily="18" charset="0"/>
                </a:rPr>
                <a:t>Apps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190013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572FEC-4514-A283-00A3-266DFE486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Деинсталиране на приложение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1B7D2E-27B8-B418-4226-AF06E1162D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20838"/>
            <a:ext cx="5676900" cy="4679950"/>
          </a:xfrm>
        </p:spPr>
        <p:txBody>
          <a:bodyPr/>
          <a:lstStyle/>
          <a:p>
            <a:r>
              <a:rPr lang="ru-RU" dirty="0"/>
              <a:t> Друг начин за деинсталиране на приложение е като го намерим в менюто Start, маркираме го с десен бутон на мишката и от контекстното менню, което се отваря, изберем бутона Uninstall 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E17731-38DD-EFB5-104E-DF99EA6855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506B8D4-FD77-852C-A5B2-999D2546D09D}"/>
              </a:ext>
            </a:extLst>
          </p:cNvPr>
          <p:cNvGrpSpPr/>
          <p:nvPr/>
        </p:nvGrpSpPr>
        <p:grpSpPr>
          <a:xfrm>
            <a:off x="6835893" y="1689413"/>
            <a:ext cx="3682764" cy="4531686"/>
            <a:chOff x="0" y="317"/>
            <a:chExt cx="2225931" cy="3172181"/>
          </a:xfrm>
        </p:grpSpPr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104D8CF6-39D0-E264-9FBA-2AEEE82391C5}"/>
                </a:ext>
              </a:extLst>
            </p:cNvPr>
            <p:cNvGrpSpPr/>
            <p:nvPr/>
          </p:nvGrpSpPr>
          <p:grpSpPr>
            <a:xfrm>
              <a:off x="355093" y="317"/>
              <a:ext cx="1515745" cy="2534920"/>
              <a:chOff x="355093" y="317"/>
              <a:chExt cx="1515745" cy="2534920"/>
            </a:xfrm>
          </p:grpSpPr>
          <p:pic>
            <p:nvPicPr>
              <p:cNvPr id="16" name="Picture 15">
                <a:extLst>
                  <a:ext uri="{FF2B5EF4-FFF2-40B4-BE49-F238E27FC236}">
                    <a16:creationId xmlns:a16="http://schemas.microsoft.com/office/drawing/2014/main" id="{E6A3693B-1FE2-4D36-5768-95E59584D75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55093" y="317"/>
                <a:ext cx="1515745" cy="2534920"/>
              </a:xfrm>
              <a:prstGeom prst="rect">
                <a:avLst/>
              </a:prstGeom>
            </p:spPr>
          </p:pic>
          <p:sp>
            <p:nvSpPr>
              <p:cNvPr id="17" name="Oval 16">
                <a:extLst>
                  <a:ext uri="{FF2B5EF4-FFF2-40B4-BE49-F238E27FC236}">
                    <a16:creationId xmlns:a16="http://schemas.microsoft.com/office/drawing/2014/main" id="{F3D23815-4323-10F0-CFA5-6CA8B2997031}"/>
                  </a:ext>
                </a:extLst>
              </p:cNvPr>
              <p:cNvSpPr/>
              <p:nvPr/>
            </p:nvSpPr>
            <p:spPr>
              <a:xfrm>
                <a:off x="527050" y="1003300"/>
                <a:ext cx="368300" cy="215900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  <p:sp>
          <p:nvSpPr>
            <p:cNvPr id="15" name="Text Box 62">
              <a:extLst>
                <a:ext uri="{FF2B5EF4-FFF2-40B4-BE49-F238E27FC236}">
                  <a16:creationId xmlns:a16="http://schemas.microsoft.com/office/drawing/2014/main" id="{C304B136-38D5-F13E-06A1-34D19325E7B2}"/>
                </a:ext>
              </a:extLst>
            </p:cNvPr>
            <p:cNvSpPr txBox="1"/>
            <p:nvPr/>
          </p:nvSpPr>
          <p:spPr>
            <a:xfrm>
              <a:off x="0" y="2590800"/>
              <a:ext cx="2225931" cy="581698"/>
            </a:xfrm>
            <a:prstGeom prst="rect">
              <a:avLst/>
            </a:prstGeom>
            <a:solidFill>
              <a:prstClr val="white"/>
            </a:solidFill>
            <a:ln>
              <a:noFill/>
            </a:ln>
          </p:spPr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just">
                <a:spcAft>
                  <a:spcPts val="1000"/>
                </a:spcAft>
              </a:pPr>
              <a:r>
                <a:rPr lang="en-US" i="1" dirty="0" err="1">
                  <a:effectLst/>
                  <a:latin typeface="+mn-lt"/>
                  <a:ea typeface="Calibri" panose="020F0502020204030204" pitchFamily="34" charset="0"/>
                  <a:cs typeface="Times New Roman" panose="02020603050405020304" pitchFamily="18" charset="0"/>
                </a:rPr>
                <a:t>Фигура</a:t>
              </a:r>
              <a:r>
                <a:rPr lang="en-US" i="1" dirty="0">
                  <a:effectLst/>
                  <a:latin typeface="+mn-lt"/>
                  <a:ea typeface="Calibri" panose="020F0502020204030204" pitchFamily="34" charset="0"/>
                  <a:cs typeface="Times New Roman" panose="02020603050405020304" pitchFamily="18" charset="0"/>
                </a:rPr>
                <a:t> 9</a:t>
              </a:r>
              <a:r>
                <a:rPr lang="bg-BG" i="1" dirty="0">
                  <a:effectLst/>
                  <a:latin typeface="+mn-lt"/>
                  <a:ea typeface="Calibri" panose="020F0502020204030204" pitchFamily="34" charset="0"/>
                  <a:cs typeface="Times New Roman" panose="02020603050405020304" pitchFamily="18" charset="0"/>
                </a:rPr>
                <a:t>. Деинсталиране на програма от менюто </a:t>
              </a:r>
              <a:r>
                <a:rPr lang="en-US" i="1" dirty="0">
                  <a:effectLst/>
                  <a:latin typeface="+mn-lt"/>
                  <a:ea typeface="Calibri" panose="020F0502020204030204" pitchFamily="34" charset="0"/>
                  <a:cs typeface="Times New Roman" panose="02020603050405020304" pitchFamily="18" charset="0"/>
                </a:rPr>
                <a:t>Start, </a:t>
              </a:r>
              <a:r>
                <a:rPr lang="bg-BG" i="1" dirty="0">
                  <a:effectLst/>
                  <a:latin typeface="+mn-lt"/>
                  <a:ea typeface="Calibri" panose="020F0502020204030204" pitchFamily="34" charset="0"/>
                  <a:cs typeface="Times New Roman" panose="02020603050405020304" pitchFamily="18" charset="0"/>
                </a:rPr>
                <a:t>с десен бутон върху името на програмата</a:t>
              </a:r>
              <a:endParaRPr lang="en-US" i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72639556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Calibri-Cambria">
      <a:majorFont>
        <a:latin typeface="Calibri" panose="020F0502020204030204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1522</TotalTime>
  <Words>319</Words>
  <Application>Microsoft Office PowerPoint</Application>
  <PresentationFormat>Widescreen</PresentationFormat>
  <Paragraphs>23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Cambria</vt:lpstr>
      <vt:lpstr>Retrospect</vt:lpstr>
      <vt:lpstr>5.1 Решаване на технически проблеми</vt:lpstr>
      <vt:lpstr>Деинсталиране на приложение</vt:lpstr>
      <vt:lpstr>Деинсталиране на приложение</vt:lpstr>
      <vt:lpstr>Деинсталиране на приложение</vt:lpstr>
      <vt:lpstr>Деинсталиране на приложение</vt:lpstr>
      <vt:lpstr>Деинсталиране на приложение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Irena Avdjieva</dc:creator>
  <cp:lastModifiedBy>Mariana Mariana</cp:lastModifiedBy>
  <cp:revision>92</cp:revision>
  <dcterms:created xsi:type="dcterms:W3CDTF">2023-01-03T13:46:11Z</dcterms:created>
  <dcterms:modified xsi:type="dcterms:W3CDTF">2023-02-01T12:31:43Z</dcterms:modified>
</cp:coreProperties>
</file>