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3" r:id="rId3"/>
    <p:sldId id="258" r:id="rId4"/>
    <p:sldId id="267" r:id="rId5"/>
    <p:sldId id="284" r:id="rId6"/>
    <p:sldId id="271" r:id="rId7"/>
    <p:sldId id="273" r:id="rId8"/>
    <p:sldId id="263" r:id="rId9"/>
    <p:sldId id="262" r:id="rId10"/>
    <p:sldId id="276" r:id="rId11"/>
    <p:sldId id="277" r:id="rId12"/>
    <p:sldId id="285" r:id="rId13"/>
    <p:sldId id="278" r:id="rId14"/>
    <p:sldId id="286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5" y="1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</a:t>
            </a:r>
            <a:r>
              <a:rPr lang="ru-RU" dirty="0" smtClean="0"/>
              <a:t>на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</a:t>
            </a:r>
            <a:r>
              <a:rPr lang="en-GB" dirty="0" smtClean="0"/>
              <a:t> </a:t>
            </a:r>
            <a:r>
              <a:rPr lang="ru-RU" dirty="0" smtClean="0"/>
              <a:t>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1.3 Управление на данни, информация и дигитално съдържание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 smtClean="0"/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/>
              <a:t/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обекти</a:t>
            </a:r>
            <a:r>
              <a:rPr lang="en-GB" dirty="0"/>
              <a:t> </a:t>
            </a:r>
            <a:r>
              <a:rPr lang="bg-BG" dirty="0"/>
              <a:t>от </a:t>
            </a:r>
            <a:r>
              <a:rPr lang="bg-BG" dirty="0" smtClean="0"/>
              <a:t>контекстното меню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635932"/>
            <a:ext cx="9382125" cy="46386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4383290" y="2279470"/>
            <a:ext cx="286659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2 (десен бутон в полето)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flipH="1">
            <a:off x="5836226" y="5406054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flipH="1">
            <a:off x="2758016" y="4036694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H="1">
            <a:off x="8153328" y="2825548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51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786188" cy="1450975"/>
          </a:xfrm>
        </p:spPr>
        <p:txBody>
          <a:bodyPr/>
          <a:lstStyle/>
          <a:p>
            <a:r>
              <a:rPr lang="bg-BG" dirty="0" smtClean="0"/>
              <a:t>Изтриване на обект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4" t="12179" r="6916" b="48462"/>
          <a:stretch/>
        </p:blipFill>
        <p:spPr>
          <a:xfrm>
            <a:off x="6176840" y="1986242"/>
            <a:ext cx="1884484" cy="26992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 flipH="1">
            <a:off x="7411093" y="1623530"/>
            <a:ext cx="519546" cy="50915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4" y="1712119"/>
            <a:ext cx="5895975" cy="448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638" y="0"/>
            <a:ext cx="3527969" cy="619839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6200000" flipH="1">
            <a:off x="3372776" y="162352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flipH="1">
            <a:off x="9797024" y="5273970"/>
            <a:ext cx="519546" cy="50915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578583" y="5089304"/>
            <a:ext cx="316920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1. От лентата с инструменти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76840" y="5089304"/>
            <a:ext cx="20426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2. </a:t>
            </a:r>
            <a:r>
              <a:rPr lang="bg-BG" dirty="0"/>
              <a:t>С</a:t>
            </a:r>
            <a:r>
              <a:rPr lang="bg-BG" dirty="0" smtClean="0"/>
              <a:t> клавиатурата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783252" y="3566457"/>
            <a:ext cx="28147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3. От контекстното меню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9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Преименуване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6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Стъпки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21226"/>
            <a:ext cx="7557796" cy="4680000"/>
          </a:xfrm>
        </p:spPr>
        <p:txBody>
          <a:bodyPr/>
          <a:lstStyle/>
          <a:p>
            <a:pPr marL="360000" indent="-360000">
              <a:buFont typeface="+mj-lt"/>
              <a:buAutoNum type="arabicPeriod"/>
            </a:pPr>
            <a:r>
              <a:rPr lang="bg-BG" dirty="0" smtClean="0"/>
              <a:t>Изберете обекта, който ще преименувате</a:t>
            </a:r>
          </a:p>
          <a:p>
            <a:pPr marL="360000" indent="-360000">
              <a:buFont typeface="+mj-lt"/>
              <a:buAutoNum type="arabicPeriod"/>
            </a:pPr>
            <a:r>
              <a:rPr lang="bg-BG" dirty="0" smtClean="0"/>
              <a:t>Изберете</a:t>
            </a:r>
            <a:br>
              <a:rPr lang="bg-BG" dirty="0" smtClean="0"/>
            </a:br>
            <a:r>
              <a:rPr lang="en-GB" dirty="0" smtClean="0"/>
              <a:t>Home </a:t>
            </a:r>
            <a:r>
              <a:rPr lang="en-GB" dirty="0" smtClean="0">
                <a:sym typeface="Wingdings" panose="05000000000000000000" pitchFamily="2" charset="2"/>
              </a:rPr>
              <a:t> Rename </a:t>
            </a:r>
            <a:r>
              <a:rPr lang="bg-BG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или</a:t>
            </a:r>
            <a:r>
              <a:rPr lang="bg-BG" dirty="0" smtClean="0">
                <a:sym typeface="Wingdings" panose="05000000000000000000" pitchFamily="2" charset="2"/>
              </a:rPr>
              <a:t> </a:t>
            </a:r>
            <a:br>
              <a:rPr lang="bg-BG" dirty="0" smtClean="0">
                <a:sym typeface="Wingdings" panose="05000000000000000000" pitchFamily="2" charset="2"/>
              </a:rPr>
            </a:br>
            <a:r>
              <a:rPr lang="bg-BG" dirty="0" smtClean="0">
                <a:sym typeface="Wingdings" panose="05000000000000000000" pitchFamily="2" charset="2"/>
              </a:rPr>
              <a:t>контекстно меню</a:t>
            </a:r>
            <a:r>
              <a:rPr lang="en-GB" dirty="0" smtClean="0">
                <a:sym typeface="Wingdings" panose="05000000000000000000" pitchFamily="2" charset="2"/>
              </a:rPr>
              <a:t> </a:t>
            </a:r>
            <a:r>
              <a:rPr lang="en-GB" dirty="0" smtClean="0">
                <a:sym typeface="Wingdings" panose="05000000000000000000" pitchFamily="2" charset="2"/>
              </a:rPr>
              <a:t>Rename </a:t>
            </a:r>
            <a:r>
              <a:rPr lang="bg-BG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или</a:t>
            </a:r>
            <a:r>
              <a:rPr lang="bg-BG" dirty="0" smtClean="0">
                <a:sym typeface="Wingdings" panose="05000000000000000000" pitchFamily="2" charset="2"/>
              </a:rPr>
              <a:t/>
            </a:r>
            <a:br>
              <a:rPr lang="bg-BG" dirty="0" smtClean="0">
                <a:sym typeface="Wingdings" panose="05000000000000000000" pitchFamily="2" charset="2"/>
              </a:rPr>
            </a:br>
            <a:r>
              <a:rPr lang="bg-BG" dirty="0" smtClean="0">
                <a:sym typeface="Wingdings" panose="05000000000000000000" pitchFamily="2" charset="2"/>
              </a:rPr>
              <a:t>натиснете още веднъж върху обекта</a:t>
            </a:r>
            <a:endParaRPr lang="en-GB" dirty="0"/>
          </a:p>
          <a:p>
            <a:pPr marL="360000" indent="-360000">
              <a:buFont typeface="+mj-lt"/>
              <a:buAutoNum type="arabicPeriod"/>
            </a:pPr>
            <a:r>
              <a:rPr lang="bg-BG" dirty="0" smtClean="0"/>
              <a:t>Напишете новото име. Не </a:t>
            </a:r>
            <a:r>
              <a:rPr lang="bg-BG" dirty="0" smtClean="0"/>
              <a:t>преименувайте разширението на файла! </a:t>
            </a:r>
            <a:endParaRPr lang="bg-BG" dirty="0" smtClean="0"/>
          </a:p>
          <a:p>
            <a:pPr marL="360000" indent="-360000">
              <a:buFont typeface="+mj-lt"/>
              <a:buAutoNum type="arabicPeriod"/>
            </a:pPr>
            <a:r>
              <a:rPr lang="bg-BG" dirty="0" smtClean="0"/>
              <a:t>Щракнете където и да е извън обекта, за да потвърдите новото име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9807" y="1621225"/>
            <a:ext cx="4400527" cy="38185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4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Преместване</a:t>
            </a:r>
            <a:br>
              <a:rPr lang="bg-BG" dirty="0" smtClean="0"/>
            </a:br>
            <a:r>
              <a:rPr lang="bg-BG" dirty="0" smtClean="0"/>
              <a:t>и копиране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9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Преместване/копиране </a:t>
            </a:r>
            <a:r>
              <a:rPr lang="bg-BG" dirty="0" smtClean="0"/>
              <a:t>от </a:t>
            </a:r>
            <a:r>
              <a:rPr lang="en-GB" dirty="0" smtClean="0"/>
              <a:t>Home</a:t>
            </a:r>
            <a:r>
              <a:rPr lang="bg-BG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7728438" cy="4680000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  <a:r>
              <a:rPr lang="bg-BG" dirty="0" smtClean="0"/>
              <a:t>Маркира </a:t>
            </a:r>
            <a:r>
              <a:rPr lang="bg-BG" dirty="0"/>
              <a:t>се обектът, който ще се копира</a:t>
            </a:r>
            <a:r>
              <a:rPr lang="bg-BG" dirty="0" smtClean="0"/>
              <a:t>/</a:t>
            </a:r>
            <a:r>
              <a:rPr lang="en-GB" dirty="0" smtClean="0"/>
              <a:t> </a:t>
            </a:r>
            <a:r>
              <a:rPr lang="bg-BG" dirty="0" smtClean="0"/>
              <a:t>мести </a:t>
            </a:r>
            <a:r>
              <a:rPr lang="bg-BG" dirty="0"/>
              <a:t>(може и повече от един).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bg-BG" dirty="0" smtClean="0"/>
              <a:t>Натиска </a:t>
            </a:r>
            <a:r>
              <a:rPr lang="bg-BG" dirty="0"/>
              <a:t>се бутонът </a:t>
            </a:r>
            <a:r>
              <a:rPr lang="en-GB" dirty="0"/>
              <a:t>Copy </a:t>
            </a:r>
            <a:r>
              <a:rPr lang="bg-BG" dirty="0"/>
              <a:t>за копиране </a:t>
            </a:r>
            <a:r>
              <a:rPr lang="bg-BG" dirty="0" smtClean="0"/>
              <a:t>или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Cut </a:t>
            </a:r>
            <a:r>
              <a:rPr lang="bg-BG" dirty="0"/>
              <a:t>(изрязване) за преместване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bg-BG" dirty="0" smtClean="0"/>
              <a:t>Щраква </a:t>
            </a:r>
            <a:r>
              <a:rPr lang="bg-BG" dirty="0"/>
              <a:t>се с мишката в папката, в която трябва да се появи преместеният / копиран обект.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bg-BG" dirty="0" smtClean="0"/>
              <a:t>Вмъкването </a:t>
            </a:r>
            <a:r>
              <a:rPr lang="bg-BG" dirty="0"/>
              <a:t>става с бутона </a:t>
            </a:r>
            <a:r>
              <a:rPr lang="en-GB" dirty="0"/>
              <a:t>Paste </a:t>
            </a:r>
            <a:r>
              <a:rPr lang="bg-BG" dirty="0"/>
              <a:t>(поставяне)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0004" y="1757240"/>
            <a:ext cx="4007682" cy="194432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3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Преместване и </a:t>
            </a:r>
            <a:r>
              <a:rPr lang="bg-BG" dirty="0" smtClean="0"/>
              <a:t>копиране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 клавишни комбинации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bg-BG" dirty="0" smtClean="0"/>
              <a:t>Маркира </a:t>
            </a:r>
            <a:r>
              <a:rPr lang="bg-BG" dirty="0"/>
              <a:t>се обектът, който ще се копира</a:t>
            </a:r>
            <a:r>
              <a:rPr lang="bg-BG" dirty="0" smtClean="0"/>
              <a:t>/</a:t>
            </a:r>
            <a:r>
              <a:rPr lang="en-GB" dirty="0" smtClean="0"/>
              <a:t> </a:t>
            </a:r>
            <a:r>
              <a:rPr lang="bg-BG" dirty="0" smtClean="0"/>
              <a:t>мести </a:t>
            </a:r>
            <a:r>
              <a:rPr lang="bg-BG" dirty="0"/>
              <a:t>(</a:t>
            </a:r>
            <a:r>
              <a:rPr lang="bg-BG" dirty="0" smtClean="0"/>
              <a:t>един ил</a:t>
            </a:r>
            <a:r>
              <a:rPr lang="bg-BG" dirty="0" smtClean="0"/>
              <a:t>и повече)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Copy</a:t>
            </a:r>
            <a:r>
              <a:rPr lang="bg-BG" dirty="0" smtClean="0"/>
              <a:t> </a:t>
            </a:r>
            <a:r>
              <a:rPr lang="bg-BG" dirty="0" smtClean="0"/>
              <a:t>(копиране) </a:t>
            </a:r>
            <a:r>
              <a:rPr lang="en-GB" dirty="0" smtClean="0"/>
              <a:t>= </a:t>
            </a:r>
            <a:r>
              <a:rPr lang="bg-BG" dirty="0"/>
              <a:t>Ctrl + </a:t>
            </a:r>
            <a:r>
              <a:rPr lang="bg-BG" dirty="0" smtClean="0"/>
              <a:t>C </a:t>
            </a:r>
            <a:br>
              <a:rPr lang="bg-BG" dirty="0" smtClean="0"/>
            </a:br>
            <a:r>
              <a:rPr lang="bg-BG" dirty="0" smtClean="0">
                <a:solidFill>
                  <a:schemeClr val="accent1"/>
                </a:solidFill>
              </a:rPr>
              <a:t>или </a:t>
            </a:r>
            <a:br>
              <a:rPr lang="bg-BG" dirty="0" smtClean="0">
                <a:solidFill>
                  <a:schemeClr val="accent1"/>
                </a:solidFill>
              </a:rPr>
            </a:br>
            <a:r>
              <a:rPr lang="en-GB" dirty="0" smtClean="0"/>
              <a:t>Cut </a:t>
            </a:r>
            <a:r>
              <a:rPr lang="bg-BG" dirty="0"/>
              <a:t>(изрязване) </a:t>
            </a:r>
            <a:r>
              <a:rPr lang="en-GB" dirty="0" smtClean="0"/>
              <a:t>= </a:t>
            </a:r>
            <a:r>
              <a:rPr lang="bg-BG" dirty="0"/>
              <a:t>Ctrl + </a:t>
            </a:r>
            <a:r>
              <a:rPr lang="en-GB" dirty="0" smtClean="0"/>
              <a:t>X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Paste </a:t>
            </a:r>
            <a:r>
              <a:rPr lang="en-GB" dirty="0" smtClean="0"/>
              <a:t>(</a:t>
            </a:r>
            <a:r>
              <a:rPr lang="bg-BG" dirty="0" smtClean="0"/>
              <a:t>вмъкване) </a:t>
            </a:r>
            <a:r>
              <a:rPr lang="en-GB" dirty="0" smtClean="0"/>
              <a:t>= </a:t>
            </a:r>
            <a:r>
              <a:rPr lang="bg-BG" dirty="0"/>
              <a:t>Ctrl + </a:t>
            </a:r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с мишка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bg-BG" dirty="0" smtClean="0"/>
              <a:t>Маркира </a:t>
            </a:r>
            <a:r>
              <a:rPr lang="bg-BG" dirty="0"/>
              <a:t>се обектът, който ще се копира/мести </a:t>
            </a:r>
            <a:r>
              <a:rPr lang="bg-BG" dirty="0"/>
              <a:t>(един или повече)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bg-BG" dirty="0" smtClean="0"/>
              <a:t>Натиска </a:t>
            </a:r>
            <a:r>
              <a:rPr lang="bg-BG" dirty="0"/>
              <a:t>се с левия бутон </a:t>
            </a:r>
            <a:r>
              <a:rPr lang="bg-BG" dirty="0" smtClean="0"/>
              <a:t>въру </a:t>
            </a:r>
            <a:r>
              <a:rPr lang="bg-BG" dirty="0"/>
              <a:t>обекта и, без да се пуска бутона, </a:t>
            </a:r>
            <a:r>
              <a:rPr lang="bg-BG" dirty="0" smtClean="0"/>
              <a:t>се провлачва </a:t>
            </a:r>
            <a:r>
              <a:rPr lang="bg-BG" dirty="0"/>
              <a:t>до желаното място</a:t>
            </a:r>
            <a:r>
              <a:rPr lang="bg-BG" dirty="0" smtClean="0"/>
              <a:t>.</a:t>
            </a:r>
          </a:p>
          <a:p>
            <a:pPr marL="384175" lvl="2" indent="0">
              <a:buNone/>
            </a:pPr>
            <a:r>
              <a:rPr lang="bg-BG" dirty="0" smtClean="0"/>
              <a:t>Ако </a:t>
            </a:r>
            <a:r>
              <a:rPr lang="bg-BG" dirty="0"/>
              <a:t>новото място е папка на същото устройство, обектът се премества </a:t>
            </a:r>
            <a:r>
              <a:rPr lang="bg-BG" dirty="0" smtClean="0"/>
              <a:t>там</a:t>
            </a:r>
          </a:p>
          <a:p>
            <a:pPr marL="384175" lvl="2" indent="0">
              <a:buNone/>
            </a:pPr>
            <a:r>
              <a:rPr lang="bg-BG" dirty="0" smtClean="0"/>
              <a:t>Ако </a:t>
            </a:r>
            <a:r>
              <a:rPr lang="bg-BG" dirty="0"/>
              <a:t>новото място е папка на друго устройство, обектът се копира там.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Работа с файловия мениджър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File explorer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се отваря</a:t>
            </a:r>
            <a:br>
              <a:rPr lang="bg-BG" dirty="0" smtClean="0"/>
            </a:br>
            <a:r>
              <a:rPr lang="en-GB" dirty="0" smtClean="0"/>
              <a:t>File</a:t>
            </a:r>
            <a:r>
              <a:rPr lang="bg-BG" dirty="0" smtClean="0"/>
              <a:t> </a:t>
            </a:r>
            <a:r>
              <a:rPr lang="en-GB" dirty="0" smtClean="0"/>
              <a:t>Explorer</a:t>
            </a:r>
            <a:r>
              <a:rPr lang="bg-BG" dirty="0" smtClean="0"/>
              <a:t> в </a:t>
            </a:r>
            <a:r>
              <a:rPr lang="en-GB" dirty="0" smtClean="0"/>
              <a:t>Windows 10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b="1" dirty="0" smtClean="0"/>
              <a:t>ОТ МЕНЮТО </a:t>
            </a:r>
            <a:r>
              <a:rPr lang="en-GB" b="1" dirty="0" smtClean="0"/>
              <a:t>START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Натиснете бутона </a:t>
            </a:r>
            <a:r>
              <a:rPr lang="en-GB" dirty="0" smtClean="0"/>
              <a:t>Start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Отидете на буквата </a:t>
            </a:r>
            <a:r>
              <a:rPr lang="en-GB" dirty="0" smtClean="0"/>
              <a:t>W </a:t>
            </a:r>
            <a:r>
              <a:rPr lang="bg-BG" dirty="0" smtClean="0"/>
              <a:t>(от </a:t>
            </a:r>
            <a:r>
              <a:rPr lang="en-GB" dirty="0" smtClean="0"/>
              <a:t>Windows</a:t>
            </a:r>
            <a:r>
              <a:rPr lang="bg-BG" dirty="0" smtClean="0"/>
              <a:t>)</a:t>
            </a:r>
            <a:endParaRPr lang="en-GB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Разгънете категорията </a:t>
            </a:r>
            <a:r>
              <a:rPr lang="en-GB" dirty="0" smtClean="0"/>
              <a:t>Windows System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Кликнете върху </a:t>
            </a:r>
            <a:r>
              <a:rPr lang="en-GB" dirty="0" smtClean="0"/>
              <a:t>File Explorer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b="1" dirty="0" smtClean="0"/>
              <a:t>ОТ ПОЛЕТО ЗА ТЪРСЕНЕ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Кликнете в полето за търсене или натиснете на клавиатурата клавишите </a:t>
            </a:r>
            <a:r>
              <a:rPr lang="en-GB" dirty="0" err="1" smtClean="0"/>
              <a:t>Windows+S</a:t>
            </a:r>
            <a:endParaRPr lang="bg-BG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Започнете да изписвате </a:t>
            </a:r>
            <a:r>
              <a:rPr lang="en-GB" dirty="0" smtClean="0"/>
              <a:t>File Explorer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Когато се появи, кликнете върху него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45" r="78920" b="1"/>
          <a:stretch/>
        </p:blipFill>
        <p:spPr>
          <a:xfrm>
            <a:off x="4746708" y="556038"/>
            <a:ext cx="3241517" cy="6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386" t="29091" r="75199"/>
          <a:stretch/>
        </p:blipFill>
        <p:spPr>
          <a:xfrm>
            <a:off x="8198426" y="556038"/>
            <a:ext cx="3439234" cy="61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62704" y="93518"/>
            <a:ext cx="218874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ОТ МЕНЮТО </a:t>
            </a:r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540037" y="93518"/>
            <a:ext cx="275601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ОТ ПОЛЕТО ЗА ТЪРСЕНЕ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4266788" y="6260071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4817344" y="468500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>
            <a:off x="4817344" y="298027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336890" y="4073236"/>
            <a:ext cx="2539419" cy="4779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g-BG" sz="2000" b="1" dirty="0" smtClean="0">
                <a:ln w="0"/>
                <a:solidFill>
                  <a:schemeClr val="accent1"/>
                </a:solidFill>
              </a:rPr>
              <a:t>4</a:t>
            </a:r>
            <a:endParaRPr lang="en-GB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7528560" y="4073236"/>
            <a:ext cx="347748" cy="4779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ln w="0"/>
                <a:solidFill>
                  <a:schemeClr val="bg1"/>
                </a:solidFill>
              </a:rPr>
              <a:t>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20730" y="6270231"/>
            <a:ext cx="2539419" cy="4779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g-BG" sz="2000" b="1" dirty="0" smtClean="0">
                <a:ln w="0"/>
                <a:solidFill>
                  <a:schemeClr val="accent1"/>
                </a:solidFill>
              </a:rPr>
              <a:t>4</a:t>
            </a:r>
            <a:endParaRPr lang="en-GB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312400" y="6270231"/>
            <a:ext cx="347748" cy="4779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ln w="0"/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flipH="1">
            <a:off x="9805424" y="144795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1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Изглед на </a:t>
            </a:r>
            <a:r>
              <a:rPr lang="en-GB" dirty="0" smtClean="0"/>
              <a:t>FILE EXPLORER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 Показва файловата структура и п</a:t>
            </a:r>
            <a:r>
              <a:rPr lang="ru-RU" dirty="0" smtClean="0"/>
              <a:t>озволява разглеждане </a:t>
            </a:r>
            <a:r>
              <a:rPr lang="ru-RU" dirty="0"/>
              <a:t>и организиране на </a:t>
            </a:r>
            <a:r>
              <a:rPr lang="ru-RU" dirty="0" smtClean="0"/>
              <a:t>файловете и папките </a:t>
            </a:r>
            <a:r>
              <a:rPr lang="ru-RU" dirty="0"/>
              <a:t>в операционната система </a:t>
            </a:r>
            <a:r>
              <a:rPr lang="ru-RU" dirty="0" smtClean="0"/>
              <a:t>Windows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7056"/>
          <a:stretch/>
        </p:blipFill>
        <p:spPr>
          <a:xfrm>
            <a:off x="1094994" y="1"/>
            <a:ext cx="10115550" cy="49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Показване на съдържанието на папка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Намерете папката във файловата структура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Натиснете върху нея, за да видите файловете и папките, които съдържа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Натиснете бутона стрелка наляво до иконата ѝ, за да покажете папките, които съдържа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7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 на папката в стандартен изглед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1621226"/>
            <a:ext cx="4208106" cy="468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sz="2400" dirty="0" smtClean="0"/>
              <a:t> Име </a:t>
            </a:r>
            <a:r>
              <a:rPr lang="bg-BG" sz="2400" dirty="0"/>
              <a:t>(</a:t>
            </a:r>
            <a:r>
              <a:rPr lang="en-GB" sz="2400" dirty="0"/>
              <a:t>Name</a:t>
            </a:r>
            <a:r>
              <a:rPr lang="bg-BG" sz="2400" dirty="0" smtClean="0"/>
              <a:t>)</a:t>
            </a:r>
            <a:endParaRPr lang="bg-BG" sz="2400" dirty="0"/>
          </a:p>
          <a:p>
            <a:pPr marL="200025" lvl="1" indent="0">
              <a:buNone/>
            </a:pPr>
            <a:r>
              <a:rPr lang="bg-BG" sz="2000" dirty="0" smtClean="0"/>
              <a:t>показва </a:t>
            </a:r>
            <a:r>
              <a:rPr lang="bg-BG" sz="2000" dirty="0"/>
              <a:t>иконата и името на </a:t>
            </a:r>
            <a:r>
              <a:rPr lang="bg-BG" sz="2000" dirty="0" smtClean="0"/>
              <a:t>файла/папката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bg-BG" sz="2400" dirty="0" smtClean="0"/>
              <a:t> Последна </a:t>
            </a:r>
            <a:r>
              <a:rPr lang="bg-BG" sz="2400" dirty="0"/>
              <a:t>промяна (</a:t>
            </a:r>
            <a:r>
              <a:rPr lang="en-GB" sz="2400" dirty="0"/>
              <a:t>Date </a:t>
            </a:r>
            <a:r>
              <a:rPr lang="en-GB" sz="2400" dirty="0" smtClean="0"/>
              <a:t>Modified</a:t>
            </a:r>
            <a:r>
              <a:rPr lang="bg-BG" sz="2400" dirty="0" smtClean="0"/>
              <a:t>)</a:t>
            </a:r>
            <a:br>
              <a:rPr lang="bg-BG" sz="2400" dirty="0" smtClean="0"/>
            </a:br>
            <a:r>
              <a:rPr lang="bg-BG" sz="2000" dirty="0" smtClean="0"/>
              <a:t>дата </a:t>
            </a:r>
            <a:r>
              <a:rPr lang="bg-BG" sz="2000" dirty="0"/>
              <a:t>и </a:t>
            </a:r>
            <a:r>
              <a:rPr lang="bg-BG" sz="2000" dirty="0" smtClean="0"/>
              <a:t>час </a:t>
            </a:r>
            <a:r>
              <a:rPr lang="bg-BG" sz="2000" dirty="0"/>
              <a:t>на последната </a:t>
            </a:r>
            <a:r>
              <a:rPr lang="bg-BG" sz="2000" dirty="0" smtClean="0"/>
              <a:t>промяна;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bg-BG" sz="2400" dirty="0" smtClean="0"/>
              <a:t> Тип </a:t>
            </a:r>
            <a:r>
              <a:rPr lang="bg-BG" sz="2400" dirty="0"/>
              <a:t>(</a:t>
            </a:r>
            <a:r>
              <a:rPr lang="en-GB" sz="2400" dirty="0"/>
              <a:t>Type</a:t>
            </a:r>
            <a:r>
              <a:rPr lang="bg-BG" sz="2400" dirty="0" smtClean="0"/>
              <a:t>)</a:t>
            </a:r>
          </a:p>
          <a:p>
            <a:pPr marL="200025" lvl="1" indent="0">
              <a:buNone/>
            </a:pPr>
            <a:r>
              <a:rPr lang="bg-BG" sz="2000" dirty="0" smtClean="0"/>
              <a:t>показва </a:t>
            </a:r>
            <a:r>
              <a:rPr lang="bg-BG" sz="2000" dirty="0" smtClean="0"/>
              <a:t>дали </a:t>
            </a:r>
            <a:r>
              <a:rPr lang="bg-BG" sz="2000" dirty="0"/>
              <a:t>е папка, или, ако е файл, какъв е неговият </a:t>
            </a:r>
            <a:r>
              <a:rPr lang="bg-BG" sz="2000" dirty="0" smtClean="0"/>
              <a:t>формат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bg-BG" sz="2400" dirty="0" smtClean="0"/>
              <a:t> </a:t>
            </a:r>
            <a:r>
              <a:rPr lang="en-GB" sz="2400" dirty="0" err="1" smtClean="0"/>
              <a:t>Размери</a:t>
            </a:r>
            <a:r>
              <a:rPr lang="en-GB" sz="2400" dirty="0" smtClean="0"/>
              <a:t> </a:t>
            </a:r>
            <a:r>
              <a:rPr lang="en-GB" sz="2400" dirty="0"/>
              <a:t>(</a:t>
            </a:r>
            <a:r>
              <a:rPr lang="en-GB" sz="2400" dirty="0" smtClean="0"/>
              <a:t>Size)</a:t>
            </a:r>
            <a:endParaRPr lang="bg-BG" sz="2400" dirty="0"/>
          </a:p>
          <a:p>
            <a:pPr marL="200025" lvl="1" indent="0">
              <a:buNone/>
            </a:pPr>
            <a:r>
              <a:rPr lang="bg-BG" sz="2000" dirty="0" smtClean="0"/>
              <a:t>показва </a:t>
            </a:r>
            <a:r>
              <a:rPr lang="bg-BG" sz="2000" dirty="0"/>
              <a:t>големината, която файлът заема в паметта на </a:t>
            </a:r>
            <a:r>
              <a:rPr lang="bg-BG" sz="2000" dirty="0" smtClean="0"/>
              <a:t>компютъра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493"/>
          <a:stretch/>
        </p:blipFill>
        <p:spPr>
          <a:xfrm>
            <a:off x="4205003" y="1602564"/>
            <a:ext cx="7950044" cy="40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и изтриване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На </a:t>
            </a:r>
            <a:r>
              <a:rPr lang="bg-BG" dirty="0" smtClean="0"/>
              <a:t>папки и файлове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1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756632" cy="3898830"/>
          </a:xfrm>
        </p:spPr>
        <p:txBody>
          <a:bodyPr/>
          <a:lstStyle/>
          <a:p>
            <a:pPr indent="252000"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2000" dirty="0"/>
              <a:t>Избира се от дървото на файловата структура папката, която ще съдържа новата папка.</a:t>
            </a:r>
          </a:p>
          <a:p>
            <a:pPr indent="252000"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2000" dirty="0"/>
              <a:t>От лентата с инструменти Home, раздел New, се натиска с мишката бутонът New Folder (Нова Папка).  Новата папка е с име по подразбиране New Folder, което още не е потвърдено.</a:t>
            </a:r>
          </a:p>
          <a:p>
            <a:pPr indent="252000"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ru-RU" sz="2000" dirty="0"/>
              <a:t>Написва се името, избрано за папката, на негово място.</a:t>
            </a:r>
            <a:endParaRPr lang="en-GB" sz="2000" dirty="0"/>
          </a:p>
          <a:p>
            <a:pPr indent="252000">
              <a:buClrTx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13107" t="12021" r="53768" b="35352"/>
          <a:stretch/>
        </p:blipFill>
        <p:spPr>
          <a:xfrm>
            <a:off x="4642640" y="273185"/>
            <a:ext cx="7180879" cy="64168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ight Arrow 10"/>
          <p:cNvSpPr/>
          <p:nvPr/>
        </p:nvSpPr>
        <p:spPr>
          <a:xfrm flipH="1">
            <a:off x="7146407" y="5471526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flipH="1">
            <a:off x="11046330" y="1046271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flipH="1">
            <a:off x="10526784" y="322703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</a:t>
            </a:r>
            <a:r>
              <a:rPr lang="bg-BG" dirty="0" smtClean="0"/>
              <a:t>обекти от менюто </a:t>
            </a:r>
            <a:r>
              <a:rPr lang="en-GB" dirty="0" smtClean="0"/>
              <a:t>Home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Създаване на папка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Създаване на други обекти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07" t="15605" r="53768" b="40282"/>
          <a:stretch/>
        </p:blipFill>
        <p:spPr>
          <a:xfrm>
            <a:off x="511235" y="2395727"/>
            <a:ext cx="5236800" cy="39227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ight Arrow 15"/>
          <p:cNvSpPr/>
          <p:nvPr/>
        </p:nvSpPr>
        <p:spPr>
          <a:xfrm flipH="1">
            <a:off x="1789380" y="5815772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/>
              <a:t>2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flipH="1">
            <a:off x="5228489" y="2625532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4451300" y="4156783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4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91" y="2616740"/>
            <a:ext cx="2962275" cy="33528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flipH="1">
            <a:off x="7730128" y="2527334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flipH="1">
            <a:off x="1582359" y="2254547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 flipH="1">
            <a:off x="9204960" y="387582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9" name="Arc 18"/>
          <p:cNvSpPr/>
          <p:nvPr/>
        </p:nvSpPr>
        <p:spPr>
          <a:xfrm flipH="1" flipV="1">
            <a:off x="4111987" y="3891026"/>
            <a:ext cx="6350859" cy="1331695"/>
          </a:xfrm>
          <a:prstGeom prst="arc">
            <a:avLst>
              <a:gd name="adj1" fmla="val 10271339"/>
              <a:gd name="adj2" fmla="val 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324407">
            <a:off x="5311596" y="4803687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1"/>
                </a:solidFill>
              </a:rPr>
              <a:t>именуване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4340</TotalTime>
  <Words>770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Retrospect</vt:lpstr>
      <vt:lpstr>1.3 Управление на данни, информация и дигитално съдържание</vt:lpstr>
      <vt:lpstr>Работа с файловия мениджър</vt:lpstr>
      <vt:lpstr>Как се отваря File Explorer в Windows 10</vt:lpstr>
      <vt:lpstr>Изглед на FILE EXPLORER</vt:lpstr>
      <vt:lpstr>Показване на съдържанието на папка</vt:lpstr>
      <vt:lpstr>Съдържание на папката в стандартен изглед</vt:lpstr>
      <vt:lpstr>Създаване и изтриване</vt:lpstr>
      <vt:lpstr>Стъпки</vt:lpstr>
      <vt:lpstr>Създаване на обекти от менюто Home</vt:lpstr>
      <vt:lpstr>Създаване на обекти от контекстното меню</vt:lpstr>
      <vt:lpstr>Изтриване на обект</vt:lpstr>
      <vt:lpstr>Преименуване</vt:lpstr>
      <vt:lpstr>Стъпки</vt:lpstr>
      <vt:lpstr>Преместване и копиране</vt:lpstr>
      <vt:lpstr>Преместване/копиране от Home </vt:lpstr>
      <vt:lpstr>Преместване и копиране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295</cp:revision>
  <dcterms:created xsi:type="dcterms:W3CDTF">2023-01-03T13:46:11Z</dcterms:created>
  <dcterms:modified xsi:type="dcterms:W3CDTF">2023-04-02T15:26:21Z</dcterms:modified>
</cp:coreProperties>
</file>