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59" r:id="rId14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6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CB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3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86" y="108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FB64C6-569E-4F70-BCB8-75324E9D6D2E}" type="datetimeFigureOut">
              <a:rPr lang="en-GB"/>
              <a:pPr>
                <a:defRPr/>
              </a:pPr>
              <a:t>19/03/2023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B10276E-8453-45F0-86BE-38A31A1DEB8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95031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C0F2615-8737-4BF9-9AC9-8E8D7A2802F3}" type="slidenum">
              <a:rPr lang="en-GB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altLang="en-US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905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473" y="1567928"/>
            <a:ext cx="8363516" cy="2985785"/>
          </a:xfrm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473" y="4684222"/>
            <a:ext cx="8363516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4DD7BA2-3281-4CAE-B481-A466A1C542D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8362950" cy="577850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 dirty="0" smtClean="0"/>
              <a:t>Европейска </a:t>
            </a:r>
            <a:r>
              <a:rPr lang="ru-RU" dirty="0"/>
              <a:t>Рамка на дигиталните компетентности с петте области </a:t>
            </a:r>
            <a:r>
              <a:rPr lang="ru-RU" dirty="0" smtClean="0"/>
              <a:t>на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ru-RU" dirty="0" smtClean="0"/>
              <a:t>дигитална</a:t>
            </a:r>
            <a:r>
              <a:rPr lang="en-GB" dirty="0" smtClean="0"/>
              <a:t> </a:t>
            </a:r>
            <a:r>
              <a:rPr lang="ru-RU" dirty="0" smtClean="0"/>
              <a:t>компетентност</a:t>
            </a:r>
            <a:r>
              <a:rPr lang="en-GB" dirty="0" smtClean="0"/>
              <a:t> </a:t>
            </a:r>
            <a:r>
              <a:rPr lang="ru-RU" dirty="0" smtClean="0"/>
              <a:t>и </a:t>
            </a:r>
            <a:r>
              <a:rPr lang="ru-RU" dirty="0"/>
              <a:t>21 дигитални умения/ компетентности (DigComp 2.1)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73" y="318320"/>
            <a:ext cx="428625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154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49104-7D14-4124-BDE8-A583F4213B2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6561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1AF14A-5F0C-439E-9D32-0E48D454566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9713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90488" indent="-90488">
              <a:buFont typeface="Arial" panose="020B0604020202020204" pitchFamily="34" charset="0"/>
              <a:buChar char="•"/>
              <a:defRPr/>
            </a:lvl1pPr>
            <a:lvl2pPr marL="382588" indent="-182563">
              <a:buFont typeface="Arial" panose="020B0604020202020204" pitchFamily="34" charset="0"/>
              <a:buChar char="•"/>
              <a:defRPr/>
            </a:lvl2pPr>
            <a:lvl3pPr marL="566738" indent="-182563">
              <a:buFont typeface="Arial" panose="020B0604020202020204" pitchFamily="34" charset="0"/>
              <a:buChar char="•"/>
              <a:defRPr/>
            </a:lvl3pPr>
            <a:lvl4pPr marL="749300" indent="-182563">
              <a:buFont typeface="Arial" panose="020B0604020202020204" pitchFamily="34" charset="0"/>
              <a:buChar char="•"/>
              <a:defRPr/>
            </a:lvl4pPr>
            <a:lvl5pPr marL="931863" indent="-18256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9C5159-182D-4C2F-A853-14B47A34D61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992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DEAD4DF-16C8-4075-93F9-48355EDBC0E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471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 userDrawn="1"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1226"/>
            <a:ext cx="6035039" cy="468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621226"/>
            <a:ext cx="5974080" cy="4680001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A528CD17-4247-4B67-A44A-56048501A76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5894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638232"/>
            <a:ext cx="6035040" cy="736282"/>
          </a:xfrm>
          <a:solidFill>
            <a:srgbClr val="E0CBA4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2391520"/>
            <a:ext cx="6035040" cy="390970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638232"/>
            <a:ext cx="5974080" cy="736282"/>
          </a:xfrm>
          <a:solidFill>
            <a:srgbClr val="E0CBA4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391520"/>
            <a:ext cx="5974080" cy="390970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CF1FF-1288-4E66-A247-32226B2B222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1633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7BDDC5-8D53-47EA-B3FF-51BC47B977D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3505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F9C4AEA8-F69B-4C08-A93F-864E2A8801A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9404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1812015"/>
          </a:xfrm>
        </p:spPr>
        <p:txBody>
          <a:bodyPr anchor="ctr" anchorCtr="0"/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295" y="594359"/>
            <a:ext cx="7577296" cy="5710845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8209" y="2406374"/>
            <a:ext cx="3605646" cy="389883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7B62623-3FD5-4528-A7DA-B798290557C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05550"/>
            <a:ext cx="4103688" cy="519113"/>
          </a:xfrm>
        </p:spPr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r>
              <a:rPr lang="en-GB"/>
              <a:t/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791970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C715950-CA5E-423F-A78E-33EEF9ABD64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2018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20838"/>
            <a:ext cx="121920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59538"/>
            <a:ext cx="1067117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0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66438" y="6459538"/>
            <a:ext cx="131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390887D0-5495-4808-AAFF-825DF0837BE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15" r:id="rId2"/>
    <p:sldLayoutId id="2147483720" r:id="rId3"/>
    <p:sldLayoutId id="2147483721" r:id="rId4"/>
    <p:sldLayoutId id="2147483716" r:id="rId5"/>
    <p:sldLayoutId id="2147483717" r:id="rId6"/>
    <p:sldLayoutId id="2147483722" r:id="rId7"/>
    <p:sldLayoutId id="2147483723" r:id="rId8"/>
    <p:sldLayoutId id="2147483724" r:id="rId9"/>
    <p:sldLayoutId id="2147483718" r:id="rId10"/>
    <p:sldLayoutId id="2147483725" r:id="rId11"/>
  </p:sldLayoutIdLst>
  <p:hf sldNum="0" hdr="0" dt="0"/>
  <p:txStyles>
    <p:titleStyle>
      <a:lvl1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bg.wikipedia.org/wiki/.biz" TargetMode="External"/><Relationship Id="rId3" Type="http://schemas.openxmlformats.org/officeDocument/2006/relationships/hyperlink" Target="https://bg.wikipedia.org/wiki/.edu" TargetMode="External"/><Relationship Id="rId7" Type="http://schemas.openxmlformats.org/officeDocument/2006/relationships/hyperlink" Target="https://bg.wikipedia.org/wiki/.org" TargetMode="External"/><Relationship Id="rId2" Type="http://schemas.openxmlformats.org/officeDocument/2006/relationships/hyperlink" Target="https://bg.wikipedia.org/wiki/.co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bg.wikipedia.org/wiki/.net" TargetMode="External"/><Relationship Id="rId5" Type="http://schemas.openxmlformats.org/officeDocument/2006/relationships/hyperlink" Target="https://bg.wikipedia.org/w/index.php?title=.int&amp;action=edit&amp;redlink=1" TargetMode="External"/><Relationship Id="rId4" Type="http://schemas.openxmlformats.org/officeDocument/2006/relationships/hyperlink" Target="https://bg.wikipedia.org/wiki/.gov" TargetMode="External"/><Relationship Id="rId9" Type="http://schemas.openxmlformats.org/officeDocument/2006/relationships/hyperlink" Target="https://bg.wikipedia.org/wiki/.info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6050" y="1568450"/>
            <a:ext cx="8362950" cy="29845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6000"/>
              <a:t>1.2 </a:t>
            </a:r>
            <a:r>
              <a:rPr lang="ru-RU" sz="6000" smtClean="0"/>
              <a:t>Оценяване </a:t>
            </a:r>
            <a:r>
              <a:rPr lang="ru-RU" sz="6000" dirty="0"/>
              <a:t>на данни, информация и дигитално съдържание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6050" y="4684713"/>
            <a:ext cx="8362950" cy="1143000"/>
          </a:xfrm>
        </p:spPr>
        <p:txBody>
          <a:bodyPr rtlCol="0"/>
          <a:lstStyle/>
          <a:p>
            <a:pPr eaLnBrk="1" fontAlgn="auto" hangingPunct="1">
              <a:defRPr/>
            </a:pPr>
            <a:r>
              <a:rPr lang="bg-BG" dirty="0" smtClean="0"/>
              <a:t>Мултимедийна презентация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</a:t>
            </a:r>
            <a:r>
              <a:rPr lang="en-GB"/>
              <a:t/>
            </a:r>
            <a:br>
              <a:rPr lang="en-GB"/>
            </a:br>
            <a:r>
              <a:rPr lang="ru-RU"/>
              <a:t>и 21 дигитални умения/ компетентности (DigComp 2.1)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Цели на фалшивите новини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dirty="0" smtClean="0"/>
              <a:t> </a:t>
            </a:r>
            <a:r>
              <a:rPr lang="bg-BG" dirty="0"/>
              <a:t>Увеличаване на посещаемостта на даден сайт с цел реализиране на печалба от реклама - всяко </a:t>
            </a:r>
            <a:r>
              <a:rPr lang="bg-BG" dirty="0" err="1" smtClean="0"/>
              <a:t>последване</a:t>
            </a:r>
            <a:r>
              <a:rPr lang="bg-BG" dirty="0" smtClean="0"/>
              <a:t> </a:t>
            </a:r>
            <a:r>
              <a:rPr lang="bg-BG" dirty="0"/>
              <a:t>на </a:t>
            </a:r>
            <a:r>
              <a:rPr lang="bg-BG" dirty="0" smtClean="0"/>
              <a:t>връзка </a:t>
            </a:r>
            <a:r>
              <a:rPr lang="bg-BG" dirty="0" smtClean="0"/>
              <a:t>и </a:t>
            </a:r>
            <a:r>
              <a:rPr lang="bg-BG" dirty="0"/>
              <a:t>влизане в сайта увеличава трафика му, както и вероятността потребителят да </a:t>
            </a:r>
            <a:r>
              <a:rPr lang="bg-BG" dirty="0" smtClean="0"/>
              <a:t>отвори</a:t>
            </a:r>
            <a:r>
              <a:rPr lang="bg-BG" dirty="0" smtClean="0"/>
              <a:t> </a:t>
            </a:r>
            <a:r>
              <a:rPr lang="bg-BG" dirty="0" smtClean="0"/>
              <a:t>реклама. </a:t>
            </a:r>
            <a:endParaRPr lang="en-GB" dirty="0"/>
          </a:p>
          <a:p>
            <a:pPr lvl="0"/>
            <a:r>
              <a:rPr lang="bg-BG" dirty="0" smtClean="0"/>
              <a:t> Влияние </a:t>
            </a:r>
            <a:r>
              <a:rPr lang="bg-BG" dirty="0"/>
              <a:t>върху общественото мнение и увеличението на политическото напрежение – противоречивата информация за даден факт или събитие води до разделение в обществото.</a:t>
            </a:r>
            <a:endParaRPr lang="en-GB" dirty="0"/>
          </a:p>
          <a:p>
            <a:pPr lvl="0"/>
            <a:r>
              <a:rPr lang="bg-BG" dirty="0" smtClean="0"/>
              <a:t> Шега </a:t>
            </a:r>
            <a:r>
              <a:rPr lang="bg-BG" dirty="0"/>
              <a:t>– съществуват цели интернет страници, </a:t>
            </a:r>
            <a:r>
              <a:rPr lang="bg-BG" dirty="0" smtClean="0"/>
              <a:t>които публикуват </a:t>
            </a:r>
            <a:r>
              <a:rPr lang="bg-BG" dirty="0"/>
              <a:t>сатирични статии, </a:t>
            </a:r>
            <a:r>
              <a:rPr lang="bg-BG" dirty="0" smtClean="0"/>
              <a:t>наподобяващи новини. Такива </a:t>
            </a:r>
            <a:r>
              <a:rPr lang="bg-BG" dirty="0"/>
              <a:t>сайтове винаги съдържат пояснението, че информацията е сатирична</a:t>
            </a:r>
            <a:endParaRPr lang="en-GB" dirty="0"/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09448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502890" cy="1450757"/>
          </a:xfrm>
        </p:spPr>
        <p:txBody>
          <a:bodyPr/>
          <a:lstStyle/>
          <a:p>
            <a:r>
              <a:rPr lang="bg-BG" dirty="0" smtClean="0"/>
              <a:t>Как да разпознаваме фалшиви новини?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0" y="1621226"/>
            <a:ext cx="7502890" cy="4680000"/>
          </a:xfrm>
        </p:spPr>
        <p:txBody>
          <a:bodyPr/>
          <a:lstStyle/>
          <a:p>
            <a:r>
              <a:rPr lang="bg-BG" dirty="0" smtClean="0"/>
              <a:t> </a:t>
            </a:r>
            <a:r>
              <a:rPr lang="bg-BG" dirty="0"/>
              <a:t>Проверете източника</a:t>
            </a:r>
            <a:endParaRPr lang="en-GB" dirty="0"/>
          </a:p>
          <a:p>
            <a:r>
              <a:rPr lang="bg-BG" dirty="0" smtClean="0"/>
              <a:t> </a:t>
            </a:r>
            <a:r>
              <a:rPr lang="bg-BG" dirty="0"/>
              <a:t>Погледнете заглавието </a:t>
            </a:r>
            <a:r>
              <a:rPr lang="bg-BG" dirty="0" smtClean="0"/>
              <a:t>и съдържанието</a:t>
            </a:r>
          </a:p>
          <a:p>
            <a:r>
              <a:rPr lang="bg-BG" dirty="0"/>
              <a:t> </a:t>
            </a:r>
            <a:r>
              <a:rPr lang="bg-BG" dirty="0" smtClean="0"/>
              <a:t>Проверете автора</a:t>
            </a:r>
          </a:p>
          <a:p>
            <a:r>
              <a:rPr lang="bg-BG" dirty="0"/>
              <a:t> </a:t>
            </a:r>
            <a:r>
              <a:rPr lang="bg-BG" dirty="0" smtClean="0"/>
              <a:t>Има ли посочени източници?</a:t>
            </a:r>
          </a:p>
          <a:p>
            <a:r>
              <a:rPr lang="bg-BG" dirty="0"/>
              <a:t> Проверете датата </a:t>
            </a:r>
            <a:endParaRPr lang="bg-BG" dirty="0" smtClean="0"/>
          </a:p>
          <a:p>
            <a:r>
              <a:rPr lang="bg-BG" dirty="0"/>
              <a:t> Шега ли е? </a:t>
            </a:r>
            <a:endParaRPr lang="bg-BG" dirty="0" smtClean="0"/>
          </a:p>
          <a:p>
            <a:r>
              <a:rPr lang="bg-BG" dirty="0"/>
              <a:t> Проверка за обективност </a:t>
            </a:r>
            <a:endParaRPr lang="bg-BG" dirty="0" smtClean="0"/>
          </a:p>
          <a:p>
            <a:r>
              <a:rPr lang="bg-BG" dirty="0"/>
              <a:t> Попитайте експертите </a:t>
            </a:r>
            <a:endParaRPr lang="bg-BG" dirty="0" smtClean="0"/>
          </a:p>
          <a:p>
            <a:endParaRPr lang="en-GB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2890" y="131887"/>
            <a:ext cx="4560734" cy="6080980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1970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>
                <a:solidFill>
                  <a:schemeClr val="accent1"/>
                </a:solidFill>
              </a:rPr>
              <a:t>Не споделяй фалшиви новини!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5218" y="2160316"/>
            <a:ext cx="2723799" cy="272379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381652" y="5303921"/>
            <a:ext cx="1183337" cy="5232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bg-BG" sz="2800" dirty="0" smtClean="0">
                <a:solidFill>
                  <a:schemeClr val="bg1"/>
                </a:solidFill>
              </a:rPr>
              <a:t>СПРИ!</a:t>
            </a:r>
            <a:endParaRPr lang="en-GB" sz="280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793159" y="5303921"/>
            <a:ext cx="1845698" cy="5232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bg-BG" sz="2800" dirty="0" smtClean="0">
                <a:solidFill>
                  <a:schemeClr val="bg1"/>
                </a:solidFill>
              </a:rPr>
              <a:t>ПРОВЕРИ!</a:t>
            </a:r>
            <a:endParaRPr lang="en-GB" sz="2800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07484" y="5303921"/>
            <a:ext cx="1999265" cy="5232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bg-BG" sz="2800" dirty="0" smtClean="0">
                <a:solidFill>
                  <a:schemeClr val="bg1"/>
                </a:solidFill>
              </a:rPr>
              <a:t>ПОМИСЛИ!</a:t>
            </a:r>
            <a:endParaRPr lang="en-GB" sz="2800" dirty="0">
              <a:solidFill>
                <a:schemeClr val="bg1"/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21" y="1708253"/>
            <a:ext cx="3600000" cy="36000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6008" y="1703921"/>
            <a:ext cx="3600000" cy="36000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26" t="11403" r="16973" b="16140"/>
          <a:stretch/>
        </p:blipFill>
        <p:spPr>
          <a:xfrm>
            <a:off x="8404720" y="2350433"/>
            <a:ext cx="1800000" cy="20065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023284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Благодаря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bg-BG" dirty="0" smtClean="0"/>
              <a:t>За вашето внимание!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</a:t>
            </a:r>
            <a:r>
              <a:rPr lang="en-GB" smtClean="0"/>
              <a:t/>
            </a:r>
            <a:br>
              <a:rPr lang="en-GB" smtClean="0"/>
            </a:br>
            <a:r>
              <a:rPr lang="ru-RU" smtClean="0"/>
              <a:t>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4228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СТРУКТУРА </a:t>
            </a:r>
            <a:r>
              <a:rPr lang="ru-RU" dirty="0"/>
              <a:t>НА ИНТЕРНЕТ АДРЕС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 smtClean="0"/>
              <a:t> </a:t>
            </a:r>
            <a:r>
              <a:rPr lang="bg-BG" dirty="0"/>
              <a:t>И</a:t>
            </a:r>
            <a:r>
              <a:rPr lang="bg-BG" dirty="0" smtClean="0"/>
              <a:t>нтернет адресът е уникален за всяка интернет страница</a:t>
            </a:r>
          </a:p>
          <a:p>
            <a:r>
              <a:rPr lang="bg-BG" dirty="0" smtClean="0"/>
              <a:t> Записва се с URL (Uniform </a:t>
            </a:r>
            <a:r>
              <a:rPr lang="bg-BG" dirty="0"/>
              <a:t>Resource Locator, универсален указател на ресурс</a:t>
            </a:r>
            <a:r>
              <a:rPr lang="bg-BG" dirty="0" smtClean="0"/>
              <a:t>).</a:t>
            </a:r>
          </a:p>
          <a:p>
            <a:r>
              <a:rPr lang="bg-BG" dirty="0" smtClean="0"/>
              <a:t> Структура на </a:t>
            </a:r>
            <a:r>
              <a:rPr lang="en-GB" dirty="0" smtClean="0"/>
              <a:t>URL </a:t>
            </a:r>
            <a:r>
              <a:rPr lang="bg-BG" dirty="0" smtClean="0"/>
              <a:t>- </a:t>
            </a:r>
            <a:r>
              <a:rPr lang="en-GB" dirty="0" err="1" smtClean="0"/>
              <a:t>три</a:t>
            </a:r>
            <a:r>
              <a:rPr lang="en-GB" dirty="0" smtClean="0"/>
              <a:t> </a:t>
            </a:r>
            <a:r>
              <a:rPr lang="bg-BG" dirty="0" smtClean="0"/>
              <a:t>основни </a:t>
            </a:r>
            <a:r>
              <a:rPr lang="en-GB" dirty="0" err="1" smtClean="0"/>
              <a:t>части</a:t>
            </a:r>
            <a:r>
              <a:rPr lang="en-GB" dirty="0"/>
              <a:t>: </a:t>
            </a:r>
          </a:p>
          <a:p>
            <a:pPr lvl="1"/>
            <a:r>
              <a:rPr lang="en-GB" dirty="0" err="1"/>
              <a:t>Името</a:t>
            </a:r>
            <a:r>
              <a:rPr lang="en-GB" dirty="0"/>
              <a:t> </a:t>
            </a:r>
            <a:r>
              <a:rPr lang="en-GB" dirty="0" err="1"/>
              <a:t>на</a:t>
            </a:r>
            <a:r>
              <a:rPr lang="en-GB" dirty="0"/>
              <a:t> </a:t>
            </a:r>
            <a:r>
              <a:rPr lang="bg-BG" dirty="0"/>
              <a:t>мрежовия </a:t>
            </a:r>
            <a:r>
              <a:rPr lang="en-GB" dirty="0" err="1"/>
              <a:t>протокол</a:t>
            </a:r>
            <a:r>
              <a:rPr lang="en-GB" dirty="0"/>
              <a:t>, </a:t>
            </a:r>
            <a:r>
              <a:rPr lang="en-GB" dirty="0" err="1"/>
              <a:t>който</a:t>
            </a:r>
            <a:r>
              <a:rPr lang="en-GB" dirty="0"/>
              <a:t> </a:t>
            </a:r>
            <a:r>
              <a:rPr lang="en-GB" dirty="0" err="1"/>
              <a:t>ще</a:t>
            </a:r>
            <a:r>
              <a:rPr lang="en-GB" dirty="0"/>
              <a:t> </a:t>
            </a:r>
            <a:r>
              <a:rPr lang="en-GB" dirty="0" err="1"/>
              <a:t>се</a:t>
            </a:r>
            <a:r>
              <a:rPr lang="en-GB" dirty="0"/>
              <a:t> </a:t>
            </a:r>
            <a:r>
              <a:rPr lang="en-GB" dirty="0" err="1"/>
              <a:t>използва</a:t>
            </a:r>
            <a:r>
              <a:rPr lang="en-GB" dirty="0"/>
              <a:t> </a:t>
            </a:r>
            <a:r>
              <a:rPr lang="en-GB" dirty="0" err="1"/>
              <a:t>за</a:t>
            </a:r>
            <a:r>
              <a:rPr lang="en-GB" dirty="0"/>
              <a:t> </a:t>
            </a:r>
            <a:r>
              <a:rPr lang="en-GB" dirty="0" err="1"/>
              <a:t>достъп</a:t>
            </a:r>
            <a:r>
              <a:rPr lang="en-GB" dirty="0"/>
              <a:t> </a:t>
            </a:r>
            <a:r>
              <a:rPr lang="en-GB" dirty="0" err="1"/>
              <a:t>до</a:t>
            </a:r>
            <a:r>
              <a:rPr lang="en-GB" dirty="0"/>
              <a:t> </a:t>
            </a:r>
            <a:r>
              <a:rPr lang="en-GB" dirty="0" err="1"/>
              <a:t>ресурса</a:t>
            </a:r>
            <a:endParaRPr lang="en-GB" dirty="0"/>
          </a:p>
          <a:p>
            <a:pPr lvl="1"/>
            <a:r>
              <a:rPr lang="en-GB" dirty="0" err="1"/>
              <a:t>Името</a:t>
            </a:r>
            <a:r>
              <a:rPr lang="en-GB" dirty="0"/>
              <a:t> </a:t>
            </a:r>
            <a:r>
              <a:rPr lang="en-GB" dirty="0" err="1"/>
              <a:t>на</a:t>
            </a:r>
            <a:r>
              <a:rPr lang="en-GB" dirty="0"/>
              <a:t> </a:t>
            </a:r>
            <a:r>
              <a:rPr lang="en-GB" dirty="0" err="1"/>
              <a:t>компютъра</a:t>
            </a:r>
            <a:r>
              <a:rPr lang="bg-BG" dirty="0"/>
              <a:t> (сървъра)</a:t>
            </a:r>
            <a:r>
              <a:rPr lang="en-GB" dirty="0"/>
              <a:t>, </a:t>
            </a:r>
            <a:r>
              <a:rPr lang="bg-BG" dirty="0"/>
              <a:t>на</a:t>
            </a:r>
            <a:r>
              <a:rPr lang="en-GB" dirty="0"/>
              <a:t> </a:t>
            </a:r>
            <a:r>
              <a:rPr lang="en-GB" dirty="0" err="1"/>
              <a:t>който</a:t>
            </a:r>
            <a:r>
              <a:rPr lang="en-GB" dirty="0"/>
              <a:t> </a:t>
            </a:r>
            <a:r>
              <a:rPr lang="en-GB" dirty="0" err="1"/>
              <a:t>се</a:t>
            </a:r>
            <a:r>
              <a:rPr lang="en-GB" dirty="0"/>
              <a:t> </a:t>
            </a:r>
            <a:r>
              <a:rPr lang="en-GB" dirty="0" err="1"/>
              <a:t>намира</a:t>
            </a:r>
            <a:r>
              <a:rPr lang="en-GB" dirty="0"/>
              <a:t> </a:t>
            </a:r>
            <a:r>
              <a:rPr lang="en-GB" dirty="0" err="1"/>
              <a:t>ресурсът</a:t>
            </a:r>
            <a:r>
              <a:rPr lang="en-GB" dirty="0"/>
              <a:t> </a:t>
            </a:r>
          </a:p>
          <a:p>
            <a:pPr lvl="1"/>
            <a:r>
              <a:rPr lang="en-GB" dirty="0" err="1"/>
              <a:t>Името</a:t>
            </a:r>
            <a:r>
              <a:rPr lang="en-GB" dirty="0"/>
              <a:t> </a:t>
            </a:r>
            <a:r>
              <a:rPr lang="en-GB" dirty="0" err="1"/>
              <a:t>на</a:t>
            </a:r>
            <a:r>
              <a:rPr lang="en-GB" dirty="0"/>
              <a:t> </a:t>
            </a:r>
            <a:r>
              <a:rPr lang="en-GB" dirty="0" err="1"/>
              <a:t>самия</a:t>
            </a:r>
            <a:r>
              <a:rPr lang="en-GB" dirty="0"/>
              <a:t> </a:t>
            </a:r>
            <a:r>
              <a:rPr lang="en-GB" dirty="0" err="1"/>
              <a:t>ресурс</a:t>
            </a:r>
            <a:r>
              <a:rPr lang="en-GB" dirty="0"/>
              <a:t>, </a:t>
            </a:r>
            <a:r>
              <a:rPr lang="bg-BG" dirty="0"/>
              <a:t>изписано</a:t>
            </a:r>
            <a:r>
              <a:rPr lang="en-GB" dirty="0"/>
              <a:t> </a:t>
            </a:r>
            <a:r>
              <a:rPr lang="en-GB" dirty="0" err="1"/>
              <a:t>като</a:t>
            </a:r>
            <a:r>
              <a:rPr lang="en-GB" dirty="0"/>
              <a:t> </a:t>
            </a:r>
            <a:r>
              <a:rPr lang="en-GB" dirty="0" err="1"/>
              <a:t>път</a:t>
            </a:r>
            <a:endParaRPr lang="en-GB" dirty="0"/>
          </a:p>
          <a:p>
            <a:endParaRPr lang="en-GB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Формат на </a:t>
            </a:r>
            <a:r>
              <a:rPr lang="en-GB" dirty="0" smtClean="0"/>
              <a:t>URL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 smtClean="0"/>
              <a:t> </a:t>
            </a:r>
            <a:r>
              <a:rPr lang="en-GB" dirty="0" err="1" smtClean="0"/>
              <a:t>Пъл</a:t>
            </a:r>
            <a:r>
              <a:rPr lang="bg-BG" dirty="0" smtClean="0"/>
              <a:t>ен</a:t>
            </a:r>
            <a:r>
              <a:rPr lang="en-GB" dirty="0" smtClean="0"/>
              <a:t> </a:t>
            </a:r>
            <a:r>
              <a:rPr lang="en-GB" dirty="0" err="1"/>
              <a:t>формат</a:t>
            </a:r>
            <a:r>
              <a:rPr lang="en-GB" dirty="0"/>
              <a:t> </a:t>
            </a:r>
            <a:r>
              <a:rPr lang="en-GB" dirty="0" err="1"/>
              <a:t>на</a:t>
            </a:r>
            <a:r>
              <a:rPr lang="en-GB" dirty="0"/>
              <a:t> URL </a:t>
            </a:r>
            <a:r>
              <a:rPr lang="en-GB" dirty="0" smtClean="0"/>
              <a:t>(</a:t>
            </a:r>
            <a:r>
              <a:rPr lang="en-GB" dirty="0" err="1"/>
              <a:t>частите</a:t>
            </a:r>
            <a:r>
              <a:rPr lang="en-GB" dirty="0"/>
              <a:t> </a:t>
            </a:r>
            <a:r>
              <a:rPr lang="bg-BG" dirty="0" smtClean="0"/>
              <a:t>с получер шрифт </a:t>
            </a:r>
            <a:r>
              <a:rPr lang="en-GB" dirty="0" err="1" smtClean="0"/>
              <a:t>са</a:t>
            </a:r>
            <a:r>
              <a:rPr lang="en-GB" dirty="0" smtClean="0"/>
              <a:t> </a:t>
            </a:r>
            <a:r>
              <a:rPr lang="en-GB" dirty="0" err="1"/>
              <a:t>задължителни</a:t>
            </a:r>
            <a:r>
              <a:rPr lang="en-GB" dirty="0"/>
              <a:t>): </a:t>
            </a:r>
          </a:p>
          <a:p>
            <a:pPr marL="0" indent="0">
              <a:buNone/>
            </a:pPr>
            <a:r>
              <a:rPr lang="en-GB" sz="2400" b="1" dirty="0"/>
              <a:t>протокол://</a:t>
            </a:r>
            <a:r>
              <a:rPr lang="en-GB" sz="2400" dirty="0"/>
              <a:t>[потребител[:парола]@]</a:t>
            </a:r>
            <a:r>
              <a:rPr lang="en-GB" sz="2400" b="1" dirty="0"/>
              <a:t>сървър</a:t>
            </a:r>
            <a:r>
              <a:rPr lang="en-GB" sz="2400" dirty="0"/>
              <a:t>[:порт][/път[?параметри][#фрагмент]]</a:t>
            </a:r>
          </a:p>
          <a:p>
            <a:r>
              <a:rPr lang="bg-BG" dirty="0" smtClean="0"/>
              <a:t> Примерен формат на </a:t>
            </a:r>
            <a:r>
              <a:rPr lang="en-GB" dirty="0" smtClean="0"/>
              <a:t>URL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bg-BG" dirty="0" smtClean="0">
                <a:highlight>
                  <a:srgbClr val="D3D3D3"/>
                </a:highlight>
                <a:ea typeface="Times New Roman" panose="02020603050405020304" pitchFamily="18" charset="0"/>
                <a:cs typeface="Times New Roman" panose="02020603050405020304" pitchFamily="18" charset="0"/>
              </a:rPr>
              <a:t> Протокол </a:t>
            </a:r>
            <a:r>
              <a:rPr lang="bg-BG" dirty="0">
                <a:highlight>
                  <a:srgbClr val="D3D3D3"/>
                </a:highlight>
                <a:ea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bg-BG" dirty="0" smtClean="0">
                <a:highlight>
                  <a:srgbClr val="D3D3D3"/>
                </a:highlight>
                <a:ea typeface="Times New Roman" panose="02020603050405020304" pitchFamily="18" charset="0"/>
                <a:cs typeface="Times New Roman" panose="02020603050405020304" pitchFamily="18" charset="0"/>
              </a:rPr>
              <a:t>достъп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bg-BG" dirty="0" smtClean="0">
                <a:highlight>
                  <a:srgbClr val="FFFF00"/>
                </a:highlight>
                <a:ea typeface="Times New Roman" panose="02020603050405020304" pitchFamily="18" charset="0"/>
                <a:cs typeface="Times New Roman" panose="02020603050405020304" pitchFamily="18" charset="0"/>
              </a:rPr>
              <a:t> Домейн </a:t>
            </a:r>
            <a:r>
              <a:rPr lang="bg-BG" dirty="0">
                <a:highlight>
                  <a:srgbClr val="FFFF00"/>
                </a:highlight>
                <a:ea typeface="Times New Roman" panose="02020603050405020304" pitchFamily="18" charset="0"/>
                <a:cs typeface="Times New Roman" panose="02020603050405020304" pitchFamily="18" charset="0"/>
              </a:rPr>
              <a:t>име</a:t>
            </a:r>
            <a:r>
              <a:rPr lang="bg-BG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(домейн </a:t>
            </a:r>
            <a:r>
              <a:rPr lang="bg-BG" dirty="0">
                <a:ea typeface="Times New Roman" panose="02020603050405020304" pitchFamily="18" charset="0"/>
                <a:cs typeface="Times New Roman" panose="02020603050405020304" pitchFamily="18" charset="0"/>
              </a:rPr>
              <a:t>от второ </a:t>
            </a:r>
            <a:r>
              <a:rPr lang="bg-BG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ниво)</a:t>
            </a:r>
            <a:endParaRPr lang="en-GB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bg-BG" dirty="0" smtClean="0">
                <a:highlight>
                  <a:srgbClr val="FF00FF"/>
                </a:highlight>
                <a:ea typeface="Times New Roman" panose="02020603050405020304" pitchFamily="18" charset="0"/>
                <a:cs typeface="Times New Roman" panose="02020603050405020304" pitchFamily="18" charset="0"/>
              </a:rPr>
              <a:t> Домейн </a:t>
            </a:r>
            <a:r>
              <a:rPr lang="bg-BG" dirty="0">
                <a:highlight>
                  <a:srgbClr val="FF00FF"/>
                </a:highlight>
                <a:ea typeface="Times New Roman" panose="02020603050405020304" pitchFamily="18" charset="0"/>
                <a:cs typeface="Times New Roman" panose="02020603050405020304" pitchFamily="18" charset="0"/>
              </a:rPr>
              <a:t>област</a:t>
            </a:r>
            <a:r>
              <a:rPr lang="bg-BG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(домейн </a:t>
            </a:r>
            <a:r>
              <a:rPr lang="bg-BG" dirty="0">
                <a:ea typeface="Times New Roman" panose="02020603050405020304" pitchFamily="18" charset="0"/>
                <a:cs typeface="Times New Roman" panose="02020603050405020304" pitchFamily="18" charset="0"/>
              </a:rPr>
              <a:t>от първо ниво (</a:t>
            </a:r>
            <a:r>
              <a:rPr lang="en-GB" dirty="0">
                <a:ea typeface="Times New Roman" panose="02020603050405020304" pitchFamily="18" charset="0"/>
                <a:cs typeface="Times New Roman" panose="02020603050405020304" pitchFamily="18" charset="0"/>
              </a:rPr>
              <a:t>Top Level Domain, TLD</a:t>
            </a:r>
            <a:r>
              <a:rPr lang="bg-BG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bg-BG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dirty="0" smtClean="0">
                <a:highlight>
                  <a:srgbClr val="00FF00"/>
                </a:highlight>
                <a:ea typeface="Times New Roman" panose="02020603050405020304" pitchFamily="18" charset="0"/>
                <a:cs typeface="Times New Roman" panose="02020603050405020304" pitchFamily="18" charset="0"/>
              </a:rPr>
              <a:t>Поддомейн </a:t>
            </a:r>
            <a:r>
              <a:rPr lang="bg-BG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(домейн </a:t>
            </a:r>
            <a:r>
              <a:rPr lang="bg-BG" dirty="0">
                <a:ea typeface="Times New Roman" panose="02020603050405020304" pitchFamily="18" charset="0"/>
                <a:cs typeface="Times New Roman" panose="02020603050405020304" pitchFamily="18" charset="0"/>
              </a:rPr>
              <a:t>от трето </a:t>
            </a:r>
            <a:r>
              <a:rPr lang="bg-BG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ниво)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bg-BG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dirty="0" smtClean="0">
                <a:solidFill>
                  <a:srgbClr val="FFFFFF"/>
                </a:solidFill>
                <a:highlight>
                  <a:srgbClr val="0000FF"/>
                </a:highlight>
                <a:ea typeface="Times New Roman" panose="02020603050405020304" pitchFamily="18" charset="0"/>
                <a:cs typeface="Times New Roman" panose="02020603050405020304" pitchFamily="18" charset="0"/>
              </a:rPr>
              <a:t>Път</a:t>
            </a:r>
            <a:endParaRPr lang="en-GB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-1" r="38741" b="23779"/>
          <a:stretch/>
        </p:blipFill>
        <p:spPr>
          <a:xfrm>
            <a:off x="4583240" y="2712458"/>
            <a:ext cx="7200000" cy="614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140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Видове уеб сайтове според мрежовия протокол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dirty="0"/>
              <a:t>Протоколи за отваряне на уеб страници:</a:t>
            </a:r>
            <a:endParaRPr lang="en-GB" sz="2400" dirty="0"/>
          </a:p>
          <a:p>
            <a:pPr lvl="1"/>
            <a:r>
              <a:rPr lang="bg-BG" dirty="0"/>
              <a:t>HTTP – протокол за предаване на хипертекстови файлове</a:t>
            </a:r>
            <a:endParaRPr lang="en-GB" sz="2000" dirty="0"/>
          </a:p>
          <a:p>
            <a:pPr lvl="1"/>
            <a:r>
              <a:rPr lang="bg-BG" dirty="0"/>
              <a:t>HTTPS – протокол за защитено предаване на хипертекстови </a:t>
            </a:r>
            <a:r>
              <a:rPr lang="bg-BG" dirty="0" smtClean="0"/>
              <a:t>файлове</a:t>
            </a:r>
            <a:endParaRPr lang="en-GB" sz="2000" dirty="0"/>
          </a:p>
          <a:p>
            <a:pPr lvl="0"/>
            <a:r>
              <a:rPr lang="bg-BG" dirty="0"/>
              <a:t>Протоколи за сваляне на данни:</a:t>
            </a:r>
            <a:endParaRPr lang="en-GB" sz="2400" dirty="0"/>
          </a:p>
          <a:p>
            <a:pPr lvl="1"/>
            <a:r>
              <a:rPr lang="bg-BG" dirty="0"/>
              <a:t>FTP — протокол за предаване на файлове;</a:t>
            </a:r>
            <a:endParaRPr lang="en-GB" sz="2000" dirty="0"/>
          </a:p>
          <a:p>
            <a:pPr lvl="1"/>
            <a:r>
              <a:rPr lang="bg-BG" dirty="0"/>
              <a:t>FTPS — протокол за защитено предаване на файлове; по аналогия с </a:t>
            </a:r>
            <a:r>
              <a:rPr lang="en-GB" dirty="0"/>
              <a:t>HTTPS</a:t>
            </a:r>
            <a:endParaRPr lang="en-GB" sz="2000" dirty="0"/>
          </a:p>
          <a:p>
            <a:pPr lvl="0"/>
            <a:r>
              <a:rPr lang="bg-BG" dirty="0"/>
              <a:t>Протоколи за електронна поща:</a:t>
            </a:r>
            <a:endParaRPr lang="en-GB" sz="2400" dirty="0"/>
          </a:p>
          <a:p>
            <a:pPr lvl="1"/>
            <a:r>
              <a:rPr lang="bg-BG" dirty="0"/>
              <a:t>POP3 — пощенски протокол за едностранно извличане на пощата от сървъра. </a:t>
            </a:r>
            <a:endParaRPr lang="bg-BG" dirty="0" smtClean="0"/>
          </a:p>
          <a:p>
            <a:pPr lvl="1"/>
            <a:r>
              <a:rPr lang="bg-BG" dirty="0" smtClean="0"/>
              <a:t>IMAP </a:t>
            </a:r>
            <a:r>
              <a:rPr lang="bg-BG" dirty="0"/>
              <a:t>—протокол за интерактивен достъп до електронна поща. </a:t>
            </a:r>
            <a:endParaRPr lang="en-GB" sz="2000" dirty="0"/>
          </a:p>
          <a:p>
            <a:pPr lvl="1"/>
            <a:r>
              <a:rPr lang="bg-BG" dirty="0"/>
              <a:t>SMTP — протокол за изпращане на поща. 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2392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Видове уеб сайтове според домейна</a:t>
            </a:r>
            <a:endParaRPr lang="en-GB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0774988"/>
              </p:ext>
            </p:extLst>
          </p:nvPr>
        </p:nvGraphicFramePr>
        <p:xfrm>
          <a:off x="580293" y="1670541"/>
          <a:ext cx="10990383" cy="4448905"/>
        </p:xfrm>
        <a:graphic>
          <a:graphicData uri="http://schemas.openxmlformats.org/drawingml/2006/table">
            <a:tbl>
              <a:tblPr firstRow="1" firstCol="1" bandRow="1"/>
              <a:tblGrid>
                <a:gridCol w="8386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405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112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805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1">
                          <a:solidFill>
                            <a:srgbClr val="FFFFFF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Име</a:t>
                      </a:r>
                      <a:endParaRPr lang="en-GB" sz="1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600" b="1">
                          <a:solidFill>
                            <a:srgbClr val="FFFFFF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Предназначение</a:t>
                      </a:r>
                      <a:endParaRPr lang="en-GB" sz="1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600" b="1">
                          <a:solidFill>
                            <a:srgbClr val="FFFFFF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Какво означава</a:t>
                      </a:r>
                      <a:endParaRPr lang="en-GB" sz="1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611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1" u="sng">
                          <a:solidFill>
                            <a:srgbClr val="0563C1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2" tooltip=".com"/>
                        </a:rPr>
                        <a:t>com</a:t>
                      </a:r>
                      <a:endParaRPr lang="en-GB" sz="1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6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използва се предимно от фирми, занимаващи се с търговия и услуги</a:t>
                      </a:r>
                      <a:endParaRPr lang="en-GB" sz="1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Commercial/</a:t>
                      </a:r>
                      <a:endParaRPr lang="en-GB" sz="1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6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комерсиален</a:t>
                      </a:r>
                      <a:endParaRPr lang="en-GB" sz="1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611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1" u="sng">
                          <a:solidFill>
                            <a:srgbClr val="0563C1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3" tooltip=".edu"/>
                        </a:rPr>
                        <a:t>edu</a:t>
                      </a:r>
                      <a:endParaRPr lang="en-GB" sz="1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Образователен</a:t>
                      </a:r>
                      <a:r>
                        <a:rPr lang="bg-BG" sz="16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; използва се от организации в сферата на образованието и науката</a:t>
                      </a:r>
                      <a:endParaRPr lang="en-GB" sz="1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Educational/</a:t>
                      </a:r>
                      <a:endParaRPr lang="en-GB" sz="1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6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образователен </a:t>
                      </a:r>
                      <a:endParaRPr lang="en-GB" sz="1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611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1" u="sng">
                          <a:solidFill>
                            <a:srgbClr val="0563C1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4" tooltip=".gov"/>
                        </a:rPr>
                        <a:t>gov</a:t>
                      </a:r>
                      <a:endParaRPr lang="en-GB" sz="1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Правителствен</a:t>
                      </a:r>
                      <a:r>
                        <a:rPr lang="bg-BG" sz="16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Запазен за уеб страниците на държавните институции. Често се комбинира и с домейна от първо ниво с код на съответната държава</a:t>
                      </a:r>
                      <a:endParaRPr lang="en-GB" sz="1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Government/</a:t>
                      </a:r>
                      <a:endParaRPr lang="en-GB" sz="1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6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Правителствен</a:t>
                      </a:r>
                      <a:endParaRPr lang="en-GB" sz="1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805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1" u="sng">
                          <a:solidFill>
                            <a:srgbClr val="0563C1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5" tooltip=".int (страницата не съществува)"/>
                        </a:rPr>
                        <a:t>int</a:t>
                      </a:r>
                      <a:endParaRPr lang="en-GB" sz="1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международен</a:t>
                      </a:r>
                      <a:endParaRPr lang="en-GB" sz="1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international </a:t>
                      </a:r>
                      <a:endParaRPr lang="en-GB" sz="1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611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1" u="sng">
                          <a:solidFill>
                            <a:srgbClr val="0563C1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6" tooltip=".net"/>
                        </a:rPr>
                        <a:t>net</a:t>
                      </a:r>
                      <a:endParaRPr lang="en-GB" sz="1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мрежов (компании, занимаващи се с глобални мрежи и интернет доставчици</a:t>
                      </a:r>
                      <a:r>
                        <a:rPr lang="bg-BG" sz="16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както и частни лица или малки компании</a:t>
                      </a:r>
                      <a:r>
                        <a:rPr lang="en-GB" sz="16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GB" sz="1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Network/</a:t>
                      </a:r>
                      <a:endParaRPr lang="en-GB" sz="1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6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мрежа</a:t>
                      </a:r>
                      <a:endParaRPr lang="en-GB" sz="1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611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1" u="sng">
                          <a:solidFill>
                            <a:srgbClr val="0563C1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7" tooltip=".org"/>
                        </a:rPr>
                        <a:t>org</a:t>
                      </a:r>
                      <a:endParaRPr lang="en-GB" sz="1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нетърговски (организации с идеална и </a:t>
                      </a:r>
                      <a:r>
                        <a:rPr lang="bg-BG" sz="16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нестопанска</a:t>
                      </a:r>
                      <a:r>
                        <a:rPr lang="en-GB" sz="16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цел)</a:t>
                      </a:r>
                      <a:endParaRPr lang="en-GB" sz="1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Organization/</a:t>
                      </a:r>
                      <a:endParaRPr lang="en-GB" sz="1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6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</a:t>
                      </a:r>
                      <a:endParaRPr lang="en-GB" sz="1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61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1" u="sng">
                          <a:solidFill>
                            <a:srgbClr val="0563C1"/>
                          </a:solidFill>
                          <a:effectLst/>
                          <a:latin typeface="Cambria" panose="020405030504060302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  <a:hlinkClick r:id="rId8" tooltip=".biz"/>
                        </a:rPr>
                        <a:t>biz</a:t>
                      </a:r>
                      <a:endParaRPr lang="en-GB" sz="1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Бизнес</a:t>
                      </a:r>
                      <a:r>
                        <a:rPr lang="bg-BG" sz="16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предназначен за фирми</a:t>
                      </a:r>
                      <a:endParaRPr lang="en-GB" sz="1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Business/</a:t>
                      </a:r>
                      <a:br>
                        <a:rPr lang="en-GB" sz="16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bg-BG" sz="16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бизнес</a:t>
                      </a:r>
                      <a:endParaRPr lang="en-GB" sz="1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561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1" u="sng">
                          <a:solidFill>
                            <a:srgbClr val="0563C1"/>
                          </a:solidFill>
                          <a:effectLst/>
                          <a:latin typeface="Cambria" panose="020405030504060302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  <a:hlinkClick r:id="rId9" tooltip=".info"/>
                        </a:rPr>
                        <a:t>info</a:t>
                      </a:r>
                      <a:endParaRPr lang="en-GB" sz="1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Информационе</a:t>
                      </a:r>
                      <a:r>
                        <a:rPr lang="bg-BG" sz="16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н, предназначен за информационни портали</a:t>
                      </a:r>
                      <a:endParaRPr lang="en-GB" sz="1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informational /</a:t>
                      </a:r>
                      <a:br>
                        <a:rPr lang="en-GB" sz="1600" dirty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bg-BG" sz="1600" dirty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информацинен</a:t>
                      </a:r>
                      <a:endParaRPr lang="en-GB" sz="14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44897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Видове уеб сайтове според </a:t>
            </a:r>
            <a:r>
              <a:rPr lang="bg-BG" dirty="0" smtClean="0"/>
              <a:t>съдържанието (1)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dirty="0" smtClean="0"/>
              <a:t> Корпоративен </a:t>
            </a:r>
            <a:r>
              <a:rPr lang="bg-BG" dirty="0"/>
              <a:t>сайт – сайт, който осигурява информация за фирма, организация или услуга. </a:t>
            </a:r>
            <a:endParaRPr lang="en-GB" dirty="0"/>
          </a:p>
          <a:p>
            <a:pPr lvl="0"/>
            <a:r>
              <a:rPr lang="bg-BG" dirty="0" smtClean="0"/>
              <a:t> Интернет </a:t>
            </a:r>
            <a:r>
              <a:rPr lang="bg-BG" dirty="0"/>
              <a:t>портал – сайт, който служи за отправна точка към различни други сайтове в интернет</a:t>
            </a:r>
            <a:endParaRPr lang="en-GB" dirty="0"/>
          </a:p>
          <a:p>
            <a:pPr lvl="0"/>
            <a:r>
              <a:rPr lang="bg-BG" dirty="0" smtClean="0"/>
              <a:t> Медиен </a:t>
            </a:r>
            <a:r>
              <a:rPr lang="bg-BG" dirty="0"/>
              <a:t>портал (новинарски сайт) – сайт, който предоставя главно новини, репортажи, съобщения за събития, прогнози... Такива сайтове непрекъснато се обновяват с добавяне на актуално съдържание.</a:t>
            </a:r>
            <a:endParaRPr lang="en-GB" dirty="0"/>
          </a:p>
          <a:p>
            <a:pPr lvl="0"/>
            <a:r>
              <a:rPr lang="bg-BG" dirty="0" smtClean="0"/>
              <a:t> Електронен </a:t>
            </a:r>
            <a:r>
              <a:rPr lang="bg-BG" dirty="0"/>
              <a:t>магазин – сайт, който служи за продажба на стоки по </a:t>
            </a:r>
            <a:r>
              <a:rPr lang="bg-BG" dirty="0" smtClean="0"/>
              <a:t>интернет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37511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Видове уеб сайтове според </a:t>
            </a:r>
            <a:r>
              <a:rPr lang="bg-BG" dirty="0" smtClean="0"/>
              <a:t>съдържанието (2)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dirty="0" smtClean="0"/>
              <a:t> Продуктов </a:t>
            </a:r>
            <a:r>
              <a:rPr lang="bg-BG" dirty="0"/>
              <a:t>сайт – сайт, който предоставя онлайн продукт или услуга. </a:t>
            </a:r>
            <a:endParaRPr lang="en-GB" dirty="0"/>
          </a:p>
          <a:p>
            <a:pPr lvl="0"/>
            <a:r>
              <a:rPr lang="bg-BG" dirty="0" smtClean="0"/>
              <a:t> Търсачка </a:t>
            </a:r>
            <a:r>
              <a:rPr lang="bg-BG" dirty="0"/>
              <a:t>– сайт, който осигурява обща информация и служи за намиране на други сайтове</a:t>
            </a:r>
            <a:endParaRPr lang="en-GB" dirty="0"/>
          </a:p>
          <a:p>
            <a:pPr lvl="0"/>
            <a:r>
              <a:rPr lang="bg-BG" dirty="0" smtClean="0"/>
              <a:t> Информационен </a:t>
            </a:r>
            <a:r>
              <a:rPr lang="bg-BG" dirty="0"/>
              <a:t>портал – сайт, в който е събрана информация за конкретна тема.</a:t>
            </a:r>
            <a:endParaRPr lang="en-GB" dirty="0"/>
          </a:p>
          <a:p>
            <a:pPr lvl="0"/>
            <a:r>
              <a:rPr lang="bg-BG" dirty="0" smtClean="0"/>
              <a:t> Сайт </a:t>
            </a:r>
            <a:r>
              <a:rPr lang="bg-BG" dirty="0"/>
              <a:t>за обяви – уеб базирана платформа за публикуване, четене и отговор на обяви в различни рубрики</a:t>
            </a:r>
            <a:endParaRPr lang="en-GB" dirty="0"/>
          </a:p>
          <a:p>
            <a:pPr lvl="0"/>
            <a:r>
              <a:rPr lang="bg-BG" dirty="0" smtClean="0"/>
              <a:t> Сайт </a:t>
            </a:r>
            <a:r>
              <a:rPr lang="bg-BG" dirty="0"/>
              <a:t>за запознанства – сайт, в който самотните хора си уговарят </a:t>
            </a:r>
            <a:r>
              <a:rPr lang="bg-BG" dirty="0" smtClean="0"/>
              <a:t>срещи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5941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Видове уеб сайтове според </a:t>
            </a:r>
            <a:r>
              <a:rPr lang="bg-BG" dirty="0" smtClean="0"/>
              <a:t>съдържанието (3)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dirty="0" smtClean="0"/>
              <a:t> Социална </a:t>
            </a:r>
            <a:r>
              <a:rPr lang="bg-BG" dirty="0"/>
              <a:t>мрежа – сайт за общуване с други хора и общности в </a:t>
            </a:r>
            <a:r>
              <a:rPr lang="bg-BG" dirty="0" smtClean="0"/>
              <a:t>Интернет.</a:t>
            </a:r>
          </a:p>
          <a:p>
            <a:pPr lvl="0"/>
            <a:r>
              <a:rPr lang="bg-BG" dirty="0" smtClean="0"/>
              <a:t> Блог </a:t>
            </a:r>
            <a:r>
              <a:rPr lang="bg-BG" dirty="0"/>
              <a:t>– сайт, който представлява личен дневник. Състои се от отделни статии, които се публикуват непериодично и могат да позволяват коментари. Блоговете са на най-разнообразни теми и често се поддържат от един човек или малка група хора.</a:t>
            </a:r>
            <a:endParaRPr lang="en-GB" dirty="0"/>
          </a:p>
          <a:p>
            <a:pPr lvl="0"/>
            <a:r>
              <a:rPr lang="bg-BG" dirty="0" smtClean="0"/>
              <a:t> Форум</a:t>
            </a:r>
            <a:r>
              <a:rPr lang="bg-BG" dirty="0"/>
              <a:t>– сайт, в който хора дискутират на различни теми. С навлизането на социалните мрежи форумите загубиха популярност, но все още се използват</a:t>
            </a:r>
            <a:endParaRPr lang="en-GB" dirty="0"/>
          </a:p>
          <a:p>
            <a:pPr lvl="0"/>
            <a:r>
              <a:rPr lang="bg-BG" dirty="0" smtClean="0"/>
              <a:t> Огледален </a:t>
            </a:r>
            <a:r>
              <a:rPr lang="bg-BG" dirty="0"/>
              <a:t>сайт – сайт, който е точно копие на друг сайт, но функционира под различен домейн</a:t>
            </a:r>
            <a:endParaRPr lang="en-GB" dirty="0"/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09519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Фалшиви новини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 smtClean="0"/>
              <a:t> Не всичко, което е публикувано в Интернет, е достоверно</a:t>
            </a:r>
          </a:p>
          <a:p>
            <a:r>
              <a:rPr lang="bg-BG" dirty="0"/>
              <a:t> В</a:t>
            </a:r>
            <a:r>
              <a:rPr lang="bg-BG" dirty="0" smtClean="0"/>
              <a:t>секи </a:t>
            </a:r>
            <a:r>
              <a:rPr lang="bg-BG" dirty="0"/>
              <a:t>може да споделя информация онлайн, </a:t>
            </a:r>
            <a:r>
              <a:rPr lang="bg-BG" dirty="0" smtClean="0"/>
              <a:t>поради което няма </a:t>
            </a:r>
            <a:r>
              <a:rPr lang="bg-BG" dirty="0"/>
              <a:t>гаранция дали </a:t>
            </a:r>
            <a:r>
              <a:rPr lang="bg-BG" dirty="0" smtClean="0"/>
              <a:t>споделената </a:t>
            </a:r>
            <a:r>
              <a:rPr lang="bg-BG" dirty="0"/>
              <a:t>информация е вярна</a:t>
            </a:r>
            <a:r>
              <a:rPr lang="bg-BG" dirty="0" smtClean="0"/>
              <a:t>.</a:t>
            </a:r>
          </a:p>
          <a:p>
            <a:r>
              <a:rPr lang="bg-BG" dirty="0" smtClean="0"/>
              <a:t> Невярна информация, която се </a:t>
            </a:r>
            <a:r>
              <a:rPr lang="bg-BG" dirty="0"/>
              <a:t>публикува и разпространява умишлено с цел подвеждане на аудиторията, </a:t>
            </a:r>
            <a:r>
              <a:rPr lang="bg-BG" dirty="0" smtClean="0"/>
              <a:t>се </a:t>
            </a:r>
            <a:r>
              <a:rPr lang="bg-BG" dirty="0"/>
              <a:t>нарича със събирателния термин </a:t>
            </a:r>
            <a:r>
              <a:rPr lang="bg-BG" b="1" dirty="0"/>
              <a:t>„фалшиви новини</a:t>
            </a:r>
            <a:r>
              <a:rPr lang="bg-BG" b="1" dirty="0" smtClean="0"/>
              <a:t>“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765799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3692</TotalTime>
  <Words>1124</Words>
  <Application>Microsoft Office PowerPoint</Application>
  <PresentationFormat>Widescreen</PresentationFormat>
  <Paragraphs>115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SimSun</vt:lpstr>
      <vt:lpstr>Arial</vt:lpstr>
      <vt:lpstr>Calibri</vt:lpstr>
      <vt:lpstr>Cambria</vt:lpstr>
      <vt:lpstr>Times New Roman</vt:lpstr>
      <vt:lpstr>Retrospect</vt:lpstr>
      <vt:lpstr>1.2 Оценяване на данни, информация и дигитално съдържание</vt:lpstr>
      <vt:lpstr>СТРУКТУРА НА ИНТЕРНЕТ АДРЕС</vt:lpstr>
      <vt:lpstr>Формат на URL</vt:lpstr>
      <vt:lpstr>Видове уеб сайтове според мрежовия протокол</vt:lpstr>
      <vt:lpstr>Видове уеб сайтове според домейна</vt:lpstr>
      <vt:lpstr>Видове уеб сайтове според съдържанието (1)</vt:lpstr>
      <vt:lpstr>Видове уеб сайтове според съдържанието (2)</vt:lpstr>
      <vt:lpstr>Видове уеб сайтове според съдържанието (3)</vt:lpstr>
      <vt:lpstr>Фалшиви новини</vt:lpstr>
      <vt:lpstr>Цели на фалшивите новини</vt:lpstr>
      <vt:lpstr>Как да разпознаваме фалшиви новини?</vt:lpstr>
      <vt:lpstr>Не споделяй фалшиви новини!</vt:lpstr>
      <vt:lpstr>Благодаря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 Avdjieva</dc:creator>
  <cp:lastModifiedBy>Filip Avdjiev</cp:lastModifiedBy>
  <cp:revision>97</cp:revision>
  <dcterms:created xsi:type="dcterms:W3CDTF">2023-01-03T13:46:11Z</dcterms:created>
  <dcterms:modified xsi:type="dcterms:W3CDTF">2023-03-18T23:38:43Z</dcterms:modified>
</cp:coreProperties>
</file>