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9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19/03/2023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 smtClean="0"/>
              <a:t>Европейска </a:t>
            </a:r>
            <a:r>
              <a:rPr lang="ru-RU" dirty="0"/>
              <a:t>Рамка на дигиталните компетентности с петте области </a:t>
            </a:r>
            <a:r>
              <a:rPr lang="ru-RU" dirty="0" smtClean="0"/>
              <a:t>на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ru-RU" dirty="0" smtClean="0"/>
              <a:t>дигитална</a:t>
            </a:r>
            <a:r>
              <a:rPr lang="en-GB" dirty="0" smtClean="0"/>
              <a:t> </a:t>
            </a:r>
            <a:r>
              <a:rPr lang="ru-RU" dirty="0" smtClean="0"/>
              <a:t>компетентност</a:t>
            </a:r>
            <a:r>
              <a:rPr lang="en-GB" dirty="0" smtClean="0"/>
              <a:t> </a:t>
            </a:r>
            <a:r>
              <a:rPr lang="ru-RU" dirty="0" smtClean="0"/>
              <a:t>и </a:t>
            </a:r>
            <a:r>
              <a:rPr lang="ru-RU" dirty="0"/>
              <a:t>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.biz" TargetMode="External"/><Relationship Id="rId3" Type="http://schemas.openxmlformats.org/officeDocument/2006/relationships/hyperlink" Target="https://bg.wikipedia.org/wiki/.edu" TargetMode="External"/><Relationship Id="rId7" Type="http://schemas.openxmlformats.org/officeDocument/2006/relationships/hyperlink" Target="https://bg.wikipedia.org/wiki/.org" TargetMode="External"/><Relationship Id="rId2" Type="http://schemas.openxmlformats.org/officeDocument/2006/relationships/hyperlink" Target="https://bg.wikipedia.org/wiki/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.net" TargetMode="External"/><Relationship Id="rId5" Type="http://schemas.openxmlformats.org/officeDocument/2006/relationships/hyperlink" Target="https://bg.wikipedia.org/w/index.php?title=.int&amp;action=edit&amp;redlink=1" TargetMode="External"/><Relationship Id="rId4" Type="http://schemas.openxmlformats.org/officeDocument/2006/relationships/hyperlink" Target="https://bg.wikipedia.org/wiki/.gov" TargetMode="External"/><Relationship Id="rId9" Type="http://schemas.openxmlformats.org/officeDocument/2006/relationships/hyperlink" Target="https://bg.wikipedia.org/wiki/.info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568450"/>
            <a:ext cx="8362950" cy="29845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/>
              <a:t>1.2 </a:t>
            </a:r>
            <a:r>
              <a:rPr lang="ru-RU" sz="6000" smtClean="0"/>
              <a:t>Оценяване </a:t>
            </a:r>
            <a:r>
              <a:rPr lang="ru-RU" sz="6000" dirty="0"/>
              <a:t>на данни, информация и дигитално съдържание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50" y="4684713"/>
            <a:ext cx="8362950" cy="1143000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 smtClean="0"/>
              <a:t>Мултимедийна презентация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r>
              <a:rPr lang="en-GB"/>
              <a:t/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Цели на фалшивите новини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 smtClean="0"/>
              <a:t> </a:t>
            </a:r>
            <a:r>
              <a:rPr lang="bg-BG" dirty="0"/>
              <a:t>Увеличаване на посещаемостта на даден сайт с цел реализиране на печалба от реклама - всяко </a:t>
            </a:r>
            <a:r>
              <a:rPr lang="bg-BG" dirty="0" err="1" smtClean="0"/>
              <a:t>последване</a:t>
            </a:r>
            <a:r>
              <a:rPr lang="bg-BG" dirty="0" smtClean="0"/>
              <a:t> </a:t>
            </a:r>
            <a:r>
              <a:rPr lang="bg-BG" dirty="0"/>
              <a:t>на </a:t>
            </a:r>
            <a:r>
              <a:rPr lang="bg-BG" dirty="0" smtClean="0"/>
              <a:t>връзка </a:t>
            </a:r>
            <a:r>
              <a:rPr lang="bg-BG" dirty="0" smtClean="0"/>
              <a:t>и </a:t>
            </a:r>
            <a:r>
              <a:rPr lang="bg-BG" dirty="0"/>
              <a:t>влизане в сайта увеличава трафика му, както и вероятността потребителят да </a:t>
            </a:r>
            <a:r>
              <a:rPr lang="bg-BG" dirty="0" smtClean="0"/>
              <a:t>отвори</a:t>
            </a:r>
            <a:r>
              <a:rPr lang="bg-BG" dirty="0" smtClean="0"/>
              <a:t> </a:t>
            </a:r>
            <a:r>
              <a:rPr lang="bg-BG" dirty="0" smtClean="0"/>
              <a:t>реклама. </a:t>
            </a:r>
            <a:endParaRPr lang="en-GB" dirty="0"/>
          </a:p>
          <a:p>
            <a:pPr lvl="0"/>
            <a:r>
              <a:rPr lang="bg-BG" dirty="0" smtClean="0"/>
              <a:t> Влияние </a:t>
            </a:r>
            <a:r>
              <a:rPr lang="bg-BG" dirty="0"/>
              <a:t>върху общественото мнение и увеличението на политическото напрежение – противоречивата информация за даден факт или събитие води до разделение в обществото.</a:t>
            </a:r>
            <a:endParaRPr lang="en-GB" dirty="0"/>
          </a:p>
          <a:p>
            <a:pPr lvl="0"/>
            <a:r>
              <a:rPr lang="bg-BG" dirty="0" smtClean="0"/>
              <a:t> Шега </a:t>
            </a:r>
            <a:r>
              <a:rPr lang="bg-BG" dirty="0"/>
              <a:t>– съществуват цели интернет страници, </a:t>
            </a:r>
            <a:r>
              <a:rPr lang="bg-BG" dirty="0" smtClean="0"/>
              <a:t>които публикуват </a:t>
            </a:r>
            <a:r>
              <a:rPr lang="bg-BG" dirty="0"/>
              <a:t>сатирични статии, </a:t>
            </a:r>
            <a:r>
              <a:rPr lang="bg-BG" dirty="0" smtClean="0"/>
              <a:t>наподобяващи новини. Такива </a:t>
            </a:r>
            <a:r>
              <a:rPr lang="bg-BG" dirty="0"/>
              <a:t>сайтове винаги съдържат пояснението, че информацията е сатирична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944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02890" cy="1450757"/>
          </a:xfrm>
        </p:spPr>
        <p:txBody>
          <a:bodyPr/>
          <a:lstStyle/>
          <a:p>
            <a:r>
              <a:rPr lang="bg-BG" dirty="0" smtClean="0"/>
              <a:t>Как да разпознаваме фалшиви новини?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621226"/>
            <a:ext cx="7502890" cy="4680000"/>
          </a:xfrm>
        </p:spPr>
        <p:txBody>
          <a:bodyPr/>
          <a:lstStyle/>
          <a:p>
            <a:r>
              <a:rPr lang="bg-BG" dirty="0" smtClean="0"/>
              <a:t> </a:t>
            </a:r>
            <a:r>
              <a:rPr lang="bg-BG" dirty="0"/>
              <a:t>Проверете източника</a:t>
            </a:r>
            <a:endParaRPr lang="en-GB" dirty="0"/>
          </a:p>
          <a:p>
            <a:r>
              <a:rPr lang="bg-BG" dirty="0" smtClean="0"/>
              <a:t> </a:t>
            </a:r>
            <a:r>
              <a:rPr lang="bg-BG" dirty="0"/>
              <a:t>Погледнете заглавието </a:t>
            </a:r>
            <a:r>
              <a:rPr lang="bg-BG" dirty="0" smtClean="0"/>
              <a:t>и съдържанието</a:t>
            </a:r>
          </a:p>
          <a:p>
            <a:r>
              <a:rPr lang="bg-BG" dirty="0"/>
              <a:t> </a:t>
            </a:r>
            <a:r>
              <a:rPr lang="bg-BG" dirty="0" smtClean="0"/>
              <a:t>Проверете автора</a:t>
            </a:r>
          </a:p>
          <a:p>
            <a:r>
              <a:rPr lang="bg-BG" dirty="0"/>
              <a:t> </a:t>
            </a:r>
            <a:r>
              <a:rPr lang="bg-BG" dirty="0" smtClean="0"/>
              <a:t>Има ли посочени източници?</a:t>
            </a:r>
          </a:p>
          <a:p>
            <a:r>
              <a:rPr lang="bg-BG" dirty="0"/>
              <a:t> Проверете датата </a:t>
            </a:r>
            <a:endParaRPr lang="bg-BG" dirty="0" smtClean="0"/>
          </a:p>
          <a:p>
            <a:r>
              <a:rPr lang="bg-BG" dirty="0"/>
              <a:t> Шега ли е? </a:t>
            </a:r>
            <a:endParaRPr lang="bg-BG" dirty="0" smtClean="0"/>
          </a:p>
          <a:p>
            <a:r>
              <a:rPr lang="bg-BG" dirty="0"/>
              <a:t> Проверка за обективност </a:t>
            </a:r>
            <a:endParaRPr lang="bg-BG" dirty="0" smtClean="0"/>
          </a:p>
          <a:p>
            <a:r>
              <a:rPr lang="bg-BG" dirty="0"/>
              <a:t> Попитайте експертите </a:t>
            </a:r>
            <a:endParaRPr lang="bg-BG" dirty="0" smtClean="0"/>
          </a:p>
          <a:p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890" y="131887"/>
            <a:ext cx="4560734" cy="608098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7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Не споделяй фалшиви новини!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218" y="2160316"/>
            <a:ext cx="2723799" cy="272379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381652" y="5303921"/>
            <a:ext cx="1183337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g-BG" sz="2800" dirty="0" smtClean="0">
                <a:solidFill>
                  <a:schemeClr val="bg1"/>
                </a:solidFill>
              </a:rPr>
              <a:t>СПРИ!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93159" y="5303921"/>
            <a:ext cx="1845698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g-BG" sz="2800" dirty="0" smtClean="0">
                <a:solidFill>
                  <a:schemeClr val="bg1"/>
                </a:solidFill>
              </a:rPr>
              <a:t>ПРОВЕРИ!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07484" y="5303921"/>
            <a:ext cx="1999265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g-BG" sz="2800" dirty="0" smtClean="0">
                <a:solidFill>
                  <a:schemeClr val="bg1"/>
                </a:solidFill>
              </a:rPr>
              <a:t>ПОМИСЛИ!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21" y="1708253"/>
            <a:ext cx="3600000" cy="3600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008" y="1703921"/>
            <a:ext cx="3600000" cy="3600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6" t="11403" r="16973" b="16140"/>
          <a:stretch/>
        </p:blipFill>
        <p:spPr>
          <a:xfrm>
            <a:off x="8404720" y="2350433"/>
            <a:ext cx="1800000" cy="20065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2328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 smtClean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</a:t>
            </a:r>
            <a:r>
              <a:rPr lang="en-GB" smtClean="0"/>
              <a:t/>
            </a:r>
            <a:br>
              <a:rPr lang="en-GB" smtClean="0"/>
            </a:br>
            <a:r>
              <a:rPr lang="ru-RU" smtClean="0"/>
              <a:t>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22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</a:t>
            </a:r>
            <a:r>
              <a:rPr lang="ru-RU" dirty="0"/>
              <a:t>НА ИНТЕРНЕТ АДРЕС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bg-BG" dirty="0"/>
              <a:t>И</a:t>
            </a:r>
            <a:r>
              <a:rPr lang="bg-BG" dirty="0" smtClean="0"/>
              <a:t>нтернет адресът е уникален за всяка интернет страница</a:t>
            </a:r>
          </a:p>
          <a:p>
            <a:r>
              <a:rPr lang="bg-BG" dirty="0" smtClean="0"/>
              <a:t> Записва се с URL (Uniform </a:t>
            </a:r>
            <a:r>
              <a:rPr lang="bg-BG" dirty="0"/>
              <a:t>Resource Locator, универсален указател на ресурс</a:t>
            </a:r>
            <a:r>
              <a:rPr lang="bg-BG" dirty="0" smtClean="0"/>
              <a:t>).</a:t>
            </a:r>
          </a:p>
          <a:p>
            <a:r>
              <a:rPr lang="bg-BG" dirty="0" smtClean="0"/>
              <a:t> Структура на </a:t>
            </a:r>
            <a:r>
              <a:rPr lang="en-GB" dirty="0" smtClean="0"/>
              <a:t>URL </a:t>
            </a:r>
            <a:r>
              <a:rPr lang="bg-BG" dirty="0" smtClean="0"/>
              <a:t>- </a:t>
            </a:r>
            <a:r>
              <a:rPr lang="en-GB" dirty="0" err="1" smtClean="0"/>
              <a:t>три</a:t>
            </a:r>
            <a:r>
              <a:rPr lang="en-GB" dirty="0" smtClean="0"/>
              <a:t> </a:t>
            </a:r>
            <a:r>
              <a:rPr lang="bg-BG" dirty="0" smtClean="0"/>
              <a:t>основни </a:t>
            </a:r>
            <a:r>
              <a:rPr lang="en-GB" dirty="0" err="1" smtClean="0"/>
              <a:t>части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Името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bg-BG" dirty="0"/>
              <a:t>мрежовия </a:t>
            </a:r>
            <a:r>
              <a:rPr lang="en-GB" dirty="0" err="1"/>
              <a:t>протокол</a:t>
            </a:r>
            <a:r>
              <a:rPr lang="en-GB" dirty="0"/>
              <a:t>, </a:t>
            </a:r>
            <a:r>
              <a:rPr lang="en-GB" dirty="0" err="1"/>
              <a:t>който</a:t>
            </a:r>
            <a:r>
              <a:rPr lang="en-GB" dirty="0"/>
              <a:t> </a:t>
            </a:r>
            <a:r>
              <a:rPr lang="en-GB" dirty="0" err="1"/>
              <a:t>ще</a:t>
            </a:r>
            <a:r>
              <a:rPr lang="en-GB" dirty="0"/>
              <a:t> </a:t>
            </a:r>
            <a:r>
              <a:rPr lang="en-GB" dirty="0" err="1"/>
              <a:t>се</a:t>
            </a:r>
            <a:r>
              <a:rPr lang="en-GB" dirty="0"/>
              <a:t> </a:t>
            </a:r>
            <a:r>
              <a:rPr lang="en-GB" dirty="0" err="1"/>
              <a:t>използва</a:t>
            </a:r>
            <a:r>
              <a:rPr lang="en-GB" dirty="0"/>
              <a:t> </a:t>
            </a:r>
            <a:r>
              <a:rPr lang="en-GB" dirty="0" err="1"/>
              <a:t>за</a:t>
            </a:r>
            <a:r>
              <a:rPr lang="en-GB" dirty="0"/>
              <a:t> </a:t>
            </a:r>
            <a:r>
              <a:rPr lang="en-GB" dirty="0" err="1"/>
              <a:t>достъп</a:t>
            </a:r>
            <a:r>
              <a:rPr lang="en-GB" dirty="0"/>
              <a:t> </a:t>
            </a:r>
            <a:r>
              <a:rPr lang="en-GB" dirty="0" err="1"/>
              <a:t>до</a:t>
            </a:r>
            <a:r>
              <a:rPr lang="en-GB" dirty="0"/>
              <a:t> </a:t>
            </a:r>
            <a:r>
              <a:rPr lang="en-GB" dirty="0" err="1"/>
              <a:t>ресурса</a:t>
            </a:r>
            <a:endParaRPr lang="en-GB" dirty="0"/>
          </a:p>
          <a:p>
            <a:pPr lvl="1"/>
            <a:r>
              <a:rPr lang="en-GB" dirty="0" err="1"/>
              <a:t>Името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компютъра</a:t>
            </a:r>
            <a:r>
              <a:rPr lang="bg-BG" dirty="0"/>
              <a:t> (сървъра)</a:t>
            </a:r>
            <a:r>
              <a:rPr lang="en-GB" dirty="0"/>
              <a:t>, </a:t>
            </a:r>
            <a:r>
              <a:rPr lang="bg-BG" dirty="0"/>
              <a:t>на</a:t>
            </a:r>
            <a:r>
              <a:rPr lang="en-GB" dirty="0"/>
              <a:t> </a:t>
            </a:r>
            <a:r>
              <a:rPr lang="en-GB" dirty="0" err="1"/>
              <a:t>който</a:t>
            </a:r>
            <a:r>
              <a:rPr lang="en-GB" dirty="0"/>
              <a:t> </a:t>
            </a:r>
            <a:r>
              <a:rPr lang="en-GB" dirty="0" err="1"/>
              <a:t>се</a:t>
            </a:r>
            <a:r>
              <a:rPr lang="en-GB" dirty="0"/>
              <a:t> </a:t>
            </a:r>
            <a:r>
              <a:rPr lang="en-GB" dirty="0" err="1"/>
              <a:t>намира</a:t>
            </a:r>
            <a:r>
              <a:rPr lang="en-GB" dirty="0"/>
              <a:t> </a:t>
            </a:r>
            <a:r>
              <a:rPr lang="en-GB" dirty="0" err="1"/>
              <a:t>ресурсът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Името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самия</a:t>
            </a:r>
            <a:r>
              <a:rPr lang="en-GB" dirty="0"/>
              <a:t> </a:t>
            </a:r>
            <a:r>
              <a:rPr lang="en-GB" dirty="0" err="1"/>
              <a:t>ресурс</a:t>
            </a:r>
            <a:r>
              <a:rPr lang="en-GB" dirty="0"/>
              <a:t>, </a:t>
            </a:r>
            <a:r>
              <a:rPr lang="bg-BG" dirty="0"/>
              <a:t>изписано</a:t>
            </a:r>
            <a:r>
              <a:rPr lang="en-GB" dirty="0"/>
              <a:t> </a:t>
            </a:r>
            <a:r>
              <a:rPr lang="en-GB" dirty="0" err="1"/>
              <a:t>като</a:t>
            </a:r>
            <a:r>
              <a:rPr lang="en-GB" dirty="0"/>
              <a:t> </a:t>
            </a:r>
            <a:r>
              <a:rPr lang="en-GB" dirty="0" err="1"/>
              <a:t>път</a:t>
            </a:r>
            <a:endParaRPr lang="en-GB" dirty="0"/>
          </a:p>
          <a:p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Формат на </a:t>
            </a:r>
            <a:r>
              <a:rPr lang="en-GB" dirty="0" smtClean="0"/>
              <a:t>URL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en-GB" dirty="0" err="1" smtClean="0"/>
              <a:t>Пъл</a:t>
            </a:r>
            <a:r>
              <a:rPr lang="bg-BG" dirty="0" smtClean="0"/>
              <a:t>ен</a:t>
            </a:r>
            <a:r>
              <a:rPr lang="en-GB" dirty="0" smtClean="0"/>
              <a:t> </a:t>
            </a:r>
            <a:r>
              <a:rPr lang="en-GB" dirty="0" err="1"/>
              <a:t>формат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URL </a:t>
            </a:r>
            <a:r>
              <a:rPr lang="en-GB" dirty="0" smtClean="0"/>
              <a:t>(</a:t>
            </a:r>
            <a:r>
              <a:rPr lang="en-GB" dirty="0" err="1"/>
              <a:t>частите</a:t>
            </a:r>
            <a:r>
              <a:rPr lang="en-GB" dirty="0"/>
              <a:t> </a:t>
            </a:r>
            <a:r>
              <a:rPr lang="bg-BG" dirty="0" smtClean="0"/>
              <a:t>с получер шрифт </a:t>
            </a:r>
            <a:r>
              <a:rPr lang="en-GB" dirty="0" err="1" smtClean="0"/>
              <a:t>са</a:t>
            </a:r>
            <a:r>
              <a:rPr lang="en-GB" dirty="0" smtClean="0"/>
              <a:t> </a:t>
            </a:r>
            <a:r>
              <a:rPr lang="en-GB" dirty="0" err="1"/>
              <a:t>задължителни</a:t>
            </a:r>
            <a:r>
              <a:rPr lang="en-GB" dirty="0"/>
              <a:t>): </a:t>
            </a:r>
          </a:p>
          <a:p>
            <a:pPr marL="0" indent="0">
              <a:buNone/>
            </a:pPr>
            <a:r>
              <a:rPr lang="en-GB" sz="2400" b="1" dirty="0"/>
              <a:t>протокол://</a:t>
            </a:r>
            <a:r>
              <a:rPr lang="en-GB" sz="2400" dirty="0"/>
              <a:t>[потребител[:парола]@]</a:t>
            </a:r>
            <a:r>
              <a:rPr lang="en-GB" sz="2400" b="1" dirty="0"/>
              <a:t>сървър</a:t>
            </a:r>
            <a:r>
              <a:rPr lang="en-GB" sz="2400" dirty="0"/>
              <a:t>[:порт][/път[?параметри][#фрагмент]]</a:t>
            </a:r>
          </a:p>
          <a:p>
            <a:r>
              <a:rPr lang="bg-BG" dirty="0" smtClean="0"/>
              <a:t> Примерен формат на </a:t>
            </a:r>
            <a:r>
              <a:rPr lang="en-GB" dirty="0" smtClean="0"/>
              <a:t>URL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bg-BG" dirty="0" smtClean="0"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Протокол </a:t>
            </a:r>
            <a:r>
              <a:rPr lang="bg-BG" dirty="0"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g-BG" dirty="0" smtClean="0"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достъп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bg-BG" dirty="0" smtClean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Домейн </a:t>
            </a:r>
            <a:r>
              <a:rPr lang="bg-BG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име</a:t>
            </a:r>
            <a:r>
              <a:rPr lang="bg-BG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(домейн </a:t>
            </a:r>
            <a:r>
              <a:rPr lang="bg-BG" dirty="0">
                <a:ea typeface="Times New Roman" panose="02020603050405020304" pitchFamily="18" charset="0"/>
                <a:cs typeface="Times New Roman" panose="02020603050405020304" pitchFamily="18" charset="0"/>
              </a:rPr>
              <a:t>от второ </a:t>
            </a: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ниво)</a:t>
            </a:r>
            <a:endParaRPr lang="en-GB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bg-BG" dirty="0" smtClean="0">
                <a:highlight>
                  <a:srgbClr val="FF00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 Домейн </a:t>
            </a:r>
            <a:r>
              <a:rPr lang="bg-BG" dirty="0">
                <a:highlight>
                  <a:srgbClr val="FF00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област</a:t>
            </a:r>
            <a:r>
              <a:rPr lang="bg-BG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(домейн </a:t>
            </a:r>
            <a:r>
              <a:rPr lang="bg-BG" dirty="0">
                <a:ea typeface="Times New Roman" panose="02020603050405020304" pitchFamily="18" charset="0"/>
                <a:cs typeface="Times New Roman" panose="02020603050405020304" pitchFamily="18" charset="0"/>
              </a:rPr>
              <a:t>от първо ниво (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Top Level Domain, TLD</a:t>
            </a: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smtClean="0">
                <a:highlight>
                  <a:srgbClr val="00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Поддомейн </a:t>
            </a: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(домейн </a:t>
            </a:r>
            <a:r>
              <a:rPr lang="bg-BG" dirty="0">
                <a:ea typeface="Times New Roman" panose="02020603050405020304" pitchFamily="18" charset="0"/>
                <a:cs typeface="Times New Roman" panose="02020603050405020304" pitchFamily="18" charset="0"/>
              </a:rPr>
              <a:t>от трето </a:t>
            </a: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ниво)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bg-B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 smtClean="0">
                <a:solidFill>
                  <a:srgbClr val="FFFFFF"/>
                </a:solidFill>
                <a:highlight>
                  <a:srgbClr val="0000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Път</a:t>
            </a: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-1" r="38741" b="23779"/>
          <a:stretch/>
        </p:blipFill>
        <p:spPr>
          <a:xfrm>
            <a:off x="4583240" y="2712458"/>
            <a:ext cx="7200000" cy="61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4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уеб сайтове според мрежовия протокол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/>
              <a:t>Протоколи за отваряне на уеб страници:</a:t>
            </a:r>
            <a:endParaRPr lang="en-GB" sz="2400" dirty="0"/>
          </a:p>
          <a:p>
            <a:pPr lvl="1"/>
            <a:r>
              <a:rPr lang="bg-BG" dirty="0"/>
              <a:t>HTTP – протокол за предаване на хипертекстови файлове</a:t>
            </a:r>
            <a:endParaRPr lang="en-GB" sz="2000" dirty="0"/>
          </a:p>
          <a:p>
            <a:pPr lvl="1"/>
            <a:r>
              <a:rPr lang="bg-BG" dirty="0"/>
              <a:t>HTTPS – протокол за защитено предаване на хипертекстови </a:t>
            </a:r>
            <a:r>
              <a:rPr lang="bg-BG" dirty="0" smtClean="0"/>
              <a:t>файлове</a:t>
            </a:r>
            <a:endParaRPr lang="en-GB" sz="2000" dirty="0"/>
          </a:p>
          <a:p>
            <a:pPr lvl="0"/>
            <a:r>
              <a:rPr lang="bg-BG" dirty="0"/>
              <a:t>Протоколи за сваляне на данни:</a:t>
            </a:r>
            <a:endParaRPr lang="en-GB" sz="2400" dirty="0"/>
          </a:p>
          <a:p>
            <a:pPr lvl="1"/>
            <a:r>
              <a:rPr lang="bg-BG" dirty="0"/>
              <a:t>FTP — протокол за предаване на файлове;</a:t>
            </a:r>
            <a:endParaRPr lang="en-GB" sz="2000" dirty="0"/>
          </a:p>
          <a:p>
            <a:pPr lvl="1"/>
            <a:r>
              <a:rPr lang="bg-BG" dirty="0"/>
              <a:t>FTPS — протокол за защитено предаване на файлове; по аналогия с </a:t>
            </a:r>
            <a:r>
              <a:rPr lang="en-GB" dirty="0"/>
              <a:t>HTTPS</a:t>
            </a:r>
            <a:endParaRPr lang="en-GB" sz="2000" dirty="0"/>
          </a:p>
          <a:p>
            <a:pPr lvl="0"/>
            <a:r>
              <a:rPr lang="bg-BG" dirty="0"/>
              <a:t>Протоколи за електронна поща:</a:t>
            </a:r>
            <a:endParaRPr lang="en-GB" sz="2400" dirty="0"/>
          </a:p>
          <a:p>
            <a:pPr lvl="1"/>
            <a:r>
              <a:rPr lang="bg-BG" dirty="0"/>
              <a:t>POP3 — пощенски протокол за едностранно извличане на пощата от сървъра. </a:t>
            </a:r>
            <a:endParaRPr lang="bg-BG" dirty="0" smtClean="0"/>
          </a:p>
          <a:p>
            <a:pPr lvl="1"/>
            <a:r>
              <a:rPr lang="bg-BG" dirty="0" smtClean="0"/>
              <a:t>IMAP </a:t>
            </a:r>
            <a:r>
              <a:rPr lang="bg-BG" dirty="0"/>
              <a:t>—протокол за интерактивен достъп до електронна поща. </a:t>
            </a:r>
            <a:endParaRPr lang="en-GB" sz="2000" dirty="0"/>
          </a:p>
          <a:p>
            <a:pPr lvl="1"/>
            <a:r>
              <a:rPr lang="bg-BG" dirty="0"/>
              <a:t>SMTP — протокол за изпращане на поща.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392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уеб сайтове според домейна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774988"/>
              </p:ext>
            </p:extLst>
          </p:nvPr>
        </p:nvGraphicFramePr>
        <p:xfrm>
          <a:off x="580293" y="1670541"/>
          <a:ext cx="10990383" cy="4448905"/>
        </p:xfrm>
        <a:graphic>
          <a:graphicData uri="http://schemas.openxmlformats.org/drawingml/2006/table">
            <a:tbl>
              <a:tblPr firstRow="1" firstCol="1" bandRow="1"/>
              <a:tblGrid>
                <a:gridCol w="838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0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1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0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Предназначение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 b="1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Какво означава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tooltip=".com"/>
                        </a:rPr>
                        <a:t>com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използва се предимно от фирми, занимаващи се с търговия и услуги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Commercial/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комерсиален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tooltip=".edu"/>
                        </a:rPr>
                        <a:t>edu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Образователен</a:t>
                      </a: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използва се от организации в сферата на образованието и науката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Educational/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образователен 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tooltip=".gov"/>
                        </a:rPr>
                        <a:t>gov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Правителствен</a:t>
                      </a: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Запазен за уеб страниците на държавните институции. Често се комбинира и с домейна от първо ниво с код на съответната държава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Government/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Правителствен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0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tooltip=".int (страницата не съществува)"/>
                        </a:rPr>
                        <a:t>int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международен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international 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tooltip=".net"/>
                        </a:rPr>
                        <a:t>net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мрежов (компании, занимаващи се с глобални мрежи и интернет доставчици</a:t>
                      </a: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както и частни лица или малки компании</a:t>
                      </a: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Network/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мрежа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tooltip=".org"/>
                        </a:rPr>
                        <a:t>org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нетърговски (организации с идеална и </a:t>
                      </a: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нестопанска</a:t>
                      </a: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цел)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Organization/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  <a:hlinkClick r:id="rId8" tooltip=".biz"/>
                        </a:rPr>
                        <a:t>biz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</a:t>
                      </a: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предназначен за фирми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Business/</a:t>
                      </a:r>
                      <a:b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6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u="sng">
                          <a:solidFill>
                            <a:srgbClr val="0563C1"/>
                          </a:solidFill>
                          <a:effectLst/>
                          <a:latin typeface="Cambria" panose="020405030504060302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  <a:hlinkClick r:id="rId9" tooltip=".info"/>
                        </a:rPr>
                        <a:t>info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Информационе</a:t>
                      </a:r>
                      <a:r>
                        <a:rPr lang="bg-BG" sz="160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н, предназначен за информационни портали</a:t>
                      </a:r>
                      <a:endParaRPr lang="en-GB" sz="14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informational /</a:t>
                      </a:r>
                      <a:br>
                        <a:rPr lang="en-GB" sz="16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bg-BG" sz="16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информацинен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48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уеб сайтове според </a:t>
            </a:r>
            <a:r>
              <a:rPr lang="bg-BG" dirty="0" smtClean="0"/>
              <a:t>съдържанието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 smtClean="0"/>
              <a:t> Корпоративен </a:t>
            </a:r>
            <a:r>
              <a:rPr lang="bg-BG" dirty="0"/>
              <a:t>сайт – сайт, който осигурява информация за фирма, организация или услуга. </a:t>
            </a:r>
            <a:endParaRPr lang="en-GB" dirty="0"/>
          </a:p>
          <a:p>
            <a:pPr lvl="0"/>
            <a:r>
              <a:rPr lang="bg-BG" dirty="0" smtClean="0"/>
              <a:t> Интернет </a:t>
            </a:r>
            <a:r>
              <a:rPr lang="bg-BG" dirty="0"/>
              <a:t>портал – сайт, който служи за отправна точка към различни други сайтове в интернет</a:t>
            </a:r>
            <a:endParaRPr lang="en-GB" dirty="0"/>
          </a:p>
          <a:p>
            <a:pPr lvl="0"/>
            <a:r>
              <a:rPr lang="bg-BG" dirty="0" smtClean="0"/>
              <a:t> Медиен </a:t>
            </a:r>
            <a:r>
              <a:rPr lang="bg-BG" dirty="0"/>
              <a:t>портал (новинарски сайт) – сайт, който предоставя главно новини, репортажи, съобщения за събития, прогнози... Такива сайтове непрекъснато се обновяват с добавяне на актуално съдържание.</a:t>
            </a:r>
            <a:endParaRPr lang="en-GB" dirty="0"/>
          </a:p>
          <a:p>
            <a:pPr lvl="0"/>
            <a:r>
              <a:rPr lang="bg-BG" dirty="0" smtClean="0"/>
              <a:t> Електронен </a:t>
            </a:r>
            <a:r>
              <a:rPr lang="bg-BG" dirty="0"/>
              <a:t>магазин – сайт, който служи за продажба на стоки по </a:t>
            </a:r>
            <a:r>
              <a:rPr lang="bg-BG" dirty="0" smtClean="0"/>
              <a:t>интернет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75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уеб сайтове според </a:t>
            </a:r>
            <a:r>
              <a:rPr lang="bg-BG" dirty="0" smtClean="0"/>
              <a:t>съдържанието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 smtClean="0"/>
              <a:t> Продуктов </a:t>
            </a:r>
            <a:r>
              <a:rPr lang="bg-BG" dirty="0"/>
              <a:t>сайт – сайт, който предоставя онлайн продукт или услуга. </a:t>
            </a:r>
            <a:endParaRPr lang="en-GB" dirty="0"/>
          </a:p>
          <a:p>
            <a:pPr lvl="0"/>
            <a:r>
              <a:rPr lang="bg-BG" dirty="0" smtClean="0"/>
              <a:t> Търсачка </a:t>
            </a:r>
            <a:r>
              <a:rPr lang="bg-BG" dirty="0"/>
              <a:t>– сайт, който осигурява обща информация и служи за намиране на други сайтове</a:t>
            </a:r>
            <a:endParaRPr lang="en-GB" dirty="0"/>
          </a:p>
          <a:p>
            <a:pPr lvl="0"/>
            <a:r>
              <a:rPr lang="bg-BG" dirty="0" smtClean="0"/>
              <a:t> Информационен </a:t>
            </a:r>
            <a:r>
              <a:rPr lang="bg-BG" dirty="0"/>
              <a:t>портал – сайт, в който е събрана информация за конкретна тема.</a:t>
            </a:r>
            <a:endParaRPr lang="en-GB" dirty="0"/>
          </a:p>
          <a:p>
            <a:pPr lvl="0"/>
            <a:r>
              <a:rPr lang="bg-BG" dirty="0" smtClean="0"/>
              <a:t> Сайт </a:t>
            </a:r>
            <a:r>
              <a:rPr lang="bg-BG" dirty="0"/>
              <a:t>за обяви – уеб базирана платформа за публикуване, четене и отговор на обяви в различни рубрики</a:t>
            </a:r>
            <a:endParaRPr lang="en-GB" dirty="0"/>
          </a:p>
          <a:p>
            <a:pPr lvl="0"/>
            <a:r>
              <a:rPr lang="bg-BG" dirty="0" smtClean="0"/>
              <a:t> Сайт </a:t>
            </a:r>
            <a:r>
              <a:rPr lang="bg-BG" dirty="0"/>
              <a:t>за запознанства – сайт, в който самотните хора си уговарят </a:t>
            </a:r>
            <a:r>
              <a:rPr lang="bg-BG" dirty="0" smtClean="0"/>
              <a:t>срещи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94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Видове уеб сайтове според </a:t>
            </a:r>
            <a:r>
              <a:rPr lang="bg-BG" dirty="0" smtClean="0"/>
              <a:t>съдържанието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 smtClean="0"/>
              <a:t> Социална </a:t>
            </a:r>
            <a:r>
              <a:rPr lang="bg-BG" dirty="0"/>
              <a:t>мрежа – сайт за общуване с други хора и общности в </a:t>
            </a:r>
            <a:r>
              <a:rPr lang="bg-BG" dirty="0" smtClean="0"/>
              <a:t>Интернет.</a:t>
            </a:r>
          </a:p>
          <a:p>
            <a:pPr lvl="0"/>
            <a:r>
              <a:rPr lang="bg-BG" dirty="0" smtClean="0"/>
              <a:t> Блог </a:t>
            </a:r>
            <a:r>
              <a:rPr lang="bg-BG" dirty="0"/>
              <a:t>– сайт, който представлява личен дневник. Състои се от отделни статии, които се публикуват непериодично и могат да позволяват коментари. Блоговете са на най-разнообразни теми и често се поддържат от един човек или малка група хора.</a:t>
            </a:r>
            <a:endParaRPr lang="en-GB" dirty="0"/>
          </a:p>
          <a:p>
            <a:pPr lvl="0"/>
            <a:r>
              <a:rPr lang="bg-BG" dirty="0" smtClean="0"/>
              <a:t> Форум</a:t>
            </a:r>
            <a:r>
              <a:rPr lang="bg-BG" dirty="0"/>
              <a:t>– сайт, в който хора дискутират на различни теми. С навлизането на социалните мрежи форумите загубиха популярност, но все още се използват</a:t>
            </a:r>
            <a:endParaRPr lang="en-GB" dirty="0"/>
          </a:p>
          <a:p>
            <a:pPr lvl="0"/>
            <a:r>
              <a:rPr lang="bg-BG" dirty="0" smtClean="0"/>
              <a:t> Огледален </a:t>
            </a:r>
            <a:r>
              <a:rPr lang="bg-BG" dirty="0"/>
              <a:t>сайт – сайт, който е точно копие на друг сайт, но функционира под различен домейн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951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Фалшиви новини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Не всичко, което е публикувано в Интернет, е достоверно</a:t>
            </a:r>
          </a:p>
          <a:p>
            <a:r>
              <a:rPr lang="bg-BG" dirty="0"/>
              <a:t> В</a:t>
            </a:r>
            <a:r>
              <a:rPr lang="bg-BG" dirty="0" smtClean="0"/>
              <a:t>секи </a:t>
            </a:r>
            <a:r>
              <a:rPr lang="bg-BG" dirty="0"/>
              <a:t>може да споделя информация онлайн, </a:t>
            </a:r>
            <a:r>
              <a:rPr lang="bg-BG" dirty="0" smtClean="0"/>
              <a:t>поради което няма </a:t>
            </a:r>
            <a:r>
              <a:rPr lang="bg-BG" dirty="0"/>
              <a:t>гаранция дали </a:t>
            </a:r>
            <a:r>
              <a:rPr lang="bg-BG" dirty="0" smtClean="0"/>
              <a:t>споделената </a:t>
            </a:r>
            <a:r>
              <a:rPr lang="bg-BG" dirty="0"/>
              <a:t>информация е вярна</a:t>
            </a:r>
            <a:r>
              <a:rPr lang="bg-BG" dirty="0" smtClean="0"/>
              <a:t>.</a:t>
            </a:r>
          </a:p>
          <a:p>
            <a:r>
              <a:rPr lang="bg-BG" dirty="0" smtClean="0"/>
              <a:t> Невярна информация, която се </a:t>
            </a:r>
            <a:r>
              <a:rPr lang="bg-BG" dirty="0"/>
              <a:t>публикува и разпространява умишлено с цел подвеждане на аудиторията, </a:t>
            </a:r>
            <a:r>
              <a:rPr lang="bg-BG" dirty="0" smtClean="0"/>
              <a:t>се </a:t>
            </a:r>
            <a:r>
              <a:rPr lang="bg-BG" dirty="0"/>
              <a:t>нарича със събирателния термин </a:t>
            </a:r>
            <a:r>
              <a:rPr lang="bg-BG" b="1" dirty="0"/>
              <a:t>„фалшиви новини</a:t>
            </a:r>
            <a:r>
              <a:rPr lang="bg-BG" b="1" dirty="0" smtClean="0"/>
              <a:t>“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6579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3692</TotalTime>
  <Words>1124</Words>
  <Application>Microsoft Office PowerPoint</Application>
  <PresentationFormat>Widescreen</PresentationFormat>
  <Paragraphs>115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SimSun</vt:lpstr>
      <vt:lpstr>Arial</vt:lpstr>
      <vt:lpstr>Calibri</vt:lpstr>
      <vt:lpstr>Cambria</vt:lpstr>
      <vt:lpstr>Times New Roman</vt:lpstr>
      <vt:lpstr>Retrospect</vt:lpstr>
      <vt:lpstr>1.2 Оценяване на данни, информация и дигитално съдържание</vt:lpstr>
      <vt:lpstr>СТРУКТУРА НА ИНТЕРНЕТ АДРЕС</vt:lpstr>
      <vt:lpstr>Формат на URL</vt:lpstr>
      <vt:lpstr>Видове уеб сайтове според мрежовия протокол</vt:lpstr>
      <vt:lpstr>Видове уеб сайтове според домейна</vt:lpstr>
      <vt:lpstr>Видове уеб сайтове според съдържанието (1)</vt:lpstr>
      <vt:lpstr>Видове уеб сайтове според съдържанието (2)</vt:lpstr>
      <vt:lpstr>Видове уеб сайтове според съдържанието (3)</vt:lpstr>
      <vt:lpstr>Фалшиви новини</vt:lpstr>
      <vt:lpstr>Цели на фалшивите новини</vt:lpstr>
      <vt:lpstr>Как да разпознаваме фалшиви новини?</vt:lpstr>
      <vt:lpstr>Не споделяй фалшиви новини!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Filip Avdjiev</cp:lastModifiedBy>
  <cp:revision>97</cp:revision>
  <dcterms:created xsi:type="dcterms:W3CDTF">2023-01-03T13:46:11Z</dcterms:created>
  <dcterms:modified xsi:type="dcterms:W3CDTF">2023-03-18T23:38:43Z</dcterms:modified>
</cp:coreProperties>
</file>