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4.jpg" ContentType="image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90" r:id="rId4"/>
    <p:sldId id="257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73" r:id="rId19"/>
    <p:sldId id="274" r:id="rId20"/>
    <p:sldId id="275" r:id="rId21"/>
    <p:sldId id="276" r:id="rId22"/>
    <p:sldId id="285" r:id="rId23"/>
    <p:sldId id="287" r:id="rId24"/>
    <p:sldId id="286" r:id="rId25"/>
    <p:sldId id="288" r:id="rId26"/>
    <p:sldId id="271" r:id="rId27"/>
    <p:sldId id="272" r:id="rId28"/>
    <p:sldId id="283" r:id="rId29"/>
    <p:sldId id="277" r:id="rId30"/>
    <p:sldId id="278" r:id="rId31"/>
    <p:sldId id="289" r:id="rId32"/>
    <p:sldId id="279" r:id="rId33"/>
    <p:sldId id="280" r:id="rId34"/>
    <p:sldId id="281" r:id="rId35"/>
    <p:sldId id="282" r:id="rId36"/>
    <p:sldId id="291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90897" autoAdjust="0"/>
  </p:normalViewPr>
  <p:slideViewPr>
    <p:cSldViewPr snapToGrid="0">
      <p:cViewPr varScale="1">
        <p:scale>
          <a:sx n="61" d="100"/>
          <a:sy n="61" d="100"/>
        </p:scale>
        <p:origin x="648" y="5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30/01/2023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Можете ли да посочите други входни устройства? – скенер, уеб камера, цифров фотоапарат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9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Можете ли да посочите други изходни периферни устройства? </a:t>
            </a:r>
            <a:r>
              <a:rPr lang="bg-BG"/>
              <a:t>– тонколони, звукова карта, видео карта, видео проектор, плотер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9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От ляво надясно и отгоре надолу:</a:t>
            </a:r>
            <a:br>
              <a:rPr lang="bg-BG" dirty="0"/>
            </a:br>
            <a:r>
              <a:rPr lang="bg-BG" dirty="0"/>
              <a:t>1. за микрофон</a:t>
            </a:r>
          </a:p>
          <a:p>
            <a:r>
              <a:rPr lang="bg-BG" dirty="0"/>
              <a:t>2. за слушалки</a:t>
            </a:r>
          </a:p>
          <a:p>
            <a:r>
              <a:rPr lang="bg-BG" dirty="0"/>
              <a:t>3,4 </a:t>
            </a:r>
            <a:r>
              <a:rPr lang="en-US" dirty="0"/>
              <a:t>USB</a:t>
            </a:r>
            <a:r>
              <a:rPr lang="bg-BG" dirty="0"/>
              <a:t> портове за всякакви периферни устройства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0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DVD </a:t>
            </a:r>
            <a:r>
              <a:rPr lang="bg-BG" dirty="0"/>
              <a:t>устройство за работа с оптични дискове.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76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От ляво надясно и отгоре надолу:</a:t>
            </a:r>
            <a:br>
              <a:rPr lang="bg-BG" dirty="0"/>
            </a:br>
            <a:r>
              <a:rPr lang="bg-BG" dirty="0"/>
              <a:t>1. за микрофон</a:t>
            </a:r>
          </a:p>
          <a:p>
            <a:r>
              <a:rPr lang="bg-BG" dirty="0"/>
              <a:t>2. за слушалки</a:t>
            </a:r>
          </a:p>
          <a:p>
            <a:r>
              <a:rPr lang="bg-BG" dirty="0"/>
              <a:t>3. монитор/дисплей</a:t>
            </a:r>
          </a:p>
          <a:p>
            <a:r>
              <a:rPr lang="bg-BG" dirty="0"/>
              <a:t>4. проектор</a:t>
            </a:r>
          </a:p>
          <a:p>
            <a:r>
              <a:rPr lang="bg-BG" dirty="0"/>
              <a:t>5. мишка</a:t>
            </a:r>
          </a:p>
          <a:p>
            <a:r>
              <a:rPr lang="bg-BG" dirty="0"/>
              <a:t>6. клавиатура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7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На предния и задния панел има общо 8 </a:t>
            </a:r>
            <a:r>
              <a:rPr lang="en-US" dirty="0"/>
              <a:t>USB </a:t>
            </a:r>
            <a:r>
              <a:rPr lang="bg-BG" dirty="0"/>
              <a:t>порта.</a:t>
            </a:r>
          </a:p>
          <a:p>
            <a:r>
              <a:rPr lang="bg-BG" dirty="0"/>
              <a:t>За захранващия кабел на компютъра.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36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/>
              <a:t>Защо не се появява съобщение за инсталиране на мишката при повторното ѝ закачане? -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драйверите вече са инсталирани</a:t>
            </a:r>
          </a:p>
          <a:p>
            <a:r>
              <a:rPr lang="ru-RU" dirty="0"/>
              <a:t>Каква индикация дава системата, че нещо се случва? – звукова (бипкане)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6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/>
              <a:t>Пълна информация може да се намери на сайта на Майкрософт: </a:t>
            </a:r>
            <a:r>
              <a:rPr lang="en-US" dirty="0"/>
              <a:t>https://goo.by/zJWTi</a:t>
            </a:r>
          </a:p>
          <a:p>
            <a:r>
              <a:rPr lang="bg-BG" dirty="0"/>
              <a:t>За решаване на задачата може да се използва интерактивна демонстрация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5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848014"/>
            <a:ext cx="8362950" cy="364544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5.2 Идентифициране на нуждите и технологични решения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F2154-529F-EC9A-25BC-31EF4B794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50" y="5529590"/>
            <a:ext cx="6454775" cy="703318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/>
              <a:t>Мултимедийна презентация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9E3E-1C41-2487-5282-64F4A32F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Фукции на периферните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D63B3-86F7-E32B-A737-F6D76F45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Конмпютърната мишка служи за указване обекта, който искаме да манупулираме и позволява маркиране и движение на текст, икони, файлове и папки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94F03-71A6-3BD3-947A-C451A09CA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4992A-338C-E847-17B0-7B4718BB5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3228974"/>
            <a:ext cx="48577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9E3E-1C41-2487-5282-64F4A32F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Фукции на периферните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D63B3-86F7-E32B-A737-F6D76F45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Клавиатурата е входно устройство за въвеждане на текстови и числови данни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94F03-71A6-3BD3-947A-C451A09CA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57DE-1FB9-B0CE-8A91-D6E0FDA4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28950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8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9E3E-1C41-2487-5282-64F4A32F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Фукции на периферните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D63B3-86F7-E32B-A737-F6D76F45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Микрофонът е входно устройство за въвеждане на звукови данни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94F03-71A6-3BD3-947A-C451A09CA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F0400-9C3C-1BB7-53EC-321B795A7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2" y="3153966"/>
            <a:ext cx="4067175" cy="25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3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9E3E-1C41-2487-5282-64F4A32F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Фукции на периферните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D63B3-86F7-E32B-A737-F6D76F45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Мониторът е изходно устройство за изобразяване на текст, графики, изображения, видео информация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94F03-71A6-3BD3-947A-C451A09CA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A44E9-7E14-FA43-D656-E85CEA67D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45" y="3156733"/>
            <a:ext cx="3124309" cy="25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3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9E3E-1C41-2487-5282-64F4A32F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Фукции на периферните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D63B3-86F7-E32B-A737-F6D76F45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Принтерът служи за извеждане на текстова и графична информация на хартия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94F03-71A6-3BD3-947A-C451A09CA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98BB7-E862-7891-8AB0-3F1AC5283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32" y="2771775"/>
            <a:ext cx="486493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9E3E-1C41-2487-5282-64F4A32F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Фукции на периферните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D63B3-86F7-E32B-A737-F6D76F45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Слушалките са изходно устройство за извеждане на аудиоинформация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94F03-71A6-3BD3-947A-C451A09CA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57B5C-3279-F2FC-312B-D86041581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92" y="3038475"/>
            <a:ext cx="2390016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EDAC-F5B3-5A2A-25ED-2E9AB50B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Периферни устройства в компютъра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E11DE-479F-D236-0A49-FEADF176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0838"/>
            <a:ext cx="5676900" cy="4679950"/>
          </a:xfrm>
        </p:spPr>
        <p:txBody>
          <a:bodyPr/>
          <a:lstStyle/>
          <a:p>
            <a:r>
              <a:rPr lang="bg-BG" dirty="0"/>
              <a:t> Списък с </a:t>
            </a:r>
            <a:r>
              <a:rPr lang="ru-RU" dirty="0"/>
              <a:t>компютърните периферни устройства могат да се видят като щракнем с десен бутон върху Start бутона и изберем диспечера на устройства (Device Manager).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50363-78F5-55D6-095A-92C1B8509B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9BD0A6-DCD8-02BB-342E-44B0C059D78F}"/>
              </a:ext>
            </a:extLst>
          </p:cNvPr>
          <p:cNvGrpSpPr/>
          <p:nvPr/>
        </p:nvGrpSpPr>
        <p:grpSpPr>
          <a:xfrm>
            <a:off x="6290797" y="1346015"/>
            <a:ext cx="4067174" cy="4847230"/>
            <a:chOff x="1848001" y="-383958"/>
            <a:chExt cx="2642753" cy="38214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880BDA-00B9-2F73-7CE5-29DBC854A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001" y="-383958"/>
              <a:ext cx="2397760" cy="2940050"/>
            </a:xfrm>
            <a:prstGeom prst="rect">
              <a:avLst/>
            </a:prstGeom>
          </p:spPr>
        </p:pic>
        <p:sp>
          <p:nvSpPr>
            <p:cNvPr id="7" name="Text Box 42">
              <a:extLst>
                <a:ext uri="{FF2B5EF4-FFF2-40B4-BE49-F238E27FC236}">
                  <a16:creationId xmlns:a16="http://schemas.microsoft.com/office/drawing/2014/main" id="{98F9CF5B-CD61-C3FF-D27E-B475462A5BA0}"/>
                </a:ext>
              </a:extLst>
            </p:cNvPr>
            <p:cNvSpPr txBox="1"/>
            <p:nvPr/>
          </p:nvSpPr>
          <p:spPr>
            <a:xfrm>
              <a:off x="1848001" y="2766033"/>
              <a:ext cx="2642753" cy="67148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i="1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Фигура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5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Списък на всички устройства в диспечера на устройства (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Device Manager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48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425A-415C-6250-E3B6-A7410C93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 за самостоятелна работа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A20B-B7E9-DC14-A2BC-8CA30DD3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Отворете Device Manager на вашия компютър и вижте с какви периферни устройства разполагате.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5B790-BC47-7E31-55E1-AC6302E9B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544814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C3E3-DECB-BDFC-936E-50FC16C1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Свързване на периферните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1C520-E458-A68E-CA4E-16B4046A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Свързването на периферните устройства към компютъра става през специани входове в компютъра, наречени портове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DDDE7-F45D-4CA7-0534-00D832CF5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41D4DD-699A-9BEA-D59E-8A5F56DF88E2}"/>
              </a:ext>
            </a:extLst>
          </p:cNvPr>
          <p:cNvGrpSpPr/>
          <p:nvPr/>
        </p:nvGrpSpPr>
        <p:grpSpPr>
          <a:xfrm>
            <a:off x="3771900" y="3041968"/>
            <a:ext cx="4219575" cy="2987753"/>
            <a:chOff x="-94593" y="0"/>
            <a:chExt cx="1611721" cy="11927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FA515-D7AE-23C0-ADA3-744CC1819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71600" cy="914400"/>
            </a:xfrm>
            <a:prstGeom prst="rect">
              <a:avLst/>
            </a:prstGeom>
          </p:spPr>
        </p:pic>
        <p:sp>
          <p:nvSpPr>
            <p:cNvPr id="7" name="Text Box 53">
              <a:extLst>
                <a:ext uri="{FF2B5EF4-FFF2-40B4-BE49-F238E27FC236}">
                  <a16:creationId xmlns:a16="http://schemas.microsoft.com/office/drawing/2014/main" id="{6C60DEE5-59F4-D0AC-A39A-9AF8CD8DF027}"/>
                </a:ext>
              </a:extLst>
            </p:cNvPr>
            <p:cNvSpPr txBox="1"/>
            <p:nvPr/>
          </p:nvSpPr>
          <p:spPr>
            <a:xfrm>
              <a:off x="-94593" y="971550"/>
              <a:ext cx="1611721" cy="22115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i="1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Фигура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PS/2 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портове за клавиатура и мишка в настолен компютър</a:t>
              </a:r>
              <a:endPara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310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C3E3-DECB-BDFC-936E-50FC16C1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Свързване на периферните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1C520-E458-A68E-CA4E-16B4046A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Когато компютърът няма подходящия порт за включване на периферно устроство, се използва адаптер (преходник)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DDDE7-F45D-4CA7-0534-00D832CF5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803EDF-9228-776A-C704-269B4D2789BF}"/>
              </a:ext>
            </a:extLst>
          </p:cNvPr>
          <p:cNvGrpSpPr/>
          <p:nvPr/>
        </p:nvGrpSpPr>
        <p:grpSpPr>
          <a:xfrm>
            <a:off x="3257549" y="3054668"/>
            <a:ext cx="4156075" cy="2990214"/>
            <a:chOff x="0" y="0"/>
            <a:chExt cx="1416050" cy="10054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83F26F-E933-D4CD-F21D-4A72EC25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16050" cy="765175"/>
            </a:xfrm>
            <a:prstGeom prst="rect">
              <a:avLst/>
            </a:prstGeom>
          </p:spPr>
        </p:pic>
        <p:sp>
          <p:nvSpPr>
            <p:cNvPr id="10" name="Text Box 55">
              <a:extLst>
                <a:ext uri="{FF2B5EF4-FFF2-40B4-BE49-F238E27FC236}">
                  <a16:creationId xmlns:a16="http://schemas.microsoft.com/office/drawing/2014/main" id="{87091416-C123-E76A-CC90-F028DFEBBA5A}"/>
                </a:ext>
              </a:extLst>
            </p:cNvPr>
            <p:cNvSpPr txBox="1"/>
            <p:nvPr/>
          </p:nvSpPr>
          <p:spPr>
            <a:xfrm>
              <a:off x="0" y="819150"/>
              <a:ext cx="1416050" cy="18627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i="1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Фигура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bg-BG" i="1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Адаптер от 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USB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към 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PS/2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порт</a:t>
              </a:r>
              <a:endPara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13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D05C-0D21-C01A-1245-0D88F758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Съвременни дигитални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CDA9-3021-4AEB-D0DB-BAE1C8E2F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съвремието ни съществува огромно разнообразие от дигитални устройства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98A60-7FD1-79F2-0439-6893C8D039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25664FBB-1F27-3B36-25B8-85458FC0F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7" r="15696" b="27444"/>
          <a:stretch/>
        </p:blipFill>
        <p:spPr bwMode="auto">
          <a:xfrm>
            <a:off x="3571502" y="2259648"/>
            <a:ext cx="5048996" cy="37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A9BCB-8FD7-FB21-93BC-8063F01AEDDA}"/>
              </a:ext>
            </a:extLst>
          </p:cNvPr>
          <p:cNvSpPr txBox="1"/>
          <p:nvPr/>
        </p:nvSpPr>
        <p:spPr>
          <a:xfrm>
            <a:off x="1876426" y="5735280"/>
            <a:ext cx="83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Фигура 1. Някои съвременни дигитални устройства – (а) настолен компютър, (б) мобилен компютър (лаптоп), (в) таблет, (г) мобилен телефон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871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C3E3-DECB-BDFC-936E-50FC16C1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Свързване на периферните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1C520-E458-A68E-CA4E-16B4046A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За да включим монитор (дисплай) към компютър има различни видове портове </a:t>
            </a:r>
            <a:r>
              <a:rPr lang="en-US" dirty="0"/>
              <a:t>(VGA, DVI, HDMI)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DDDE7-F45D-4CA7-0534-00D832CF5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2A0C35-CC0B-1789-CAE8-DB2B57411471}"/>
              </a:ext>
            </a:extLst>
          </p:cNvPr>
          <p:cNvGrpSpPr/>
          <p:nvPr/>
        </p:nvGrpSpPr>
        <p:grpSpPr>
          <a:xfrm>
            <a:off x="3843337" y="3276601"/>
            <a:ext cx="4505325" cy="2750181"/>
            <a:chOff x="0" y="0"/>
            <a:chExt cx="2711450" cy="20716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0684F3-79B5-75F0-0191-3E2357795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5" r="13211" b="15549"/>
            <a:stretch/>
          </p:blipFill>
          <p:spPr bwMode="auto">
            <a:xfrm>
              <a:off x="0" y="0"/>
              <a:ext cx="2711450" cy="1765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57">
              <a:extLst>
                <a:ext uri="{FF2B5EF4-FFF2-40B4-BE49-F238E27FC236}">
                  <a16:creationId xmlns:a16="http://schemas.microsoft.com/office/drawing/2014/main" id="{68F795B0-80AA-C6E0-B191-3AAA3404985C}"/>
                </a:ext>
              </a:extLst>
            </p:cNvPr>
            <p:cNvSpPr txBox="1"/>
            <p:nvPr/>
          </p:nvSpPr>
          <p:spPr>
            <a:xfrm>
              <a:off x="108917" y="1842060"/>
              <a:ext cx="2522280" cy="22962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i="1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Фигура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bg-BG" i="1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VGA, DVI 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и 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HDMI 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накрайници</a:t>
              </a:r>
              <a:endPara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317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C3E3-DECB-BDFC-936E-50FC16C1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Свързване на периферните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1C520-E458-A68E-CA4E-16B4046A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Включването на слушалки и микрофон може да е директно, ако те са с типичния аудио накрайник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DDDE7-F45D-4CA7-0534-00D832CF5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A62E0A-8917-08BC-0CEF-349D06474894}"/>
              </a:ext>
            </a:extLst>
          </p:cNvPr>
          <p:cNvGrpSpPr/>
          <p:nvPr/>
        </p:nvGrpSpPr>
        <p:grpSpPr>
          <a:xfrm>
            <a:off x="4586287" y="2968942"/>
            <a:ext cx="3019425" cy="2776733"/>
            <a:chOff x="0" y="0"/>
            <a:chExt cx="1267800" cy="12612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8A5494-B9B3-5160-D6CC-EA6EF4954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4" t="19690" r="7380" b="14938"/>
            <a:stretch/>
          </p:blipFill>
          <p:spPr bwMode="auto">
            <a:xfrm>
              <a:off x="0" y="0"/>
              <a:ext cx="1078230" cy="9550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61">
              <a:extLst>
                <a:ext uri="{FF2B5EF4-FFF2-40B4-BE49-F238E27FC236}">
                  <a16:creationId xmlns:a16="http://schemas.microsoft.com/office/drawing/2014/main" id="{C02DD6C2-BD70-EAA7-CDE0-B0D85024644C}"/>
                </a:ext>
              </a:extLst>
            </p:cNvPr>
            <p:cNvSpPr txBox="1"/>
            <p:nvPr/>
          </p:nvSpPr>
          <p:spPr>
            <a:xfrm>
              <a:off x="0" y="1009650"/>
              <a:ext cx="1267800" cy="251647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i="1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Фигура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bg-BG" i="1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Класически аудио накрайник</a:t>
              </a:r>
              <a:endPara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65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2355-4190-8261-B8D4-8BDA4531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за самостоятелна работа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98CA6-6464-FEA1-3702-D5BEEB6B0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9F245D1-3839-0ADD-2026-9635F5883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"/>
          <a:stretch/>
        </p:blipFill>
        <p:spPr>
          <a:xfrm>
            <a:off x="3310858" y="1345323"/>
            <a:ext cx="5203851" cy="493986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CB952F-10FE-1FBE-F22C-44134E1B47F1}"/>
              </a:ext>
            </a:extLst>
          </p:cNvPr>
          <p:cNvSpPr txBox="1">
            <a:spLocks/>
          </p:cNvSpPr>
          <p:nvPr/>
        </p:nvSpPr>
        <p:spPr bwMode="auto">
          <a:xfrm>
            <a:off x="0" y="1620838"/>
            <a:ext cx="412005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  <a:r>
              <a:rPr lang="bg-BG" dirty="0"/>
              <a:t>За какво служат маркираните портове на предния панел на компютъра?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5BC348-A9A1-9DB3-F85E-3303D9FAEF5D}"/>
              </a:ext>
            </a:extLst>
          </p:cNvPr>
          <p:cNvSpPr/>
          <p:nvPr/>
        </p:nvSpPr>
        <p:spPr>
          <a:xfrm>
            <a:off x="5550177" y="4236765"/>
            <a:ext cx="641131" cy="6201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2355-4190-8261-B8D4-8BDA4531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за самостоятелна работа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98CA6-6464-FEA1-3702-D5BEEB6B0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9F245D1-3839-0ADD-2026-9635F5883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"/>
          <a:stretch/>
        </p:blipFill>
        <p:spPr>
          <a:xfrm>
            <a:off x="3310858" y="1345323"/>
            <a:ext cx="5203851" cy="493986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CB952F-10FE-1FBE-F22C-44134E1B47F1}"/>
              </a:ext>
            </a:extLst>
          </p:cNvPr>
          <p:cNvSpPr txBox="1">
            <a:spLocks/>
          </p:cNvSpPr>
          <p:nvPr/>
        </p:nvSpPr>
        <p:spPr bwMode="auto">
          <a:xfrm>
            <a:off x="0" y="1620838"/>
            <a:ext cx="412005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  <a:r>
              <a:rPr lang="bg-BG" dirty="0"/>
              <a:t>Можете ли да познаете какво е това периферно устройство?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5BC348-A9A1-9DB3-F85E-3303D9FAEF5D}"/>
              </a:ext>
            </a:extLst>
          </p:cNvPr>
          <p:cNvSpPr/>
          <p:nvPr/>
        </p:nvSpPr>
        <p:spPr>
          <a:xfrm>
            <a:off x="4960883" y="1956020"/>
            <a:ext cx="1891862" cy="6201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8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0346-E4A6-FE1A-1CAC-3D26C096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за самостоятелна работа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26BCC-9240-2F78-AF38-3E03C237AB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F905EE5-254E-258C-2861-DA9BDDDDD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"/>
          <a:stretch/>
        </p:blipFill>
        <p:spPr>
          <a:xfrm>
            <a:off x="2887092" y="1324304"/>
            <a:ext cx="5895157" cy="4992414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4FAADF7-3801-18E5-72C6-2E987AE4E609}"/>
              </a:ext>
            </a:extLst>
          </p:cNvPr>
          <p:cNvSpPr/>
          <p:nvPr/>
        </p:nvSpPr>
        <p:spPr>
          <a:xfrm>
            <a:off x="6138040" y="3820511"/>
            <a:ext cx="641131" cy="6201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5061BE-CA5D-7495-F336-FB75C4DF30F3}"/>
              </a:ext>
            </a:extLst>
          </p:cNvPr>
          <p:cNvSpPr/>
          <p:nvPr/>
        </p:nvSpPr>
        <p:spPr>
          <a:xfrm>
            <a:off x="6253658" y="2695904"/>
            <a:ext cx="472966" cy="446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3F955A-A719-5FDD-28F5-3D6060D66E88}"/>
              </a:ext>
            </a:extLst>
          </p:cNvPr>
          <p:cNvSpPr txBox="1">
            <a:spLocks/>
          </p:cNvSpPr>
          <p:nvPr/>
        </p:nvSpPr>
        <p:spPr bwMode="auto">
          <a:xfrm>
            <a:off x="0" y="1620838"/>
            <a:ext cx="412005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  <a:r>
              <a:rPr lang="bg-BG" dirty="0"/>
              <a:t>За какво служат маркираните портове на задния панел на компютъра?</a:t>
            </a:r>
          </a:p>
        </p:txBody>
      </p:sp>
    </p:spTree>
    <p:extLst>
      <p:ext uri="{BB962C8B-B14F-4D97-AF65-F5344CB8AC3E}">
        <p14:creationId xmlns:p14="http://schemas.microsoft.com/office/powerpoint/2010/main" val="2418041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0346-E4A6-FE1A-1CAC-3D26C096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за самостоятелна работа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26BCC-9240-2F78-AF38-3E03C237AB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F905EE5-254E-258C-2861-DA9BDDDDD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"/>
          <a:stretch/>
        </p:blipFill>
        <p:spPr>
          <a:xfrm>
            <a:off x="2887092" y="1324304"/>
            <a:ext cx="5895157" cy="4992414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45061BE-CA5D-7495-F336-FB75C4DF30F3}"/>
              </a:ext>
            </a:extLst>
          </p:cNvPr>
          <p:cNvSpPr/>
          <p:nvPr/>
        </p:nvSpPr>
        <p:spPr>
          <a:xfrm>
            <a:off x="5002927" y="2017973"/>
            <a:ext cx="609597" cy="5757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3F955A-A719-5FDD-28F5-3D6060D66E88}"/>
              </a:ext>
            </a:extLst>
          </p:cNvPr>
          <p:cNvSpPr txBox="1">
            <a:spLocks/>
          </p:cNvSpPr>
          <p:nvPr/>
        </p:nvSpPr>
        <p:spPr bwMode="auto">
          <a:xfrm>
            <a:off x="0" y="1620838"/>
            <a:ext cx="412005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  <a:r>
              <a:rPr lang="bg-BG" dirty="0"/>
              <a:t>Колко </a:t>
            </a:r>
            <a:r>
              <a:rPr lang="en-US" dirty="0"/>
              <a:t>USB</a:t>
            </a:r>
            <a:r>
              <a:rPr lang="bg-BG" dirty="0"/>
              <a:t> порта общо има този компютър?</a:t>
            </a:r>
            <a:endParaRPr lang="ru-RU" dirty="0"/>
          </a:p>
          <a:p>
            <a:r>
              <a:rPr lang="ru-RU" dirty="0"/>
              <a:t> Можете ли да предположите </a:t>
            </a:r>
            <a:r>
              <a:rPr lang="bg-BG" dirty="0"/>
              <a:t>за какво служи маркираният вход?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95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D836-9A59-2FC2-A95A-9424FE54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Инсталиране на периферни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06D77-6F7B-CE7D-CC47-8660AD754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 </a:t>
            </a:r>
            <a:r>
              <a:rPr lang="ru-RU" dirty="0"/>
              <a:t>За работа на периферните устройства е необходимо те да бъдат инсталирани. Обикновено това е автоматичен процес</a:t>
            </a:r>
          </a:p>
          <a:p>
            <a:r>
              <a:rPr lang="ru-RU" dirty="0"/>
              <a:t> Този процес е свързан с добавянето на специални програми, наречени драйвери, които позволяват на компютъра да комуникира и управлява периферните устройства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78529-0FC0-80F5-26E1-0BBE6B7552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BC4389-8DCB-9073-6399-CA6FD9DE5551}"/>
              </a:ext>
            </a:extLst>
          </p:cNvPr>
          <p:cNvGrpSpPr/>
          <p:nvPr/>
        </p:nvGrpSpPr>
        <p:grpSpPr>
          <a:xfrm>
            <a:off x="3848101" y="3960813"/>
            <a:ext cx="4543424" cy="2262646"/>
            <a:chOff x="-301925" y="-177366"/>
            <a:chExt cx="2425365" cy="9362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792EEC-60F6-E540-C90D-7866D6A79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06" t="77303" r="1282" b="7502"/>
            <a:stretch/>
          </p:blipFill>
          <p:spPr bwMode="auto">
            <a:xfrm>
              <a:off x="-301925" y="-177366"/>
              <a:ext cx="2425365" cy="6413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44">
              <a:extLst>
                <a:ext uri="{FF2B5EF4-FFF2-40B4-BE49-F238E27FC236}">
                  <a16:creationId xmlns:a16="http://schemas.microsoft.com/office/drawing/2014/main" id="{A0D9221C-168D-82FC-33C3-885AF7B92C30}"/>
                </a:ext>
              </a:extLst>
            </p:cNvPr>
            <p:cNvSpPr txBox="1"/>
            <p:nvPr/>
          </p:nvSpPr>
          <p:spPr>
            <a:xfrm>
              <a:off x="-301925" y="529675"/>
              <a:ext cx="2425365" cy="22924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i="1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Фигура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Съобщение на системата при инсталиране на оптична мишка</a:t>
              </a:r>
              <a:endPara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186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D836-9A59-2FC2-A95A-9424FE54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Инсталиране на периферни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06D77-6F7B-CE7D-CC47-8660AD754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 </a:t>
            </a:r>
            <a:r>
              <a:rPr lang="ru-RU" dirty="0"/>
              <a:t>Съобщение за грешка при инсталиране на USB флаш памет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78529-0FC0-80F5-26E1-0BBE6B7552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FCC6CF-C84C-5D6D-B0FE-DA66AA621ED1}"/>
              </a:ext>
            </a:extLst>
          </p:cNvPr>
          <p:cNvGrpSpPr/>
          <p:nvPr/>
        </p:nvGrpSpPr>
        <p:grpSpPr>
          <a:xfrm>
            <a:off x="3858101" y="2978467"/>
            <a:ext cx="4475797" cy="3045563"/>
            <a:chOff x="-12700" y="-107950"/>
            <a:chExt cx="2150745" cy="15135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F71957-5987-DC18-B536-72639A54F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99" t="74644" r="1283"/>
            <a:stretch/>
          </p:blipFill>
          <p:spPr bwMode="auto">
            <a:xfrm>
              <a:off x="-12700" y="-107950"/>
              <a:ext cx="2138045" cy="1073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 Box 46">
              <a:extLst>
                <a:ext uri="{FF2B5EF4-FFF2-40B4-BE49-F238E27FC236}">
                  <a16:creationId xmlns:a16="http://schemas.microsoft.com/office/drawing/2014/main" id="{49BA4DD4-FF2F-4ACE-685B-D565241AA72F}"/>
                </a:ext>
              </a:extLst>
            </p:cNvPr>
            <p:cNvSpPr txBox="1"/>
            <p:nvPr/>
          </p:nvSpPr>
          <p:spPr>
            <a:xfrm>
              <a:off x="0" y="1130300"/>
              <a:ext cx="2138045" cy="27532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i="1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Фигура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11. Съобщение на системата за проблем при инсталиране на 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USB 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памет</a:t>
              </a:r>
              <a:endPara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107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64FF-2A7E-1191-E8F2-D0453A03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за самостоятелна работа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39DF-F659-6FF4-5034-EEEA6541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Извадете накрайника на мишката от порта му, а след това отново го сложете. Защо не се появява съобщение за инсталиране на мишката при повторното ѝ включване към компютъра? Каква индикация дава системата, че нещо се случва?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26096-06B8-0527-3784-76F19FA9D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1998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71AF-6D73-65CB-DD13-F86D8072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 периферно устройство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E642A-B299-62F2-25B8-6408A799F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0838"/>
            <a:ext cx="5934075" cy="4679950"/>
          </a:xfrm>
        </p:spPr>
        <p:txBody>
          <a:bodyPr/>
          <a:lstStyle/>
          <a:p>
            <a:r>
              <a:rPr lang="bg-BG" dirty="0"/>
              <a:t> </a:t>
            </a:r>
            <a:r>
              <a:rPr lang="ru-RU" dirty="0"/>
              <a:t>След инсталацията на периферното устройство за пренос на данни, в програмата Windows Explorer се появява икона за достъп до съдържанието му, както е показано на фигурата</a:t>
            </a:r>
          </a:p>
          <a:p>
            <a:r>
              <a:rPr lang="ru-RU" dirty="0"/>
              <a:t> Можем да работим с периферното устройство така, както с постоянната памет на компютъра (хард диска)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F2910-31B3-F0F1-D241-B64E9BE0B3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26570A-69CE-B7FD-1C06-83A3803BF062}"/>
              </a:ext>
            </a:extLst>
          </p:cNvPr>
          <p:cNvGrpSpPr/>
          <p:nvPr/>
        </p:nvGrpSpPr>
        <p:grpSpPr>
          <a:xfrm>
            <a:off x="6467477" y="1857308"/>
            <a:ext cx="4563108" cy="4243455"/>
            <a:chOff x="0" y="0"/>
            <a:chExt cx="2604770" cy="2592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01CE94-5BDD-E3DC-575D-176F1AA58676}"/>
                </a:ext>
              </a:extLst>
            </p:cNvPr>
            <p:cNvGrpSpPr/>
            <p:nvPr/>
          </p:nvGrpSpPr>
          <p:grpSpPr>
            <a:xfrm>
              <a:off x="0" y="0"/>
              <a:ext cx="2604770" cy="2195830"/>
              <a:chOff x="0" y="0"/>
              <a:chExt cx="2604770" cy="219583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3A2535B-A8F3-1EC1-F5F2-EA8274915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604770" cy="2195830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FCAB808-D805-8052-BC0C-25A2ED4177F5}"/>
                  </a:ext>
                </a:extLst>
              </p:cNvPr>
              <p:cNvSpPr/>
              <p:nvPr/>
            </p:nvSpPr>
            <p:spPr>
              <a:xfrm>
                <a:off x="857250" y="1892300"/>
                <a:ext cx="952500" cy="24765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A513178-FDC0-624C-CDFF-FCCE7411BEC2}"/>
                  </a:ext>
                </a:extLst>
              </p:cNvPr>
              <p:cNvSpPr/>
              <p:nvPr/>
            </p:nvSpPr>
            <p:spPr>
              <a:xfrm>
                <a:off x="6350" y="1822450"/>
                <a:ext cx="615950" cy="12065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Text Box 63">
              <a:extLst>
                <a:ext uri="{FF2B5EF4-FFF2-40B4-BE49-F238E27FC236}">
                  <a16:creationId xmlns:a16="http://schemas.microsoft.com/office/drawing/2014/main" id="{5AFCD0DE-0C31-C3C1-5FD2-879FD307EC16}"/>
                </a:ext>
              </a:extLst>
            </p:cNvPr>
            <p:cNvSpPr txBox="1"/>
            <p:nvPr/>
          </p:nvSpPr>
          <p:spPr>
            <a:xfrm>
              <a:off x="0" y="2254250"/>
              <a:ext cx="2604770" cy="33849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i="1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Фигура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12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Икона за достъп до 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USB 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флаш памет в програмата 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Windows Explorer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34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9E8A-2AB3-026D-DE87-7153FACD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Съвременни дигитални устройства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46CD-E6AC-71EE-BB6C-E38FFA04B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Други компютри</a:t>
            </a:r>
          </a:p>
          <a:p>
            <a:r>
              <a:rPr lang="bg-BG" dirty="0"/>
              <a:t> </a:t>
            </a:r>
            <a:r>
              <a:rPr lang="ru-RU" dirty="0"/>
              <a:t>Технологии за носене</a:t>
            </a:r>
          </a:p>
          <a:p>
            <a:r>
              <a:rPr lang="ru-RU" dirty="0"/>
              <a:t> Игрални конзоли</a:t>
            </a:r>
          </a:p>
          <a:p>
            <a:r>
              <a:rPr lang="ru-RU" dirty="0"/>
              <a:t> Телевизори</a:t>
            </a:r>
          </a:p>
          <a:p>
            <a:r>
              <a:rPr lang="ru-RU" dirty="0"/>
              <a:t> Сървъри</a:t>
            </a:r>
          </a:p>
          <a:p>
            <a:r>
              <a:rPr lang="ru-RU" dirty="0"/>
              <a:t> Банкомат</a:t>
            </a:r>
          </a:p>
          <a:p>
            <a:r>
              <a:rPr lang="ru-RU" dirty="0"/>
              <a:t> Каса за самообслужване</a:t>
            </a:r>
          </a:p>
          <a:p>
            <a:r>
              <a:rPr lang="ru-RU" dirty="0"/>
              <a:t> и др.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66197-AB5B-E817-AA3F-05F0D4B42A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7B72322-3C2A-5561-407C-9D35CB25B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463" y="2651421"/>
            <a:ext cx="4938712" cy="210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930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5825-6DDC-4E28-1B2A-CFCADE5B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 периферно устройство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E096-569A-52CB-6D29-9B7967FAA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20838"/>
            <a:ext cx="6581774" cy="4679950"/>
          </a:xfrm>
        </p:spPr>
        <p:txBody>
          <a:bodyPr/>
          <a:lstStyle/>
          <a:p>
            <a:r>
              <a:rPr lang="ru-RU" dirty="0"/>
              <a:t> Преди да извадим флаш паметта от компютъра, първо деинсталираме устройството</a:t>
            </a:r>
          </a:p>
          <a:p>
            <a:r>
              <a:rPr lang="ru-RU" dirty="0"/>
              <a:t> За целта щракваме върху иконката за безопастно отсраняване на хардуер  (маркирана с червено) в областта на уведомяването и отваряме менюто</a:t>
            </a:r>
          </a:p>
          <a:p>
            <a:r>
              <a:rPr lang="ru-RU" dirty="0"/>
              <a:t> Избираме опцията Eject Mass Storage – USB…,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E1915-5406-873D-BD98-7F439B77AF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109776-5100-5156-04F5-230FD69CF67C}"/>
              </a:ext>
            </a:extLst>
          </p:cNvPr>
          <p:cNvGrpSpPr/>
          <p:nvPr/>
        </p:nvGrpSpPr>
        <p:grpSpPr>
          <a:xfrm>
            <a:off x="7686676" y="2349145"/>
            <a:ext cx="3752851" cy="3212222"/>
            <a:chOff x="0" y="0"/>
            <a:chExt cx="2628900" cy="19102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65A22A-90A1-AE98-64C3-5199AB155A17}"/>
                </a:ext>
              </a:extLst>
            </p:cNvPr>
            <p:cNvGrpSpPr/>
            <p:nvPr/>
          </p:nvGrpSpPr>
          <p:grpSpPr>
            <a:xfrm>
              <a:off x="0" y="0"/>
              <a:ext cx="2628900" cy="1359535"/>
              <a:chOff x="0" y="0"/>
              <a:chExt cx="2628900" cy="135953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94CD997-AE56-3814-5DA5-0F459B4DBD97}"/>
                  </a:ext>
                </a:extLst>
              </p:cNvPr>
              <p:cNvGrpSpPr/>
              <p:nvPr/>
            </p:nvGrpSpPr>
            <p:grpSpPr>
              <a:xfrm>
                <a:off x="0" y="0"/>
                <a:ext cx="2628900" cy="1359535"/>
                <a:chOff x="0" y="0"/>
                <a:chExt cx="2628900" cy="1359535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EE57DF8-E081-42BA-2F57-C1ABEA1C87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628900" cy="1359535"/>
                </a:xfrm>
                <a:prstGeom prst="rect">
                  <a:avLst/>
                </a:prstGeom>
              </p:spPr>
            </p:pic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3507CBF-5B94-F937-3A09-25EA480BCBC2}"/>
                    </a:ext>
                  </a:extLst>
                </p:cNvPr>
                <p:cNvSpPr/>
                <p:nvPr/>
              </p:nvSpPr>
              <p:spPr>
                <a:xfrm>
                  <a:off x="514350" y="622300"/>
                  <a:ext cx="1206500" cy="33020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65B6C1D-B2FC-2CC4-97E1-430103D883BB}"/>
                  </a:ext>
                </a:extLst>
              </p:cNvPr>
              <p:cNvSpPr/>
              <p:nvPr/>
            </p:nvSpPr>
            <p:spPr>
              <a:xfrm>
                <a:off x="374650" y="850900"/>
                <a:ext cx="203200" cy="19685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Text Box 67">
              <a:extLst>
                <a:ext uri="{FF2B5EF4-FFF2-40B4-BE49-F238E27FC236}">
                  <a16:creationId xmlns:a16="http://schemas.microsoft.com/office/drawing/2014/main" id="{046BD9CA-2674-3E92-9BDE-277A10C84DAC}"/>
                </a:ext>
              </a:extLst>
            </p:cNvPr>
            <p:cNvSpPr txBox="1"/>
            <p:nvPr/>
          </p:nvSpPr>
          <p:spPr>
            <a:xfrm>
              <a:off x="0" y="1416050"/>
              <a:ext cx="2628900" cy="49417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i="1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Фигура</a:t>
              </a:r>
              <a:r>
                <a:rPr lang="en-US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13</a:t>
              </a:r>
              <a:r>
                <a:rPr lang="bg-BG" i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Опция за безопасно отстраняване на преносима памет.</a:t>
              </a:r>
              <a:endPara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01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BC11-488C-AC9C-F2B3-11FE41DF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 за самостоятелна работа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279EE-DAD2-BDBD-F8D9-1CC3D7805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 </a:t>
            </a:r>
            <a:r>
              <a:rPr lang="ru-RU" dirty="0"/>
              <a:t>Разгледайте внимателно клавиатурата на компютъра ви. За какво служат различните клавиши? Има ли клавиши, чиято функция не познавате? Потърсете в интернет.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BE2AF-89EF-5F44-9712-2A674B85B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AD7EE-D14D-38CA-498F-12043B821F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4"/>
          <a:stretch/>
        </p:blipFill>
        <p:spPr>
          <a:xfrm>
            <a:off x="963543" y="2896209"/>
            <a:ext cx="10264913" cy="3141823"/>
          </a:xfrm>
          <a:prstGeom prst="rect">
            <a:avLst/>
          </a:prstGeom>
        </p:spPr>
      </p:pic>
      <p:sp>
        <p:nvSpPr>
          <p:cNvPr id="10" name="Text Box 67">
            <a:extLst>
              <a:ext uri="{FF2B5EF4-FFF2-40B4-BE49-F238E27FC236}">
                <a16:creationId xmlns:a16="http://schemas.microsoft.com/office/drawing/2014/main" id="{579999F2-C3E5-EB28-FB52-18B44F02D91E}"/>
              </a:ext>
            </a:extLst>
          </p:cNvPr>
          <p:cNvSpPr txBox="1"/>
          <p:nvPr/>
        </p:nvSpPr>
        <p:spPr>
          <a:xfrm>
            <a:off x="2843048" y="5980439"/>
            <a:ext cx="6505904" cy="284499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Фигура</a:t>
            </a:r>
            <a:r>
              <a: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bg-BG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Стандартна клавиатура за настолен компютър</a:t>
            </a:r>
            <a:endParaRPr lang="en-US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36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11E0-6966-E384-0059-231CC3D2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Област на уведомяването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DCEC-C39D-FD9A-8232-B86DC92D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 </a:t>
            </a:r>
            <a:r>
              <a:rPr lang="ru-RU" dirty="0"/>
              <a:t>Областта на уведомяването е част от лентата на задачите (Task Bar)</a:t>
            </a:r>
          </a:p>
          <a:p>
            <a:r>
              <a:rPr lang="ru-RU" dirty="0"/>
              <a:t> Позволява да получим бързо и лесно информация за някои периферни устройства и програми на компютъра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2F140-95B6-5075-7934-67E5174029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1FF965-9FD6-C414-99D2-727DEC5BED2D}"/>
              </a:ext>
            </a:extLst>
          </p:cNvPr>
          <p:cNvGrpSpPr/>
          <p:nvPr/>
        </p:nvGrpSpPr>
        <p:grpSpPr>
          <a:xfrm>
            <a:off x="19270" y="4683125"/>
            <a:ext cx="12141200" cy="387350"/>
            <a:chOff x="50800" y="4683125"/>
            <a:chExt cx="12141200" cy="3873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E22283-7A6B-00F6-D9D9-38AF6401C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" y="4683125"/>
              <a:ext cx="12141200" cy="38735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F752D5-177A-F9FE-B6EB-4BD0339F1E3F}"/>
                </a:ext>
              </a:extLst>
            </p:cNvPr>
            <p:cNvSpPr/>
            <p:nvPr/>
          </p:nvSpPr>
          <p:spPr>
            <a:xfrm>
              <a:off x="9496425" y="4686300"/>
              <a:ext cx="2686050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67">
            <a:extLst>
              <a:ext uri="{FF2B5EF4-FFF2-40B4-BE49-F238E27FC236}">
                <a16:creationId xmlns:a16="http://schemas.microsoft.com/office/drawing/2014/main" id="{B378084B-89BA-4D47-0320-8DA9C5D0FBBE}"/>
              </a:ext>
            </a:extLst>
          </p:cNvPr>
          <p:cNvSpPr txBox="1"/>
          <p:nvPr/>
        </p:nvSpPr>
        <p:spPr>
          <a:xfrm>
            <a:off x="4043362" y="5229225"/>
            <a:ext cx="4105275" cy="276999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Фигура</a:t>
            </a:r>
            <a:r>
              <a: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bg-BG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5. Област на уведомяването</a:t>
            </a:r>
            <a:endParaRPr lang="en-US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06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3B6E-93D9-4B2F-D31B-6795F335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Област на уведомяването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A0CA-83BC-6530-4794-FAD24FFB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0838"/>
            <a:ext cx="8867775" cy="46799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 нея можем да разберем:</a:t>
            </a:r>
          </a:p>
          <a:p>
            <a:r>
              <a:rPr lang="ru-RU" dirty="0"/>
              <a:t> на какъв език пише нашата клавиатурата</a:t>
            </a:r>
          </a:p>
          <a:p>
            <a:r>
              <a:rPr lang="ru-RU" dirty="0"/>
              <a:t> какво периферно устройство ни позволява да чуваме звук</a:t>
            </a:r>
          </a:p>
          <a:p>
            <a:r>
              <a:rPr lang="ru-RU" dirty="0"/>
              <a:t> работи ли нормално интернет мрежата и към каква мрежа сме включени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474BB-245B-9100-6C1B-9AF2811DC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FA9-8FCE-56D8-4F0A-2134CCFD4C16}"/>
              </a:ext>
            </a:extLst>
          </p:cNvPr>
          <p:cNvGrpSpPr/>
          <p:nvPr/>
        </p:nvGrpSpPr>
        <p:grpSpPr>
          <a:xfrm>
            <a:off x="8743950" y="2152650"/>
            <a:ext cx="3222626" cy="638174"/>
            <a:chOff x="0" y="0"/>
            <a:chExt cx="2590800" cy="3873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3CDD96-00C6-2C46-74DC-591EA08C2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90800" cy="38735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99AD38-2AF5-168C-B0BD-FE79D02C1C9B}"/>
                </a:ext>
              </a:extLst>
            </p:cNvPr>
            <p:cNvSpPr/>
            <p:nvPr/>
          </p:nvSpPr>
          <p:spPr>
            <a:xfrm>
              <a:off x="1162050" y="69850"/>
              <a:ext cx="406400" cy="2413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9052334-E343-2A39-E95A-87BD1130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0" y="3047924"/>
            <a:ext cx="3181350" cy="554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5F1A34-9BBD-8264-2772-FBDC52D6F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6" y="3871912"/>
            <a:ext cx="3181350" cy="5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9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1A6D-8D3B-B4A7-B763-DA1EEC29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Област на уведомяването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8FBF4-EAD5-FBF2-690C-FBD0C8912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20838"/>
            <a:ext cx="7972426" cy="4679950"/>
          </a:xfrm>
        </p:spPr>
        <p:txBody>
          <a:bodyPr/>
          <a:lstStyle/>
          <a:p>
            <a:r>
              <a:rPr lang="ru-RU" dirty="0"/>
              <a:t> дали сме включени към електрическата мрежа или работим на батерия (при работа с мобилно устройство)</a:t>
            </a:r>
            <a:r>
              <a:rPr lang="bg-BG" dirty="0"/>
              <a:t> </a:t>
            </a:r>
          </a:p>
          <a:p>
            <a:r>
              <a:rPr lang="ru-RU" dirty="0"/>
              <a:t> защитен ли е компютъра ни</a:t>
            </a:r>
          </a:p>
          <a:p>
            <a:r>
              <a:rPr lang="ru-RU" dirty="0"/>
              <a:t> както и информация за редица приложения и устройства (отваряйки стрелката, сочеща нагоре)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88617-152D-2583-1266-C832FFD187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A0FFA-54A0-C78B-F151-369AEAE42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05" y="2528603"/>
            <a:ext cx="3695896" cy="5435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BAE9C7-3648-C417-3C5C-844BDC8F24D7}"/>
              </a:ext>
            </a:extLst>
          </p:cNvPr>
          <p:cNvGrpSpPr/>
          <p:nvPr/>
        </p:nvGrpSpPr>
        <p:grpSpPr>
          <a:xfrm>
            <a:off x="8229405" y="3337036"/>
            <a:ext cx="3695896" cy="1749314"/>
            <a:chOff x="0" y="0"/>
            <a:chExt cx="3435350" cy="15684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67D65B-81AB-2888-CBED-E0C32DE5E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5350" cy="156845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C9A873-37F0-7D3C-5350-B4D423D53C16}"/>
                </a:ext>
              </a:extLst>
            </p:cNvPr>
            <p:cNvSpPr/>
            <p:nvPr/>
          </p:nvSpPr>
          <p:spPr>
            <a:xfrm>
              <a:off x="628650" y="1250950"/>
              <a:ext cx="311150" cy="2730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44EEF6B-95C9-E53D-E569-13F5D7D77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06" y="1731566"/>
            <a:ext cx="3695896" cy="6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04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1A6D-8D3B-B4A7-B763-DA1EEC29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Област на уведомяването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8FBF4-EAD5-FBF2-690C-FBD0C8912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620838"/>
            <a:ext cx="12191999" cy="4679950"/>
          </a:xfrm>
        </p:spPr>
        <p:txBody>
          <a:bodyPr/>
          <a:lstStyle/>
          <a:p>
            <a:r>
              <a:rPr lang="bg-BG" dirty="0"/>
              <a:t> </a:t>
            </a:r>
            <a:r>
              <a:rPr lang="ru-RU" dirty="0"/>
              <a:t>Най-вдясно на областта на уведомяването стои иконата за отваряне на центъра за известия      , където се съхраняват съобщения за грешки и обновявания, нужни на системата, както и съобщения за състоянията на различни програми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88617-152D-2583-1266-C832FFD187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74042F-1BD1-111E-0CD7-A21AFF43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5000" b="-1"/>
          <a:stretch/>
        </p:blipFill>
        <p:spPr bwMode="auto">
          <a:xfrm>
            <a:off x="3552824" y="2111113"/>
            <a:ext cx="390525" cy="327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656FA0D-27FA-E333-7F1E-611E215050C9}"/>
              </a:ext>
            </a:extLst>
          </p:cNvPr>
          <p:cNvGrpSpPr/>
          <p:nvPr/>
        </p:nvGrpSpPr>
        <p:grpSpPr>
          <a:xfrm>
            <a:off x="3702140" y="3725119"/>
            <a:ext cx="4787714" cy="2185888"/>
            <a:chOff x="3702140" y="3725119"/>
            <a:chExt cx="4787714" cy="21858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7CA191-ABE7-CAE5-6877-D3C5B5192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140" y="3725119"/>
              <a:ext cx="4787714" cy="218588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C9A873-37F0-7D3C-5350-B4D423D53C16}"/>
                </a:ext>
              </a:extLst>
            </p:cNvPr>
            <p:cNvSpPr/>
            <p:nvPr/>
          </p:nvSpPr>
          <p:spPr>
            <a:xfrm>
              <a:off x="7981950" y="5379938"/>
              <a:ext cx="466725" cy="50249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846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73F8-679E-B7D2-C6EC-3B1161B5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 за самостоятелна работа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916F-46C2-5ACB-4AD0-FB77F795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 </a:t>
            </a:r>
            <a:r>
              <a:rPr lang="ru-RU" dirty="0"/>
              <a:t>Разгледайте иконите от областта за уведомяване на вашия компютър. Задръжте мишката върху всяка една и прочетете информацията, която се показва за състоянието на съответното устройство или програма. Отворете интерактивна демонстрация 2 и отговорете на въпросите.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2174A-9A24-0A7C-62FE-F856BE076E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01069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Устройство на компютъра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EBF02-2B69-9FCE-581D-C0096C993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Централен процесор. Това е „мозъкът“ на компютъра</a:t>
            </a:r>
          </a:p>
          <a:p>
            <a:r>
              <a:rPr lang="ru-RU" dirty="0"/>
              <a:t> Паметта – мястото, където  се съхраняват програмите и данните</a:t>
            </a:r>
          </a:p>
          <a:p>
            <a:pPr lvl="1"/>
            <a:r>
              <a:rPr lang="bg-BG" dirty="0"/>
              <a:t> </a:t>
            </a:r>
            <a:r>
              <a:rPr lang="ru-RU" dirty="0"/>
              <a:t>оперативна памет – временната памет, в която се съхраняват всички работещи програми, данните и резултатите от обработката на данни </a:t>
            </a:r>
          </a:p>
          <a:p>
            <a:pPr lvl="1"/>
            <a:r>
              <a:rPr lang="ru-RU" dirty="0"/>
              <a:t> постоянна памет – така наречения твърд диск, където се записва всичко, което искаме да се запази след изключването на компютъра</a:t>
            </a:r>
            <a:endParaRPr lang="bg-BG" dirty="0"/>
          </a:p>
          <a:p>
            <a:r>
              <a:rPr lang="bg-BG" dirty="0"/>
              <a:t> Периферни устройства </a:t>
            </a:r>
            <a:r>
              <a:rPr lang="ru-RU" dirty="0"/>
              <a:t>–</a:t>
            </a:r>
            <a:r>
              <a:rPr lang="bg-BG" dirty="0"/>
              <a:t> не </a:t>
            </a:r>
            <a:r>
              <a:rPr lang="ru-RU" dirty="0"/>
              <a:t>участват директно в операциите по обработка на данни; разделят се на входни, изходни и устройства за пренос на данни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1028" name="Picture 30">
            <a:extLst>
              <a:ext uri="{FF2B5EF4-FFF2-40B4-BE49-F238E27FC236}">
                <a16:creationId xmlns:a16="http://schemas.microsoft.com/office/drawing/2014/main" id="{F158CD76-49B7-EF63-798D-094D0BA1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7">
            <a:extLst>
              <a:ext uri="{FF2B5EF4-FFF2-40B4-BE49-F238E27FC236}">
                <a16:creationId xmlns:a16="http://schemas.microsoft.com/office/drawing/2014/main" id="{F4FA1AEC-0763-02EF-1806-10E45A9D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18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9">
            <a:extLst>
              <a:ext uri="{FF2B5EF4-FFF2-40B4-BE49-F238E27FC236}">
                <a16:creationId xmlns:a16="http://schemas.microsoft.com/office/drawing/2014/main" id="{66757D0D-D8B9-8239-B91D-BBF02654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35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8">
            <a:extLst>
              <a:ext uri="{FF2B5EF4-FFF2-40B4-BE49-F238E27FC236}">
                <a16:creationId xmlns:a16="http://schemas.microsoft.com/office/drawing/2014/main" id="{FC618FBB-795E-7A85-5308-FBAE6260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C60DF3-0B06-178E-1490-F3201C6E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07" y="3196233"/>
            <a:ext cx="9456766" cy="3104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B82FA-0BEA-8B7A-4A6A-8D8DC1F1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Устройство на компютъра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186BA-0F74-6D10-14BA-9594D1BAA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Входни устройства – необходими за въвеждане на данните в компютъра, като клавиатура, мишка, микрофон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00AB4-DD84-CC81-25D6-EE4564295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D050C-E89B-D72F-911C-C790488D42A4}"/>
              </a:ext>
            </a:extLst>
          </p:cNvPr>
          <p:cNvSpPr txBox="1"/>
          <p:nvPr/>
        </p:nvSpPr>
        <p:spPr>
          <a:xfrm>
            <a:off x="2286000" y="5792430"/>
            <a:ext cx="761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Фигура 2. Входни устройства – (а) клавиатура, (б) мишка, (в) микрофон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8464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82FA-0BEA-8B7A-4A6A-8D8DC1F1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Устройство на компютъра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186BA-0F74-6D10-14BA-9594D1BAA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Изходни устройства – служат за да се „видят“ резултатите от обработката на данните, като монитор, принтер, тонколонки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00AB4-DD84-CC81-25D6-EE4564295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D050C-E89B-D72F-911C-C790488D42A4}"/>
              </a:ext>
            </a:extLst>
          </p:cNvPr>
          <p:cNvSpPr txBox="1"/>
          <p:nvPr/>
        </p:nvSpPr>
        <p:spPr>
          <a:xfrm>
            <a:off x="2286000" y="5792430"/>
            <a:ext cx="761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Фигура 3. Изходни устройства – (а) монитор, (б) принтер, (в) слушалки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64F87-9387-358C-8C20-71765CAED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2" r="9676" b="38850"/>
          <a:stretch/>
        </p:blipFill>
        <p:spPr>
          <a:xfrm>
            <a:off x="1971674" y="3339502"/>
            <a:ext cx="8248650" cy="18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82FA-0BEA-8B7A-4A6A-8D8DC1F1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Устройство на компютъра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186BA-0F74-6D10-14BA-9594D1BAA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Устройства за съхранение и пренос на данни – служат за съхранение и пренос на данни и информация – външни дискове, флаш памети и др.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00AB4-DD84-CC81-25D6-EE4564295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D050C-E89B-D72F-911C-C790488D42A4}"/>
              </a:ext>
            </a:extLst>
          </p:cNvPr>
          <p:cNvSpPr txBox="1"/>
          <p:nvPr/>
        </p:nvSpPr>
        <p:spPr>
          <a:xfrm>
            <a:off x="1371599" y="5826165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Фигура 4. Устройства за съхранение и пренос на данни – (а) външен диск, (б) флаш памет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7EC35-B35B-7EF3-B83A-1861D71F5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3" r="17031" b="22538"/>
          <a:stretch/>
        </p:blipFill>
        <p:spPr>
          <a:xfrm>
            <a:off x="2893737" y="3120060"/>
            <a:ext cx="6404523" cy="25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3B2A-30B1-ED6C-419D-5A0B42BD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Устройство на компютъра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FDD75-E7AD-6DB4-F67C-09849379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 </a:t>
            </a:r>
            <a:r>
              <a:rPr lang="ru-RU" dirty="0"/>
              <a:t>Тъй като при своята работа компютъра обединява дейността на множество устройства, той често се нарича компютърна система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A15D3-EC21-EEB5-202E-8645C7DB69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3BB5D-8855-4BE3-4582-1B2B020FC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426" y="3012358"/>
            <a:ext cx="3997148" cy="29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B529-4C6D-F605-EC21-8A874B55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Устройство на компютъра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510DB-EF67-274F-A326-2AE6A6A0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Хардуер – всички физически части на компютърната система (от английскaта дума hardware)</a:t>
            </a:r>
          </a:p>
          <a:p>
            <a:r>
              <a:rPr lang="ru-RU" dirty="0"/>
              <a:t> Софтуер –  всички програми (от англ. software)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691DA-19F1-7A83-8354-64C7C2458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93B70-2B07-A5EE-4972-DEB8C692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370262"/>
            <a:ext cx="4914900" cy="27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269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5001</TotalTime>
  <Words>2218</Words>
  <Application>Microsoft Office PowerPoint</Application>
  <PresentationFormat>Widescreen</PresentationFormat>
  <Paragraphs>173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</vt:lpstr>
      <vt:lpstr>Retrospect</vt:lpstr>
      <vt:lpstr>5.2 Идентифициране на нуждите и технологични решения</vt:lpstr>
      <vt:lpstr>Съвременни дигитални устройства</vt:lpstr>
      <vt:lpstr>Съвременни дигитални устройства</vt:lpstr>
      <vt:lpstr>Устройство на компютъра</vt:lpstr>
      <vt:lpstr>Устройство на компютъра</vt:lpstr>
      <vt:lpstr>Устройство на компютъра</vt:lpstr>
      <vt:lpstr>Устройство на компютъра</vt:lpstr>
      <vt:lpstr>Устройство на компютъра</vt:lpstr>
      <vt:lpstr>Устройство на компютъра</vt:lpstr>
      <vt:lpstr>Фукции на периферните устройства</vt:lpstr>
      <vt:lpstr>Фукции на периферните устройства</vt:lpstr>
      <vt:lpstr>Фукции на периферните устройства</vt:lpstr>
      <vt:lpstr>Фукции на периферните устройства</vt:lpstr>
      <vt:lpstr>Фукции на периферните устройства</vt:lpstr>
      <vt:lpstr>Фукции на периферните устройства</vt:lpstr>
      <vt:lpstr>Периферни устройства в компютъра</vt:lpstr>
      <vt:lpstr>Задача за самостоятелна работа</vt:lpstr>
      <vt:lpstr>Свързване на периферните устройства</vt:lpstr>
      <vt:lpstr>Свързване на периферните устройства</vt:lpstr>
      <vt:lpstr>Свързване на периферните устройства</vt:lpstr>
      <vt:lpstr>Свързване на периферните устройства</vt:lpstr>
      <vt:lpstr>Задача за самостоятелна работа</vt:lpstr>
      <vt:lpstr>Задача за самостоятелна работа</vt:lpstr>
      <vt:lpstr>Задача за самостоятелна работа</vt:lpstr>
      <vt:lpstr>Задача за самостоятелна работа</vt:lpstr>
      <vt:lpstr>Инсталиране на периферни устройства</vt:lpstr>
      <vt:lpstr>Инсталиране на периферни устройства</vt:lpstr>
      <vt:lpstr>Задача за самостоятелна работа</vt:lpstr>
      <vt:lpstr>Работа с периферно устройство</vt:lpstr>
      <vt:lpstr>Работа с периферно устройство</vt:lpstr>
      <vt:lpstr>Задача за самостоятелна работа</vt:lpstr>
      <vt:lpstr>Област на уведомяването</vt:lpstr>
      <vt:lpstr>Област на уведомяването</vt:lpstr>
      <vt:lpstr>Област на уведомяването</vt:lpstr>
      <vt:lpstr>Област на уведомяването</vt:lpstr>
      <vt:lpstr>Задача за самостоятелна работа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Mariana Mariana</cp:lastModifiedBy>
  <cp:revision>118</cp:revision>
  <dcterms:created xsi:type="dcterms:W3CDTF">2023-01-03T13:46:11Z</dcterms:created>
  <dcterms:modified xsi:type="dcterms:W3CDTF">2023-01-30T12:33:43Z</dcterms:modified>
</cp:coreProperties>
</file>