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92" r:id="rId4"/>
    <p:sldId id="258" r:id="rId5"/>
    <p:sldId id="29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8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30/01/2023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er.mon.bg/s/oer/item-set/126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ontent.org/ocwfinder/" TargetMode="External"/><Relationship Id="rId2" Type="http://schemas.openxmlformats.org/officeDocument/2006/relationships/hyperlink" Target="https://www.youtube.com/user/MITNewsOffic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AtGoogleTalks" TargetMode="External"/><Relationship Id="rId2" Type="http://schemas.openxmlformats.org/officeDocument/2006/relationships/hyperlink" Target="http://www.youtube.com/teacher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google.com/chromecast/answer/6006232?hl=e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" TargetMode="External"/><Relationship Id="rId7" Type="http://schemas.openxmlformats.org/officeDocument/2006/relationships/hyperlink" Target="https://oer.mon.bg/s/oer/item-set/6158" TargetMode="External"/><Relationship Id="rId2" Type="http://schemas.openxmlformats.org/officeDocument/2006/relationships/hyperlink" Target="https://oer.mon.bg/s/oer/item-set/9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er.mon.bg/s/oer/item-set/712" TargetMode="External"/><Relationship Id="rId5" Type="http://schemas.openxmlformats.org/officeDocument/2006/relationships/hyperlink" Target="https://playmathematics.com/bg/" TargetMode="External"/><Relationship Id="rId4" Type="http://schemas.openxmlformats.org/officeDocument/2006/relationships/hyperlink" Target="https://oer.mon.bg/s/oer/item-set/11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bg-BG" sz="6000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en-GB" sz="6000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Идентифициране</a:t>
            </a:r>
            <a:r>
              <a:rPr lang="en-GB" sz="6000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</a:t>
            </a:r>
            <a:r>
              <a:rPr lang="en-GB" sz="6000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пропуски</a:t>
            </a:r>
            <a:r>
              <a:rPr lang="en-GB" sz="6000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GB" sz="6000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дигиталната</a:t>
            </a:r>
            <a:r>
              <a:rPr lang="en-GB" sz="6000" dirty="0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6000" dirty="0" err="1">
                <a:solidFill>
                  <a:srgbClr val="0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компетентност</a:t>
            </a:r>
            <a:endParaRPr lang="en-GB" sz="41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Мултимедйина презентация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Специализирани сайтове за самообучение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854219"/>
            <a:ext cx="11148291" cy="5315671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https://www.liveworksheets.com/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Playmathematics – образователни ресурси по математика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https://playmathematics.com/bg/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 ED – образователни видео ресурси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https://oer.mon.bg/s/oer/item-set/712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Библиотека с учебни ресурси JClic-ClicZone е публичен домейн, създаден да разпространява и подпомага използването на образователни ресурси и да се превърне в пространство за сътрудничество.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https://oer.mon.bg/s/oer/item-set/6158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Изображения, илюстрации, карти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bg-BG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https://oer.mon.bg/s/oer/item-set/12644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40372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Специализирани сайтове за самообучение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854219"/>
            <a:ext cx="11148291" cy="531567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полези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самообучението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позволяват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симулират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явления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неможем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докоснем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напрактика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рядко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срещани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скъпоструващи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опазни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здравето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Такива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наричат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симулатори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виртуални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виртуална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добавена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реалност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Интерактивни симулации PhET- платформа за интерактивни симулации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https://oer.mon.bg/s/oer/item-set/89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Колекции от образователни видеа Academiko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https://oer.mon.bg/s/oer/item-set/560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Колекции от образователни видеа на Кан Академия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https://bg.khanacademy.org/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Колекция OSR (Open Source Physics)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https://oer.mon.bg/s/oer/item-set/23968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2768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Специализирани сайтове за самообучение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1283855"/>
            <a:ext cx="11148291" cy="4886035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интернет пространството са достъпни множество сайтове чрез които имате достъп до различни информационни системи за обучение, които могат да са тясно специализирани в конкретна професионална област (дизайн, програмиране, маркетинг и реклама и др.), така и насочени към различни социални групи- младежи, хора с увреждания или в неравностойно положение.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Електронна платформа за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на възрастни в Европа (EPALE)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Запознайте се с тази отворена, многоезична онлайн общност на специалисти в областта на ученето за възрастни, която допринася за подобряването на качеството и разнообразието на възможностите за учене.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Адрес: https://epale.ec.europa.eu/bg/about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33992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Специализирани сайтове за самообучение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854219"/>
            <a:ext cx="11148291" cy="5315671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Ключови компетентности за учене през целия живот, ресурси за онлайн образование на адрес: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https://epale.ec.europa.eu/en/blog/key-competences-lifelong-learning-resources-online-education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EIT — Цифрови технологии: онлайн курсове по различни образователни направления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самообучение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високотехнологични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професионални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дисциплини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http://coursera.org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EIT — Иновативна енергетика: онлайн курсове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https://sea.innoenergy.com/all-courses/all?availability%5B0%5D=271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Oнлайн обучителни материали по програмиране: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https://codeweek.eu/resources/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https://codeweek.eu/training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0249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Специализирани сайтове за самообучение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854219"/>
            <a:ext cx="11148291" cy="531567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Освен изброените до тук възможности за получаване на обучителна информация и курсове можем да направим една стъпка напред с онлайн образователни институции, които позволяват издаване на сертификат за завършено ниво на образователна степен.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 иняколко от тях: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https://www.iu.org/lp/online-learning-degrees-at-iu/?utm_source=google&amp;utm_medium=cpc&amp;utm_campaign=17355843036&amp;utm_content=135865369854&amp;device=c&amp;gclid=CjwKCAiAzp6eBhByEiwA_gGq5D2dlez8_zn3zrW_tcOcINkNIoje84mRmRF0O2XPIFNbi0w2FFDyJxoCu48QAvD_BwE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https://www.udemy.com/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https://www.edx.org/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https://www.coursera.org/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https://www.futurelearn.com/courses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https://alison.com/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09118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altLang="en-US" sz="4000" b="1" dirty="0">
                <a:latin typeface="Times New Roman" panose="02020603050405020304" pitchFamily="18" charset="0"/>
              </a:rPr>
              <a:t>Видео ресурси за самообучение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854219"/>
            <a:ext cx="11148291" cy="5315671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altLang="en-US" sz="1800" dirty="0">
                <a:latin typeface="Times New Roman" panose="02020603050405020304" pitchFamily="18" charset="0"/>
              </a:rPr>
              <a:t>Безплатни образователни сайтове с видео ресурси, даващи възможност за придобиване на сертификат.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Повечето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от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тези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bg-BG" altLang="en-US" sz="1800" dirty="0">
                <a:latin typeface="Times New Roman" panose="02020603050405020304" pitchFamily="18" charset="0"/>
              </a:rPr>
              <a:t>системи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предоставят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достъп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до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богати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библиотеки</a:t>
            </a:r>
            <a:r>
              <a:rPr lang="en-GB" altLang="en-US" sz="1800" dirty="0">
                <a:latin typeface="Times New Roman" panose="02020603050405020304" pitchFamily="18" charset="0"/>
              </a:rPr>
              <a:t>,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където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любопитните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читатели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могат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да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открият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информация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от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почти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всеки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дял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на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науката</a:t>
            </a:r>
            <a:r>
              <a:rPr lang="en-GB" altLang="en-US" sz="1800" dirty="0">
                <a:latin typeface="Times New Roman" panose="02020603050405020304" pitchFamily="18" charset="0"/>
              </a:rPr>
              <a:t>.</a:t>
            </a:r>
            <a:r>
              <a:rPr lang="bg-BG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Част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от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сайтовете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предоставят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услугите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си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освен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на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английски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език</a:t>
            </a:r>
            <a:r>
              <a:rPr lang="en-GB" altLang="en-US" sz="1800" dirty="0">
                <a:latin typeface="Times New Roman" panose="02020603050405020304" pitchFamily="18" charset="0"/>
              </a:rPr>
              <a:t> и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на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много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други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езици</a:t>
            </a:r>
            <a:r>
              <a:rPr lang="en-GB" altLang="en-US" sz="1800" dirty="0"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altLang="en-US" sz="1800" dirty="0">
                <a:latin typeface="Times New Roman" panose="02020603050405020304" pitchFamily="18" charset="0"/>
              </a:rPr>
              <a:t>В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сайтът</a:t>
            </a:r>
            <a:r>
              <a:rPr lang="en-GB" altLang="en-US" sz="1800" dirty="0">
                <a:latin typeface="Times New Roman" panose="02020603050405020304" pitchFamily="18" charset="0"/>
              </a:rPr>
              <a:t> TED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могат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да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се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открият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огромен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брой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лекции</a:t>
            </a:r>
            <a:r>
              <a:rPr lang="en-GB" altLang="en-US" sz="1800" dirty="0">
                <a:latin typeface="Times New Roman" panose="02020603050405020304" pitchFamily="18" charset="0"/>
              </a:rPr>
              <a:t> и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презентации</a:t>
            </a:r>
            <a:r>
              <a:rPr lang="en-GB" altLang="en-US" sz="1800" dirty="0">
                <a:latin typeface="Times New Roman" panose="02020603050405020304" pitchFamily="18" charset="0"/>
              </a:rPr>
              <a:t>,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видеата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са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дублирани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на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множество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езици</a:t>
            </a:r>
            <a:r>
              <a:rPr lang="bg-BG" altLang="en-US" sz="1800" dirty="0">
                <a:latin typeface="Times New Roman" panose="02020603050405020304" pitchFamily="18" charset="0"/>
              </a:rPr>
              <a:t>,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включително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български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език</a:t>
            </a:r>
            <a:r>
              <a:rPr lang="en-GB" altLang="en-US" sz="1800" dirty="0"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altLang="en-US" sz="1800" dirty="0">
                <a:latin typeface="Times New Roman" panose="02020603050405020304" pitchFamily="18" charset="0"/>
              </a:rPr>
              <a:t>Интернет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базирани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образователни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материали</a:t>
            </a:r>
            <a:r>
              <a:rPr lang="en-GB" altLang="en-US" sz="1800" dirty="0">
                <a:latin typeface="Times New Roman" panose="02020603050405020304" pitchFamily="18" charset="0"/>
              </a:rPr>
              <a:t> в </a:t>
            </a:r>
            <a:r>
              <a:rPr lang="en-GB" altLang="en-US" sz="1800" dirty="0" err="1">
                <a:latin typeface="Times New Roman" panose="02020603050405020304" pitchFamily="18" charset="0"/>
              </a:rPr>
              <a:t>широк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кръг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области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bg-BG" altLang="en-US" sz="1800" dirty="0">
                <a:latin typeface="Times New Roman" panose="02020603050405020304" pitchFamily="18" charset="0"/>
              </a:rPr>
              <a:t>п</a:t>
            </a:r>
            <a:r>
              <a:rPr lang="en-GB" altLang="en-US" sz="1800" dirty="0" err="1">
                <a:latin typeface="Times New Roman" panose="02020603050405020304" pitchFamily="18" charset="0"/>
              </a:rPr>
              <a:t>одредени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по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азбучен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ред</a:t>
            </a:r>
            <a:r>
              <a:rPr lang="bg-BG" altLang="en-US" sz="1800" dirty="0">
                <a:latin typeface="Times New Roman" panose="02020603050405020304" pitchFamily="18" charset="0"/>
              </a:rPr>
              <a:t>:</a:t>
            </a:r>
            <a:endParaRPr lang="en-US" altLang="en-US" sz="180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80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latin typeface="Times New Roman" panose="02020603050405020304" pitchFamily="18" charset="0"/>
              </a:rPr>
              <a:t>Alison -</a:t>
            </a:r>
            <a:r>
              <a:rPr lang="bg-BG" altLang="en-US" sz="1800" dirty="0">
                <a:latin typeface="Times New Roman" panose="02020603050405020304" pitchFamily="18" charset="0"/>
              </a:rPr>
              <a:t>О</a:t>
            </a:r>
            <a:r>
              <a:rPr lang="en-GB" altLang="en-US" sz="1800" dirty="0" err="1">
                <a:latin typeface="Times New Roman" panose="02020603050405020304" pitchFamily="18" charset="0"/>
              </a:rPr>
              <a:t>бразователни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материали</a:t>
            </a:r>
            <a:r>
              <a:rPr lang="en-GB" altLang="en-US" sz="1800" dirty="0">
                <a:latin typeface="Times New Roman" panose="02020603050405020304" pitchFamily="18" charset="0"/>
              </a:rPr>
              <a:t> в </a:t>
            </a:r>
            <a:r>
              <a:rPr lang="en-GB" altLang="en-US" sz="1800" dirty="0" err="1">
                <a:latin typeface="Times New Roman" panose="02020603050405020304" pitchFamily="18" charset="0"/>
              </a:rPr>
              <a:t>широк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кръг</a:t>
            </a:r>
            <a:r>
              <a:rPr lang="en-GB" altLang="en-US" sz="1800" dirty="0">
                <a:latin typeface="Times New Roman" panose="02020603050405020304" pitchFamily="18" charset="0"/>
              </a:rPr>
              <a:t> </a:t>
            </a:r>
            <a:r>
              <a:rPr lang="en-GB" altLang="en-US" sz="1800" dirty="0" err="1">
                <a:latin typeface="Times New Roman" panose="02020603050405020304" pitchFamily="18" charset="0"/>
              </a:rPr>
              <a:t>области</a:t>
            </a:r>
            <a:r>
              <a:rPr lang="en-GB" altLang="en-US" sz="1800" dirty="0"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800" dirty="0">
                <a:latin typeface="Times New Roman" panose="02020603050405020304" pitchFamily="18" charset="0"/>
              </a:rPr>
              <a:t>alison.com</a:t>
            </a: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който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интервюта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повече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600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най-изтъкнатите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лидери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bigthink.com</a:t>
            </a: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където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късометражни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уроци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професионални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обучители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brightstorm.com </a:t>
            </a: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който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събира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безплатни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уроци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cosmolearning.com</a:t>
            </a:r>
          </a:p>
          <a:p>
            <a:endParaRPr lang="en-GB" altLang="en-US" sz="1800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87956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altLang="en-US" sz="4000" b="1" dirty="0">
                <a:latin typeface="Times New Roman" panose="02020603050405020304" pitchFamily="18" charset="0"/>
              </a:rPr>
              <a:t>Видео ресурси за самообучение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854219"/>
            <a:ext cx="11148291" cy="5315671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който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световно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университети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професори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възможности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получаване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безплатни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сертификати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курсове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coursera.org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курсове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които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специално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проектирани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интерактивно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edx.org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секции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курсове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водещите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университети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Европа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futurelearn.com</a:t>
            </a: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безплатни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онлайни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курсове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житейски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умения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gcflearnfree.org</a:t>
            </a: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Сайътът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съдържа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професионалн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направени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потребители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„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….“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направим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нещо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howcast.com</a:t>
            </a: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съдържа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200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хиляди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безплатни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множество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академична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archive.org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509142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altLang="en-US" sz="4000" b="1" dirty="0">
                <a:latin typeface="Times New Roman" panose="02020603050405020304" pitchFamily="18" charset="0"/>
              </a:rPr>
              <a:t>Видео ресурси за самообучение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854219"/>
            <a:ext cx="11148291" cy="5315671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съдържа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курсови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хора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които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решили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самообучават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ocw.mit.edu  |  </a:t>
            </a: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Вижте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също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en-GB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MIT on YouTube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OpenCourseWare</a:t>
            </a:r>
            <a:r>
              <a:rPr lang="en-GB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 Finder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който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съдържа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пълнометражни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документални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филми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snagfilms.com</a:t>
            </a: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който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събира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teachertube.com</a:t>
            </a:r>
          </a:p>
          <a:p>
            <a:pPr marL="0" indent="0" algn="just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който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поместени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най-добрите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лидери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мислители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нашето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български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субтитри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голяма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видеата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ted.org</a:t>
            </a:r>
          </a:p>
          <a:p>
            <a:pPr marL="0" indent="0" algn="just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обучителни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някои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най-изтъкнатите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професори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професионалисти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треньори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консултанти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videojug.com</a:t>
            </a: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129858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altLang="en-US" sz="4000" b="1" dirty="0">
                <a:latin typeface="Times New Roman" panose="02020603050405020304" pitchFamily="18" charset="0"/>
              </a:rPr>
              <a:t>Видео ресурси за самообучение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854219"/>
            <a:ext cx="11148291" cy="5315671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всеобхватни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обучителни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които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събирани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пространството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watchknowlearn.org</a:t>
            </a: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представлява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търсачка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„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…“.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wonderhowto.com</a:t>
            </a: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предоставя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достъп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някои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встъпителни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курсове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университета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Йел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oyc.yale.edu</a:t>
            </a: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Каналът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Youtube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платформата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предоставя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достъп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безплатни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хиляда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колежа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университети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youtube.com/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| 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Вижте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още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en-GB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YouTube Teachers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Talks@Google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оригинални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анимирани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обучителни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brainpop.com</a:t>
            </a:r>
          </a:p>
          <a:p>
            <a:pPr marL="0" indent="0">
              <a:buNone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Сайтът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съдържа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42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хиляди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обучителни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курса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като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голяма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тях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безплатни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udemy.com</a:t>
            </a:r>
            <a:endParaRPr lang="en-GB" altLang="en-US" sz="180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83775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1505527"/>
            <a:ext cx="11148291" cy="46643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Развитието на технологиите в последните години е особенно интензивно, което налага осъвременяване на знанията и уменията към текущите новости. Този процес би могъл да се окаже сериозно предизвикателство за обучаемите, които не ползват чужди езици, поради факта, че една част от учебните ресурси е налична само на английски или друг чужд език. Ще се запознаем с няколко подхода, които биха ни подпомогнали в справянето с този проблем.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4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803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Идентифициране</a:t>
            </a:r>
            <a:r>
              <a:rPr lang="en-GB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пропуски</a:t>
            </a:r>
            <a:r>
              <a:rPr lang="en-GB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дигиталната</a:t>
            </a:r>
            <a:r>
              <a:rPr lang="en-GB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</a:t>
            </a:r>
            <a:endParaRPr lang="en-GB" sz="3600" dirty="0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>
          <a:xfrm>
            <a:off x="480291" y="1620838"/>
            <a:ext cx="11055928" cy="46799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СЪДЪРЖАНИЕ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Ресурси за самообучение в интернет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Системи за самообучение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Специализирани сайтове за самообучение	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Видео ресурси за самообучение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Работа с ръководства за потребителя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Използване на уеб базирана система за превод	</a:t>
            </a:r>
          </a:p>
          <a:p>
            <a:pPr marL="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854219"/>
            <a:ext cx="11148291" cy="531567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Използване на уеб базирана система за превод</a:t>
            </a:r>
            <a:endParaRPr lang="en-GB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Търсенето на информация в интернет пространството може да се окаже неефективно, ако ресурсите, които откривате са на чужд език, който не изпозлвате- английски, руски, немски и т.н. Възможно ли е въпреки това да използваме намерената информация, така че да отговорим на възникналата необходимост.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Една възможност, която лесно и ефективно бихме приложили е използването на уеб базирана система за превод на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Google, 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която поддържа превод на над 20 езика. Адреса на който се намира платформата е: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https://translate.google.com/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2403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bg-BG" sz="4000" b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0DA45D-9819-6D5C-5D00-B31294E21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</a:blip>
          <a:srcRect l="364" t="5832" r="21624" b="44915"/>
          <a:stretch/>
        </p:blipFill>
        <p:spPr bwMode="auto">
          <a:xfrm>
            <a:off x="314325" y="921558"/>
            <a:ext cx="11147425" cy="3631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02A78B-4216-8780-957E-7A264493C12E}"/>
              </a:ext>
            </a:extLst>
          </p:cNvPr>
          <p:cNvSpPr txBox="1"/>
          <p:nvPr/>
        </p:nvSpPr>
        <p:spPr>
          <a:xfrm>
            <a:off x="314325" y="4620522"/>
            <a:ext cx="11258839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Обърнете внимание на няколко важни елемента в този прозорец: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g-BG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-Меню с бутони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от което можете да направите избор на ресурса, който искате да бъде преведен- текст (отделна дума или абзац); документ, намиращ се на личния Ви компютър; ресурс в интернет, за който трябва да посочите адреса на който се намира. Ще разгледаме как се работи с всяка възможност в упражненията.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51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b="1" dirty="0"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04" y="2029277"/>
            <a:ext cx="11148291" cy="117778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е да изберете отляво езика на който е текстът за превод, а  отдясно езика на който желаете да получите превода. 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244FA-A2BF-ABD9-37B5-725EA7780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3099" t="15051" r="63154" b="71597"/>
          <a:stretch/>
        </p:blipFill>
        <p:spPr bwMode="auto">
          <a:xfrm>
            <a:off x="426950" y="1149167"/>
            <a:ext cx="3357880" cy="880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82B049-33CB-C1FE-3A29-ED22AF127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6292" t="26893" r="23135" b="58115"/>
          <a:stretch/>
        </p:blipFill>
        <p:spPr bwMode="auto">
          <a:xfrm>
            <a:off x="426950" y="3327096"/>
            <a:ext cx="9898072" cy="1392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089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b="1" dirty="0"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04" y="1151822"/>
            <a:ext cx="11148291" cy="465785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този пример е избран английски, като език на оригиналният текст и български за език на който ще получим превода.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Нека да използваме тези знания напрактика!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1. Необходимо е да преведете определена дума или пасаж текст от български на английски, немски и японски.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Направете превод думата </a:t>
            </a:r>
            <a:r>
              <a:rPr lang="bg-B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жилище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трите езика.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Стъпки, които трябва да изпълните: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-напишете адреса </a:t>
            </a:r>
            <a:r>
              <a:rPr lang="bg-BG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https://translate.google.com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адресното поле на браузъра;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-въведете думата жилище в лявата час на панела за превод, като сте избрали от менюто за превод </a:t>
            </a:r>
            <a:r>
              <a:rPr lang="bg-B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ТЕКСТ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език </a:t>
            </a:r>
            <a:r>
              <a:rPr lang="bg-B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български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Изберете от десния панел език за превод </a:t>
            </a:r>
            <a:r>
              <a:rPr lang="bg-B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английски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ще получите веднага превода. Резултатът е следния: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135513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b="1" dirty="0"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2CF3D-8219-D99B-085D-CF9E0B0A0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6" t="25758" r="7776" b="5066"/>
          <a:stretch/>
        </p:blipFill>
        <p:spPr bwMode="auto">
          <a:xfrm>
            <a:off x="600364" y="900205"/>
            <a:ext cx="11083636" cy="5100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0249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b="1" dirty="0"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0" y="1234950"/>
            <a:ext cx="11148291" cy="47963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Обърнете внимание, че вдясно под превода получавате списък с думи на английски, които се използват като синоними на преведената дума „жилище“. Бихте могли да подберете измежду тях, дума която ви звучи по-близка по смисъл към вашата идея за превод.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2: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Направете превод на текста: „Жилището се намира в центъра на града, разполага с три просторни стаи, голяма градина и гараж. В съседство се намират хранителен магазин и аптека.“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Копирайте текста, който трябва да бъде преведен в панела вляво. Не е необходимо от дясно да избирате отново език за превод, ако искаме текста да бъде преведен отново на английски. Резултатът, който ще получите изглежда така: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740960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b="1" dirty="0"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D0C4-4DB1-7BDB-A4C6-16CEBA19F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2" t="25596" r="8310" b="28873"/>
          <a:stretch/>
        </p:blipFill>
        <p:spPr bwMode="auto">
          <a:xfrm>
            <a:off x="414048" y="1759295"/>
            <a:ext cx="11254066" cy="3385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4535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b="1" dirty="0"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0" y="1234950"/>
            <a:ext cx="11148291" cy="47963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Можете да копирате преведения текст и да го използвате в друга електронна среда, според Вашето желание. Най-бързият начин да направите копирането е да кликнете най-левия бутон в долния десен ъгъл, под преведеният текст, който изглежда по този начин: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Самостоятелно използвайте разгледаните до тук възможности, за да направите превод на думата и абзаца текст на немски и японски. Вече знаете как да използвате силата на технологиите, която ви дава огромна свобода в общуването. Забавлявайте се!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3. Получили сте документ, който съдържа текст на чужд език и Ви е трудно да се справите с разбирането на съдържанието му. Бихте могли да го занесете за превод в кантра, предлагаща такива услуги, но е възможно и да се справите сами. </a:t>
            </a: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0CFEB-62A9-D547-2CD5-C72BDD7F0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36" t="60264" r="9188" b="30592"/>
          <a:stretch/>
        </p:blipFill>
        <p:spPr bwMode="auto">
          <a:xfrm>
            <a:off x="552796" y="2673089"/>
            <a:ext cx="1148080" cy="532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1095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b="1" dirty="0"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0" y="1234950"/>
            <a:ext cx="11148291" cy="47963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Използвайте следните подходи: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-копирайте съдържанието на отделни пасажи от документа и го поставете в уеб системата за превод както направихте в предходната ситуация. Този подход е неудобен, когато разполагате с голям по обем текст.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-използвайте възможностите на уеб платформата за превод на цели файлове, като изберете бутона Документи: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B2F6C-105D-F4A8-8B2D-489C1BA15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" t="18144" r="23544" b="38278"/>
          <a:stretch/>
        </p:blipFill>
        <p:spPr bwMode="auto">
          <a:xfrm>
            <a:off x="1026359" y="3429000"/>
            <a:ext cx="8607166" cy="2879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0187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b="1" dirty="0"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0" y="1234950"/>
            <a:ext cx="11148291" cy="47963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Обърнете внимание, че има ограничение за типовете файлове, който могат да бъдат преведени. От бутона „Търсене в компютъра Ви“ изберете файла, който искате да преведете, както и езицка за превод.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Възможно е да не сте сигурни на какъв език е текста, който желаете да преведете, тогава използвайте бутона „Разпознаване на езика“ в горният ляв ъгъл на панела.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4. При търсене в интернет сте попаднали на сайт с информация на чужд език, която Ви интересува. За да я преведете на български може да копирате текста и да го поставите в уеб базираната система за превод. В много случаи това е неудобно, защото ще бъде преведено само съдържанието, което сте копирали, останалата част от сайта- менута, навигационен панел и т.н. няма да се повлияят от превода. За да решите този проблем използвайте следващото меню на системата за превод „Уебсайтове“, което превежда цялото съдържание на сайта и улеснява работата Ви с него. Панелът има следния изглед: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85077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kern="0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Ресурси</a:t>
            </a:r>
            <a:r>
              <a:rPr lang="en-GB" sz="3600" b="1" kern="0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GB" sz="3600" b="1" kern="0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за</a:t>
            </a:r>
            <a:r>
              <a:rPr lang="en-GB" sz="3600" b="1" kern="0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</a:t>
            </a:r>
            <a:r>
              <a:rPr lang="en-GB" sz="3600" b="1" kern="0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самообучение</a:t>
            </a:r>
            <a:r>
              <a:rPr lang="en-GB" sz="3600" b="1" kern="0" cap="small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в </a:t>
            </a:r>
            <a:r>
              <a:rPr lang="en-GB" sz="3600" b="1" kern="0" cap="small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интернет</a:t>
            </a:r>
            <a:endParaRPr lang="en-GB" sz="3600" dirty="0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>
          <a:xfrm>
            <a:off x="480291" y="1620838"/>
            <a:ext cx="11055928" cy="4679950"/>
          </a:xfrm>
        </p:spPr>
        <p:txBody>
          <a:bodyPr/>
          <a:lstStyle/>
          <a:p>
            <a:pPr marL="0" indent="0" algn="just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spcBef>
                <a:spcPts val="1800"/>
              </a:spcBef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неизчерпаем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източник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знания, които подпомагат обучаемите в разбирането за развитието на дигиталните технологии, идентифицирането на възможностите за придобиване на нови знания и умения в интернет, и необходимостта от запознаване с нови технологии.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Световната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мрежа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можете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намерите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 ресурси в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професионални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системи за самообучение, работа с ръководства за потребителя и други, както и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повишите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своята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увереност при използването на дигитални програми и устройства.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„Не е важно да знаеш всичко! Важното е да знаеш КЪДЕ да го намериш!“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Алберт Айнщайн</a:t>
            </a:r>
            <a:endParaRPr lang="en-GB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462513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b="1" dirty="0"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4A986F-13D7-B5A8-74CD-03886E5E9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3" t="24786" r="27545" b="45564"/>
          <a:stretch/>
        </p:blipFill>
        <p:spPr bwMode="auto">
          <a:xfrm>
            <a:off x="436361" y="936106"/>
            <a:ext cx="10234814" cy="2629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0111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b="1" dirty="0"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0" y="985575"/>
            <a:ext cx="11148291" cy="479639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Изберете езиците за превод от-&gt;на и в полето „уебсайт“ копирайте адреса на сайта, който искате да бъде преведен. Кликнете бутона със стрелка вдясно, за да стартирате процеса. В нов прозорец ще получите преведеното съдържание на сайта.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 го направим на практика: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Търсим информация за това как да работим с определено устройство към нашия компютър. В случая бихме искали да се свържем към мултимедийно устройство, което ще прожектира съдържанието от нашия лаптоп на мултимедийна стена за публика. Можем да използваме два подхода за търсене: да намерим сйта на производителя на устройството и в него да се ориентираме къде можем да прочетем техническата документация, която съдържа инструкции за употреба на устройството. Тук е много вероятно да ни се наложи да използваме разгледаните по-горе възможности за превод на пазаж текст или на текстов файл. Това е отнемаща време дейност и е добре да сме запознати с възможностите за превод на съдържанието на уебсайт.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Намерили сме информацията за употреба на мултимедийно устройство и инструкциите за свързване към лаптоп на следния адрес: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https://support.google.com/chromecast/answer/6006232?hl=en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Информацията на английски има вида: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458338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b="1" dirty="0"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949E5C-C488-DD4A-327B-ACFB90108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E1860-4F4E-0E39-5E20-C1587B593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2" t="26793" r="9222" b="9740"/>
          <a:stretch/>
        </p:blipFill>
        <p:spPr bwMode="auto">
          <a:xfrm>
            <a:off x="193960" y="1065233"/>
            <a:ext cx="11314545" cy="4441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1651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b="1" dirty="0"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0" y="985575"/>
            <a:ext cx="11148291" cy="47963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Изпъленете следните стъпки: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Копирайте съдържанието на адресното поле;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Сложете този адрес в прозореца на уеб базираната система за превод, като предварително сте отворили бутона за превод на уеб сайт, както показахме по-горе;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Кликнете синия бутон със стрелка и ще получите в нов прозорец следното съдържание с преведени инструкции: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2E5E72-3312-CBF3-16C5-F977453C3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3" t="24786" r="27545" b="45564"/>
          <a:stretch/>
        </p:blipFill>
        <p:spPr bwMode="auto">
          <a:xfrm>
            <a:off x="644468" y="3125483"/>
            <a:ext cx="7428114" cy="1908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8858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b="1" dirty="0"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9E26A-9302-55CB-CA85-88E193B2E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" t="5142" r="13077" b="4744"/>
          <a:stretch/>
        </p:blipFill>
        <p:spPr bwMode="auto">
          <a:xfrm>
            <a:off x="822036" y="862249"/>
            <a:ext cx="9938328" cy="4836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6979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2"/>
            <a:ext cx="12192000" cy="76661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n-US" sz="4000" b="1" dirty="0">
                <a:latin typeface="Cambria" panose="02040503050406030204" pitchFamily="18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bg-BG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абота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ръководства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</a:t>
            </a:r>
            <a:r>
              <a:rPr lang="en-GB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потребителя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40" y="1819564"/>
            <a:ext cx="11148291" cy="3962406"/>
          </a:xfrm>
        </p:spPr>
        <p:txBody>
          <a:bodyPr/>
          <a:lstStyle/>
          <a:p>
            <a:pPr marL="138112" indent="0" algn="just">
              <a:lnSpc>
                <a:spcPct val="150000"/>
              </a:lnSpc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Имайте предвид, че в текстовете, свързани с различни професионални области се използват професионални термини, които трябва да се преведат на български смислово, а не дословно. Много често тази особеност се оказва решаваща за качеството на превода. Ще ви се налага да доосмисляте преведения материал, което ще се получава с лекота ако сте професионалист в конкретната област.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8112" indent="0" algn="ctr">
              <a:lnSpc>
                <a:spcPct val="150000"/>
              </a:lnSpc>
              <a:buNone/>
            </a:pPr>
            <a:r>
              <a:rPr lang="bg-B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Успех!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92628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Cambria" panose="02040503050406030204" pitchFamily="18" charset="0"/>
                <a:ea typeface="Times New Roman" panose="02020603050405020304" pitchFamily="18" charset="0"/>
              </a:rPr>
              <a:t>Системи за самообучение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6" y="1620838"/>
            <a:ext cx="11148291" cy="4679950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 епохата, в която живеем технологиите и устройствата се модернизират изключително бързо. Едно от най-важните умения, които трябва да владеем е да  знаем къде и как да намерим нова инфоркация, която ще повиши знанията и уменията ни. В науната литература този процес се нарича „неформално обучение“ или „самообучение“.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Освен чрез търсене по ключови думи в интернет пространството, чрез което намираме адреси на сайтове с тематична информация е добре да познаваме специализирани ресурси и платформи за самообучение.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06096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CF8F6B-5368-5660-4337-ADEA2C0173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EC346-638F-1597-2098-A13298E07C9F}"/>
              </a:ext>
            </a:extLst>
          </p:cNvPr>
          <p:cNvSpPr txBox="1"/>
          <p:nvPr/>
        </p:nvSpPr>
        <p:spPr>
          <a:xfrm>
            <a:off x="507999" y="2075118"/>
            <a:ext cx="10760364" cy="4039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 err="1"/>
              <a:t>Използване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търсещи</a:t>
            </a:r>
            <a:r>
              <a:rPr lang="en-US" dirty="0"/>
              <a:t> </a:t>
            </a:r>
            <a:r>
              <a:rPr lang="en-US" dirty="0" err="1"/>
              <a:t>машини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намиране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информация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ключови</a:t>
            </a:r>
            <a:r>
              <a:rPr lang="en-US" dirty="0"/>
              <a:t> </a:t>
            </a:r>
            <a:r>
              <a:rPr lang="en-US" dirty="0" err="1"/>
              <a:t>думи</a:t>
            </a:r>
            <a:endParaRPr lang="bg-BG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/>
              <a:t>Съществуват</a:t>
            </a:r>
            <a:r>
              <a:rPr lang="en-US" dirty="0"/>
              <a:t> </a:t>
            </a:r>
            <a:r>
              <a:rPr lang="en-US" dirty="0" err="1"/>
              <a:t>голям</a:t>
            </a:r>
            <a:r>
              <a:rPr lang="en-US" dirty="0"/>
              <a:t> </a:t>
            </a:r>
            <a:r>
              <a:rPr lang="en-US" dirty="0" err="1"/>
              <a:t>брой</a:t>
            </a:r>
            <a:r>
              <a:rPr lang="en-US" dirty="0"/>
              <a:t> </a:t>
            </a:r>
            <a:r>
              <a:rPr lang="en-US" dirty="0" err="1"/>
              <a:t>сайтове</a:t>
            </a:r>
            <a:r>
              <a:rPr lang="en-US" dirty="0"/>
              <a:t> в </a:t>
            </a:r>
            <a:r>
              <a:rPr lang="en-US" dirty="0" err="1"/>
              <a:t>интернет</a:t>
            </a:r>
            <a:r>
              <a:rPr lang="en-US" dirty="0"/>
              <a:t>, </a:t>
            </a:r>
            <a:r>
              <a:rPr lang="en-US" dirty="0" err="1"/>
              <a:t>наречени</a:t>
            </a:r>
            <a:r>
              <a:rPr lang="en-US" dirty="0"/>
              <a:t> </a:t>
            </a:r>
            <a:r>
              <a:rPr lang="en-US" dirty="0" err="1"/>
              <a:t>търсачки</a:t>
            </a:r>
            <a:r>
              <a:rPr lang="en-US" dirty="0"/>
              <a:t>, </a:t>
            </a:r>
            <a:r>
              <a:rPr lang="en-US" dirty="0" err="1"/>
              <a:t>които</a:t>
            </a:r>
            <a:r>
              <a:rPr lang="en-US" dirty="0"/>
              <a:t> </a:t>
            </a:r>
            <a:r>
              <a:rPr lang="en-US" dirty="0" err="1"/>
              <a:t>предоставят</a:t>
            </a:r>
            <a:r>
              <a:rPr lang="en-US" dirty="0"/>
              <a:t> </a:t>
            </a:r>
            <a:r>
              <a:rPr lang="en-US" dirty="0" err="1"/>
              <a:t>услуга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търсене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информация</a:t>
            </a:r>
            <a:r>
              <a:rPr lang="en-US" dirty="0"/>
              <a:t> в </a:t>
            </a:r>
            <a:r>
              <a:rPr lang="en-US" dirty="0" err="1"/>
              <a:t>мрежата</a:t>
            </a:r>
            <a:r>
              <a:rPr lang="en-US" dirty="0"/>
              <a:t>. </a:t>
            </a:r>
            <a:r>
              <a:rPr lang="en-US" dirty="0" err="1"/>
              <a:t>По-развитите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тях</a:t>
            </a:r>
            <a:r>
              <a:rPr lang="en-US" dirty="0"/>
              <a:t> </a:t>
            </a:r>
            <a:r>
              <a:rPr lang="en-US" dirty="0" err="1"/>
              <a:t>позволяват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укажем</a:t>
            </a:r>
            <a:r>
              <a:rPr lang="en-US" dirty="0"/>
              <a:t> </a:t>
            </a:r>
            <a:r>
              <a:rPr lang="en-US" dirty="0" err="1"/>
              <a:t>допълнителни</a:t>
            </a:r>
            <a:r>
              <a:rPr lang="en-US" dirty="0"/>
              <a:t> </a:t>
            </a:r>
            <a:r>
              <a:rPr lang="en-US" dirty="0" err="1"/>
              <a:t>данни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информацията</a:t>
            </a:r>
            <a:r>
              <a:rPr lang="en-US" dirty="0"/>
              <a:t>, </a:t>
            </a:r>
            <a:r>
              <a:rPr lang="en-US" dirty="0" err="1"/>
              <a:t>която</a:t>
            </a:r>
            <a:r>
              <a:rPr lang="en-US" dirty="0"/>
              <a:t> </a:t>
            </a:r>
            <a:r>
              <a:rPr lang="en-US" dirty="0" err="1"/>
              <a:t>търсим</a:t>
            </a:r>
            <a:r>
              <a:rPr lang="en-US" dirty="0"/>
              <a:t>. </a:t>
            </a:r>
            <a:endParaRPr lang="bg-BG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/>
              <a:t>Най-важните</a:t>
            </a:r>
            <a:r>
              <a:rPr lang="en-US" dirty="0"/>
              <a:t> </a:t>
            </a:r>
            <a:r>
              <a:rPr lang="en-US" dirty="0" err="1"/>
              <a:t>данни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търсещите</a:t>
            </a:r>
            <a:r>
              <a:rPr lang="en-US" dirty="0"/>
              <a:t> </a:t>
            </a:r>
            <a:r>
              <a:rPr lang="en-US" dirty="0" err="1"/>
              <a:t>машини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ключовите</a:t>
            </a:r>
            <a:r>
              <a:rPr lang="en-US" dirty="0"/>
              <a:t> </a:t>
            </a:r>
            <a:r>
              <a:rPr lang="en-US" dirty="0" err="1"/>
              <a:t>думи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още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наричат</a:t>
            </a:r>
            <a:r>
              <a:rPr lang="en-US" dirty="0"/>
              <a:t> </a:t>
            </a:r>
            <a:r>
              <a:rPr lang="en-US" dirty="0" err="1"/>
              <a:t>фрази</a:t>
            </a:r>
            <a:r>
              <a:rPr lang="en-US" dirty="0"/>
              <a:t>, </a:t>
            </a:r>
            <a:r>
              <a:rPr lang="en-US" dirty="0" err="1"/>
              <a:t>които</a:t>
            </a:r>
            <a:r>
              <a:rPr lang="en-US" dirty="0"/>
              <a:t> </a:t>
            </a:r>
            <a:r>
              <a:rPr lang="en-US" dirty="0" err="1"/>
              <a:t>възможно</a:t>
            </a:r>
            <a:r>
              <a:rPr lang="en-US" dirty="0"/>
              <a:t> </a:t>
            </a:r>
            <a:r>
              <a:rPr lang="en-US" dirty="0" err="1"/>
              <a:t>най-точно</a:t>
            </a:r>
            <a:r>
              <a:rPr lang="en-US" dirty="0"/>
              <a:t> и </a:t>
            </a:r>
            <a:r>
              <a:rPr lang="en-US" dirty="0" err="1"/>
              <a:t>ясно</a:t>
            </a:r>
            <a:r>
              <a:rPr lang="en-US" dirty="0"/>
              <a:t> </a:t>
            </a:r>
            <a:r>
              <a:rPr lang="en-US" dirty="0" err="1"/>
              <a:t>описват</a:t>
            </a:r>
            <a:r>
              <a:rPr lang="en-US" dirty="0"/>
              <a:t> </a:t>
            </a:r>
            <a:r>
              <a:rPr lang="en-US" dirty="0" err="1"/>
              <a:t>информацията</a:t>
            </a:r>
            <a:r>
              <a:rPr lang="en-US" dirty="0"/>
              <a:t>, </a:t>
            </a:r>
            <a:r>
              <a:rPr lang="en-US" dirty="0" err="1"/>
              <a:t>която</a:t>
            </a:r>
            <a:r>
              <a:rPr lang="en-US" dirty="0"/>
              <a:t> </a:t>
            </a:r>
            <a:r>
              <a:rPr lang="en-US" dirty="0" err="1"/>
              <a:t>ни</a:t>
            </a:r>
            <a:r>
              <a:rPr lang="en-US" dirty="0"/>
              <a:t> е </a:t>
            </a:r>
            <a:r>
              <a:rPr lang="en-US" dirty="0" err="1"/>
              <a:t>необхдима</a:t>
            </a:r>
            <a:r>
              <a:rPr lang="en-US" dirty="0"/>
              <a:t>. В </a:t>
            </a:r>
            <a:r>
              <a:rPr lang="en-US" dirty="0" err="1"/>
              <a:t>резултат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работата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търсачките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получават</a:t>
            </a:r>
            <a:r>
              <a:rPr lang="en-US" dirty="0"/>
              <a:t> </a:t>
            </a:r>
            <a:r>
              <a:rPr lang="en-US" dirty="0" err="1"/>
              <a:t>списъци</a:t>
            </a:r>
            <a:r>
              <a:rPr lang="en-US" dirty="0"/>
              <a:t> с </a:t>
            </a:r>
            <a:r>
              <a:rPr lang="en-US" dirty="0" err="1"/>
              <a:t>адреси</a:t>
            </a:r>
            <a:r>
              <a:rPr lang="en-US" dirty="0"/>
              <a:t> в </a:t>
            </a:r>
            <a:r>
              <a:rPr lang="en-US" dirty="0" err="1"/>
              <a:t>интернет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които</a:t>
            </a:r>
            <a:r>
              <a:rPr lang="en-US" dirty="0"/>
              <a:t> е </a:t>
            </a:r>
            <a:r>
              <a:rPr lang="en-US" dirty="0" err="1"/>
              <a:t>намерена</a:t>
            </a:r>
            <a:r>
              <a:rPr lang="en-US" dirty="0"/>
              <a:t> </a:t>
            </a:r>
            <a:r>
              <a:rPr lang="en-US" dirty="0" err="1"/>
              <a:t>информация</a:t>
            </a:r>
            <a:r>
              <a:rPr lang="en-US" dirty="0"/>
              <a:t>, </a:t>
            </a:r>
            <a:r>
              <a:rPr lang="en-US" dirty="0" err="1"/>
              <a:t>отговаряща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ключовите</a:t>
            </a:r>
            <a:r>
              <a:rPr lang="en-US" dirty="0"/>
              <a:t> </a:t>
            </a:r>
            <a:r>
              <a:rPr lang="en-US" dirty="0" err="1"/>
              <a:t>думи</a:t>
            </a:r>
            <a:r>
              <a:rPr lang="en-US" dirty="0"/>
              <a:t>.</a:t>
            </a:r>
            <a:endParaRPr lang="bg-BG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dirty="0"/>
              <a:t>Освен чрез търсене по ключови думи в интернет пространството, чрез което намираме адреси на сайтове с тематична информация е добре да познаваме специализирани ресурси и платформи за самообучение. 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337653-F82F-8A67-5CBC-1708B0EB6734}"/>
              </a:ext>
            </a:extLst>
          </p:cNvPr>
          <p:cNvSpPr txBox="1">
            <a:spLocks/>
          </p:cNvSpPr>
          <p:nvPr/>
        </p:nvSpPr>
        <p:spPr>
          <a:xfrm>
            <a:off x="0" y="665015"/>
            <a:ext cx="12192000" cy="8690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bg-BG" b="1" dirty="0">
                <a:latin typeface="Cambria" panose="02040503050406030204" pitchFamily="18" charset="0"/>
                <a:ea typeface="Times New Roman" panose="02020603050405020304" pitchFamily="18" charset="0"/>
              </a:rPr>
              <a:t>Системи за самообучение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16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4618"/>
          </a:xfrm>
        </p:spPr>
        <p:txBody>
          <a:bodyPr/>
          <a:lstStyle/>
          <a:p>
            <a:r>
              <a:rPr lang="bg-BG" b="1" dirty="0">
                <a:latin typeface="Cambria" panose="02040503050406030204" pitchFamily="18" charset="0"/>
                <a:ea typeface="Times New Roman" panose="02020603050405020304" pitchFamily="18" charset="0"/>
              </a:rPr>
              <a:t>Системи за самообучение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6" y="1620838"/>
            <a:ext cx="11148291" cy="4679950"/>
          </a:xfrm>
        </p:spPr>
        <p:txBody>
          <a:bodyPr/>
          <a:lstStyle/>
          <a:p>
            <a:pPr marL="4381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000" dirty="0">
                <a:latin typeface="Cambria" panose="02040503050406030204" pitchFamily="18" charset="0"/>
              </a:rPr>
              <a:t>Хранилищата на образователни ресурси със свободен достъп (Open Educational Resourses)?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latin typeface="Cambria" panose="02040503050406030204" pitchFamily="18" charset="0"/>
              </a:rPr>
              <a:t>Хранилищата на образователни ресурси със свободен достъп (OER) включват пълни курсове, учебници или всякакви учебни материали, включително изображения, видеоклипове или документи, свързани с преподаването и ученето. Смята се, че сега има повече от 1,4 милиарда произведения, лицензирани под различни лицензи на Creative Commons за който научихте в раздел 3.3. Авторско право и лицензи.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latin typeface="Cambria" panose="02040503050406030204" pitchFamily="18" charset="0"/>
              </a:rPr>
              <a:t>Следващият важен въпрос е кои ресурси отговарят на Вашите образователни потребности и как да започнете да ги търсите и намирате.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latin typeface="Cambria" panose="02040503050406030204" pitchFamily="18" charset="0"/>
              </a:rPr>
              <a:t>Можете да намерите хранилища с образователни ресурси с помощта на търсачките или чрез списъка на изброените по-долу. Не забравяйте, че отвореният лиценз ви дава много законни възможни начини, както да използвате директно, така и да надграждате учебните материали с ваш принос, ако имате такова желание и възможност.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88129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055"/>
          </a:xfrm>
        </p:spPr>
        <p:txBody>
          <a:bodyPr/>
          <a:lstStyle/>
          <a:p>
            <a:r>
              <a:rPr lang="bg-BG" b="1" dirty="0">
                <a:latin typeface="Cambria" panose="02040503050406030204" pitchFamily="18" charset="0"/>
                <a:ea typeface="Times New Roman" panose="02020603050405020304" pitchFamily="18" charset="0"/>
              </a:rPr>
              <a:t>Системи за самообучение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66ACF-2B6D-FCE8-F1EB-44E8D2FF3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4" y="979055"/>
            <a:ext cx="10815783" cy="532173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Търсенето на образователни материали в хранилище на OER може да доведе до по-бързо и по-продуктивно търсене, тъй като ресурсите са подготвени и организирани в различни категории, включително дисциплина, формат и тип лиценз. Повечето хранилища имат или рецензии, или рейтингова скала, където потребителите споделят своето мнение или опит при използването на ресурса.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Права за ползване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Отворените образователни ресурси (OER) са учебни материали, които са или публично достояние/public domain или лицензирани по начин, който предоставя на всеки разрешение за една от следните 5 дейности: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Запазване/Retain - направете, притежавайте и използвайте копие на ресурса;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Повторна употреба/Reuse  - създайте ваш вариант на ресурса, като използвате или преработите оригинала;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Преработване/Revise - редактиране, адаптиране и модифициране ваше копие на ресурса;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Ремиксиране/Remix - комбинирайте оригинала или преработеното копие на ресурса с други съществуващи материали, за да създадете нещо ново;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Преразпределение/Redistribute - споделяйте копия на вашето оригинално, преработено или ремиксирано копие на ресурса с други;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97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9818"/>
          </a:xfrm>
        </p:spPr>
        <p:txBody>
          <a:bodyPr>
            <a:normAutofit fontScale="90000"/>
          </a:bodyPr>
          <a:lstStyle/>
          <a:p>
            <a:r>
              <a:rPr lang="bg-BG" b="1" dirty="0">
                <a:latin typeface="Cambria" panose="02040503050406030204" pitchFamily="18" charset="0"/>
              </a:rPr>
              <a:t>Специализирани сайтове за самообучение</a:t>
            </a:r>
            <a:endParaRPr lang="en-GB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6" y="1154545"/>
            <a:ext cx="11148291" cy="514624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Търсенето </a:t>
            </a:r>
            <a:r>
              <a:rPr lang="en-US" sz="1800" dirty="0">
                <a:latin typeface="Cambria" panose="02040503050406030204" pitchFamily="18" charset="0"/>
              </a:rPr>
              <a:t>В </a:t>
            </a:r>
            <a:r>
              <a:rPr lang="en-US" sz="1800" dirty="0" err="1">
                <a:latin typeface="Cambria" panose="02040503050406030204" pitchFamily="18" charset="0"/>
              </a:rPr>
              <a:t>интернет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пространството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ще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намерите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многообразие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от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различни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ресурси</a:t>
            </a:r>
            <a:r>
              <a:rPr lang="en-US" sz="1800" dirty="0">
                <a:latin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</a:rPr>
              <a:t>които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са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създадени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да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ви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подпомогнат</a:t>
            </a:r>
            <a:r>
              <a:rPr lang="en-US" sz="1800" dirty="0">
                <a:latin typeface="Cambria" panose="02040503050406030204" pitchFamily="18" charset="0"/>
              </a:rPr>
              <a:t> в </a:t>
            </a:r>
            <a:r>
              <a:rPr lang="en-US" sz="1800" dirty="0" err="1">
                <a:latin typeface="Cambria" panose="02040503050406030204" pitchFamily="18" charset="0"/>
              </a:rPr>
              <a:t>процеса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на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самообучение</a:t>
            </a:r>
            <a:r>
              <a:rPr lang="en-US" sz="1800" dirty="0">
                <a:latin typeface="Cambria" panose="02040503050406030204" pitchFamily="18" charset="0"/>
              </a:rPr>
              <a:t>. </a:t>
            </a:r>
            <a:r>
              <a:rPr lang="en-US" sz="1800" dirty="0" err="1">
                <a:latin typeface="Cambria" panose="02040503050406030204" pitchFamily="18" charset="0"/>
              </a:rPr>
              <a:t>Те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са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организирани</a:t>
            </a:r>
            <a:r>
              <a:rPr lang="en-US" sz="1800" dirty="0">
                <a:latin typeface="Cambria" panose="02040503050406030204" pitchFamily="18" charset="0"/>
              </a:rPr>
              <a:t> в </a:t>
            </a:r>
            <a:r>
              <a:rPr lang="en-US" sz="1800" dirty="0" err="1">
                <a:latin typeface="Cambria" panose="02040503050406030204" pitchFamily="18" charset="0"/>
              </a:rPr>
              <a:t>професионални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или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научни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направления</a:t>
            </a:r>
            <a:r>
              <a:rPr lang="en-US" sz="1800" dirty="0">
                <a:latin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</a:rPr>
              <a:t>теми</a:t>
            </a:r>
            <a:r>
              <a:rPr lang="en-US" sz="1800" dirty="0">
                <a:latin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</a:rPr>
              <a:t>глави</a:t>
            </a:r>
            <a:r>
              <a:rPr lang="en-US" sz="1800" dirty="0">
                <a:latin typeface="Cambria" panose="02040503050406030204" pitchFamily="18" charset="0"/>
              </a:rPr>
              <a:t> и </a:t>
            </a:r>
            <a:r>
              <a:rPr lang="en-US" sz="1800" dirty="0" err="1">
                <a:latin typeface="Cambria" panose="02040503050406030204" pitchFamily="18" charset="0"/>
              </a:rPr>
              <a:t>подтеми</a:t>
            </a:r>
            <a:r>
              <a:rPr lang="en-US" sz="1800" dirty="0">
                <a:latin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</a:rPr>
              <a:t>така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че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да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можете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бързо</a:t>
            </a:r>
            <a:r>
              <a:rPr lang="en-US" sz="1800" dirty="0">
                <a:latin typeface="Cambria" panose="02040503050406030204" pitchFamily="18" charset="0"/>
              </a:rPr>
              <a:t> и </a:t>
            </a:r>
            <a:r>
              <a:rPr lang="en-US" sz="1800" dirty="0" err="1">
                <a:latin typeface="Cambria" panose="02040503050406030204" pitchFamily="18" charset="0"/>
              </a:rPr>
              <a:t>лесно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да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се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ориентирате</a:t>
            </a:r>
            <a:r>
              <a:rPr lang="en-US" sz="1800" dirty="0">
                <a:latin typeface="Cambria" panose="02040503050406030204" pitchFamily="18" charset="0"/>
              </a:rPr>
              <a:t> в </a:t>
            </a:r>
            <a:r>
              <a:rPr lang="en-US" sz="1800" dirty="0" err="1">
                <a:latin typeface="Cambria" panose="02040503050406030204" pitchFamily="18" charset="0"/>
              </a:rPr>
              <a:t>съдържанието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им</a:t>
            </a:r>
            <a:r>
              <a:rPr lang="en-US" sz="1800" dirty="0">
                <a:latin typeface="Cambria" panose="02040503050406030204" pitchFamily="18" charset="0"/>
              </a:rPr>
              <a:t>. </a:t>
            </a:r>
            <a:endParaRPr lang="bg-BG" sz="18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bg-BG" sz="1800" dirty="0">
                <a:latin typeface="Cambria" panose="02040503050406030204" pitchFamily="18" charset="0"/>
              </a:rPr>
              <a:t>Един от най-популярните сайтове е Wikimedia (wikimedia.org), чийто най-известен проект е безплатната онлайн енциклопедия, Wikipedia (wikipedia.com), nарастващата колекция от открито лицензирани произведения.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dirty="0" err="1">
                <a:latin typeface="Cambria" panose="02040503050406030204" pitchFamily="18" charset="0"/>
              </a:rPr>
              <a:t>Накои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от</a:t>
            </a:r>
            <a:r>
              <a:rPr lang="bg-BG" sz="1800" dirty="0">
                <a:latin typeface="Cambria" panose="02040503050406030204" pitchFamily="18" charset="0"/>
              </a:rPr>
              <a:t> наличните колекции с </a:t>
            </a:r>
            <a:r>
              <a:rPr lang="en-US" sz="1800" dirty="0" err="1">
                <a:latin typeface="Cambria" panose="02040503050406030204" pitchFamily="18" charset="0"/>
              </a:rPr>
              <a:t>обучителни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ресурси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са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подбрани</a:t>
            </a:r>
            <a:r>
              <a:rPr lang="bg-BG" sz="1800" dirty="0">
                <a:latin typeface="Cambria" panose="02040503050406030204" pitchFamily="18" charset="0"/>
              </a:rPr>
              <a:t> тук: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bg-BG" sz="1800" dirty="0">
                <a:latin typeface="Cambria" panose="02040503050406030204" pitchFamily="18" charset="0"/>
              </a:rPr>
              <a:t>H5P ресурси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bg-BG" sz="1800" dirty="0">
                <a:latin typeface="Cambria" panose="02040503050406030204" pitchFamily="18" charset="0"/>
              </a:rPr>
              <a:t>Колекция с образователни материали на МОН, съдържаща множество ресурси по различни учебни дисциплини.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bg-BG" sz="1800" dirty="0">
                <a:latin typeface="Cambria" panose="02040503050406030204" pitchFamily="18" charset="0"/>
              </a:rPr>
              <a:t>Адрес: https://oer.mon.bg/s/oer/item-set/1414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bg-BG" sz="1800" dirty="0">
                <a:latin typeface="Cambria" panose="02040503050406030204" pitchFamily="18" charset="0"/>
              </a:rPr>
              <a:t>Liveworksheets – авторски разработки на учебни материали</a:t>
            </a:r>
          </a:p>
          <a:p>
            <a:pPr marL="0" indent="0" algn="just">
              <a:buNone/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97737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075B-377C-17BE-0155-79C93DA4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6618"/>
          </a:xfrm>
        </p:spPr>
        <p:txBody>
          <a:bodyPr>
            <a:normAutofit/>
          </a:bodyPr>
          <a:lstStyle/>
          <a:p>
            <a:r>
              <a:rPr lang="bg-BG" sz="4300" b="1" dirty="0">
                <a:latin typeface="Cambria" panose="02040503050406030204" pitchFamily="18" charset="0"/>
              </a:rPr>
              <a:t>Специализирани сайтове за самообучение</a:t>
            </a:r>
            <a:endParaRPr lang="en-GB" sz="43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155F-5DA0-63A7-EF7F-E0892F4B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35" y="854219"/>
            <a:ext cx="11148291" cy="5315671"/>
          </a:xfrm>
        </p:spPr>
        <p:txBody>
          <a:bodyPr/>
          <a:lstStyle/>
          <a:p>
            <a:pPr marL="138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18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hlinkClick r:id="rId2"/>
            </a:endParaRPr>
          </a:p>
          <a:p>
            <a:pPr marL="138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g-BG" sz="1800" u="sng" dirty="0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  <a:hlinkClick r:id="rId2"/>
            </a:endParaRPr>
          </a:p>
          <a:p>
            <a:pPr marL="138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Liveworksheets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авторски разработки на учебни материали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8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Адрес: </a:t>
            </a:r>
            <a:r>
              <a:rPr lang="en-GB" sz="1800" b="1" u="none" strike="noStrike" dirty="0">
                <a:solidFill>
                  <a:srgbClr val="4386E2"/>
                </a:solidFill>
                <a:effectLst/>
                <a:latin typeface="Barlow" panose="020B0604020202020204" pitchFamily="2" charset="0"/>
                <a:ea typeface="Times New Roman" panose="02020603050405020304" pitchFamily="18" charset="0"/>
                <a:hlinkClick r:id="rId3"/>
              </a:rPr>
              <a:t>https://www.liveworksheets.com/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8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Playmathematics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образователни ресурси по математика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8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Адрес: </a:t>
            </a:r>
            <a:r>
              <a:rPr lang="en-GB" sz="1800" b="1" u="sng" dirty="0">
                <a:solidFill>
                  <a:srgbClr val="4386E2"/>
                </a:solidFill>
                <a:effectLst/>
                <a:latin typeface="Barlow" panose="020B0604020202020204" pitchFamily="2" charset="0"/>
                <a:ea typeface="Times New Roman" panose="02020603050405020304" pitchFamily="18" charset="0"/>
                <a:hlinkClick r:id="rId5"/>
              </a:rPr>
              <a:t>https://playmathematics.com/bg/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8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TED ED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образователни видео ресурси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8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Адрес: https://oer.mon.bg/s/oer/item-set/712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8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Библиотека</a:t>
            </a:r>
            <a:r>
              <a:rPr lang="en-GB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 с 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учебни</a:t>
            </a:r>
            <a:r>
              <a:rPr lang="en-GB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 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ресурси</a:t>
            </a:r>
            <a:r>
              <a:rPr lang="en-GB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 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JClic</a:t>
            </a:r>
            <a:r>
              <a:rPr lang="bg-BG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ClicZone е публичен домейн, създаден от Министерството на образованието на правителството на Каталуния, създаден да разпространява и подпомага използването на образователни ресурси и да се превърне в пространство за сътрудничество.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811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Адрес: https://oer.mon.bg/s/oer/item-set/6158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6D0A-ED71-83C1-31D4-593F7D4AC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6522171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1435</TotalTime>
  <Words>4235</Words>
  <Application>Microsoft Office PowerPoint</Application>
  <PresentationFormat>Widescreen</PresentationFormat>
  <Paragraphs>260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Barlow</vt:lpstr>
      <vt:lpstr>Calibri</vt:lpstr>
      <vt:lpstr>Calibri Light</vt:lpstr>
      <vt:lpstr>Cambria</vt:lpstr>
      <vt:lpstr>Times New Roman</vt:lpstr>
      <vt:lpstr>Retrospect</vt:lpstr>
      <vt:lpstr>5.4. Идентифициране на пропуски в дигиталната компетентност</vt:lpstr>
      <vt:lpstr>Идентифициране на пропуски в дигиталната компетентност</vt:lpstr>
      <vt:lpstr>Ресурси за самообучение в интернет</vt:lpstr>
      <vt:lpstr>Системи за самообучение</vt:lpstr>
      <vt:lpstr>PowerPoint Presentation</vt:lpstr>
      <vt:lpstr>Системи за самообучение</vt:lpstr>
      <vt:lpstr>Системи за самообучение</vt:lpstr>
      <vt:lpstr>Специализирани сайтове за самообучение</vt:lpstr>
      <vt:lpstr>Специализирани сайтове за самообучение</vt:lpstr>
      <vt:lpstr>Специализирани сайтове за самообучение</vt:lpstr>
      <vt:lpstr>Специализирани сайтове за самообучение</vt:lpstr>
      <vt:lpstr>Специализирани сайтове за самообучение</vt:lpstr>
      <vt:lpstr>Специализирани сайтове за самообучение</vt:lpstr>
      <vt:lpstr>Специализирани сайтове за самообучение</vt:lpstr>
      <vt:lpstr>Видео ресурси за самообучение</vt:lpstr>
      <vt:lpstr>Видео ресурси за самообучение</vt:lpstr>
      <vt:lpstr>Видео ресурси за самообучение</vt:lpstr>
      <vt:lpstr>Видео ресурси за самообучение</vt:lpstr>
      <vt:lpstr>Работа с ръководства за потребителя</vt:lpstr>
      <vt:lpstr>Работа с ръководства за потребителя</vt:lpstr>
      <vt:lpstr>Работа с ръководства за потребителя</vt:lpstr>
      <vt:lpstr>III. Работа с ръководства за потребителя</vt:lpstr>
      <vt:lpstr>III. Работа с ръководства за потребителя</vt:lpstr>
      <vt:lpstr>III. Работа с ръководства за потребителя</vt:lpstr>
      <vt:lpstr>III. Работа с ръководства за потребителя</vt:lpstr>
      <vt:lpstr>III. Работа с ръководства за потребителя</vt:lpstr>
      <vt:lpstr>III. Работа с ръководства за потребителя</vt:lpstr>
      <vt:lpstr>III. Работа с ръководства за потребителя</vt:lpstr>
      <vt:lpstr>III. Работа с ръководства за потребителя</vt:lpstr>
      <vt:lpstr>III. Работа с ръководства за потребителя</vt:lpstr>
      <vt:lpstr>III. Работа с ръководства за потребителя</vt:lpstr>
      <vt:lpstr>III. Работа с ръководства за потребителя</vt:lpstr>
      <vt:lpstr>III. Работа с ръководства за потребителя</vt:lpstr>
      <vt:lpstr>III. Работа с ръководства за потребителя</vt:lpstr>
      <vt:lpstr>III. Работа с ръководства за потребителя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359888581251</cp:lastModifiedBy>
  <cp:revision>102</cp:revision>
  <dcterms:created xsi:type="dcterms:W3CDTF">2023-01-03T13:46:11Z</dcterms:created>
  <dcterms:modified xsi:type="dcterms:W3CDTF">2023-01-30T04:40:13Z</dcterms:modified>
</cp:coreProperties>
</file>