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B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94" d="100"/>
          <a:sy n="94" d="100"/>
        </p:scale>
        <p:origin x="232" y="83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B64C6-569E-4F70-BCB8-75324E9D6D2E}" type="datetimeFigureOut">
              <a:rPr lang="en-GB"/>
              <a:pPr>
                <a:defRPr/>
              </a:pPr>
              <a:t>01/02/2023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B10276E-8453-45F0-86BE-38A31A1DEB8F}" type="slidenum">
              <a:rPr lang="en-GB"/>
              <a:pPr>
                <a:defRPr/>
              </a:pPr>
              <a:t>‹#›</a:t>
            </a:fld>
            <a:endParaRPr lang="en-GB"/>
          </a:p>
        </p:txBody>
      </p:sp>
    </p:spTree>
    <p:extLst>
      <p:ext uri="{BB962C8B-B14F-4D97-AF65-F5344CB8AC3E}">
        <p14:creationId xmlns:p14="http://schemas.microsoft.com/office/powerpoint/2010/main" val="229950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303905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2985785"/>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4684222"/>
            <a:ext cx="8363516"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74DD7BA2-3281-4CAE-B481-A466A1C542DA}" type="slidenum">
              <a:rPr lang="en-GB"/>
              <a:pPr>
                <a:defRPr/>
              </a:pPr>
              <a:t>‹#›</a:t>
            </a:fld>
            <a:endParaRPr lang="en-GB"/>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a:t>
            </a:r>
            <a:br>
              <a:rPr lang="en-GB" dirty="0"/>
            </a:br>
            <a:r>
              <a:rPr lang="ru-RU" dirty="0"/>
              <a:t>дигитална</a:t>
            </a:r>
            <a:r>
              <a:rPr lang="en-GB" dirty="0"/>
              <a:t> </a:t>
            </a:r>
            <a:r>
              <a:rPr lang="ru-RU" dirty="0"/>
              <a:t>компетентност</a:t>
            </a:r>
            <a:r>
              <a:rPr lang="en-GB" dirty="0"/>
              <a:t> </a:t>
            </a:r>
            <a:r>
              <a:rPr lang="ru-RU" dirty="0"/>
              <a:t>и 21 дигитални умения/ компетентности (DigComp 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73" y="318320"/>
            <a:ext cx="4286250" cy="1028700"/>
          </a:xfrm>
          <a:prstGeom prst="rect">
            <a:avLst/>
          </a:prstGeom>
        </p:spPr>
      </p:pic>
    </p:spTree>
    <p:extLst>
      <p:ext uri="{BB962C8B-B14F-4D97-AF65-F5344CB8AC3E}">
        <p14:creationId xmlns:p14="http://schemas.microsoft.com/office/powerpoint/2010/main" val="120915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1549104-7D14-4124-BDE8-A583F4213B2A}" type="slidenum">
              <a:rPr lang="en-GB"/>
              <a:pPr>
                <a:defRPr/>
              </a:pPr>
              <a:t>‹#›</a:t>
            </a:fld>
            <a:endParaRPr lang="en-GB" dirty="0"/>
          </a:p>
        </p:txBody>
      </p:sp>
    </p:spTree>
    <p:extLst>
      <p:ext uri="{BB962C8B-B14F-4D97-AF65-F5344CB8AC3E}">
        <p14:creationId xmlns:p14="http://schemas.microsoft.com/office/powerpoint/2010/main" val="26165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tx1"/>
                </a:solidFill>
              </a:defRPr>
            </a:lvl1pPr>
          </a:lstStyle>
          <a:p>
            <a:pPr>
              <a:defRPr/>
            </a:pPr>
            <a:fld id="{DA1AF14A-5F0C-439E-9D32-0E48D454566F}" type="slidenum">
              <a:rPr lang="en-GB"/>
              <a:pPr>
                <a:defRPr/>
              </a:pPr>
              <a:t>‹#›</a:t>
            </a:fld>
            <a:endParaRPr lang="en-GB" dirty="0"/>
          </a:p>
        </p:txBody>
      </p:sp>
    </p:spTree>
    <p:extLst>
      <p:ext uri="{BB962C8B-B14F-4D97-AF65-F5344CB8AC3E}">
        <p14:creationId xmlns:p14="http://schemas.microsoft.com/office/powerpoint/2010/main" val="132971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0488" indent="-90488">
              <a:buFont typeface="Arial" panose="020B0604020202020204" pitchFamily="34" charset="0"/>
              <a:buChar char="•"/>
              <a:defRPr/>
            </a:lvl1pPr>
            <a:lvl2pPr marL="382588" indent="-182563">
              <a:buFont typeface="Arial" panose="020B0604020202020204" pitchFamily="34" charset="0"/>
              <a:buChar char="•"/>
              <a:defRPr/>
            </a:lvl2pPr>
            <a:lvl3pPr marL="566738" indent="-182563">
              <a:buFont typeface="Arial" panose="020B0604020202020204" pitchFamily="34" charset="0"/>
              <a:buChar char="•"/>
              <a:defRPr/>
            </a:lvl3pPr>
            <a:lvl4pPr marL="749300" indent="-182563">
              <a:buFont typeface="Arial" panose="020B0604020202020204" pitchFamily="34" charset="0"/>
              <a:buChar char="•"/>
              <a:defRPr/>
            </a:lvl4pPr>
            <a:lvl5pPr marL="931863" indent="-1825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709C5159-182D-4C2F-A853-14B47A34D615}" type="slidenum">
              <a:rPr lang="en-GB"/>
              <a:pPr>
                <a:defRPr/>
              </a:pPr>
              <a:t>‹#›</a:t>
            </a:fld>
            <a:endParaRPr lang="en-GB" dirty="0"/>
          </a:p>
        </p:txBody>
      </p:sp>
    </p:spTree>
    <p:extLst>
      <p:ext uri="{BB962C8B-B14F-4D97-AF65-F5344CB8AC3E}">
        <p14:creationId xmlns:p14="http://schemas.microsoft.com/office/powerpoint/2010/main" val="327992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2DEAD4DF-16C8-4075-93F9-48355EDBC0E1}" type="slidenum">
              <a:rPr lang="en-GB"/>
              <a:pPr>
                <a:defRPr/>
              </a:pPr>
              <a:t>‹#›</a:t>
            </a:fld>
            <a:endParaRPr lang="en-GB" dirty="0"/>
          </a:p>
        </p:txBody>
      </p:sp>
    </p:spTree>
    <p:extLst>
      <p:ext uri="{BB962C8B-B14F-4D97-AF65-F5344CB8AC3E}">
        <p14:creationId xmlns:p14="http://schemas.microsoft.com/office/powerpoint/2010/main" val="387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tx1"/>
                </a:solidFill>
              </a:defRPr>
            </a:lvl1pPr>
          </a:lstStyle>
          <a:p>
            <a:pPr>
              <a:defRPr/>
            </a:pPr>
            <a:fld id="{A528CD17-4247-4B67-A44A-56048501A769}" type="slidenum">
              <a:rPr lang="en-GB"/>
              <a:pPr>
                <a:defRPr/>
              </a:pPr>
              <a:t>‹#›</a:t>
            </a:fld>
            <a:endParaRPr lang="en-GB" dirty="0"/>
          </a:p>
        </p:txBody>
      </p:sp>
    </p:spTree>
    <p:extLst>
      <p:ext uri="{BB962C8B-B14F-4D97-AF65-F5344CB8AC3E}">
        <p14:creationId xmlns:p14="http://schemas.microsoft.com/office/powerpoint/2010/main" val="41258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395CF1FF-1288-4E66-A247-32226B2B2224}" type="slidenum">
              <a:rPr lang="en-GB"/>
              <a:pPr>
                <a:defRPr/>
              </a:pPr>
              <a:t>‹#›</a:t>
            </a:fld>
            <a:endParaRPr lang="en-GB" dirty="0"/>
          </a:p>
        </p:txBody>
      </p:sp>
    </p:spTree>
    <p:extLst>
      <p:ext uri="{BB962C8B-B14F-4D97-AF65-F5344CB8AC3E}">
        <p14:creationId xmlns:p14="http://schemas.microsoft.com/office/powerpoint/2010/main" val="691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227BDDC5-8D53-47EA-B3FF-51BC47B977DE}" type="slidenum">
              <a:rPr lang="en-GB"/>
              <a:pPr>
                <a:defRPr/>
              </a:pPr>
              <a:t>‹#›</a:t>
            </a:fld>
            <a:endParaRPr lang="en-GB" dirty="0"/>
          </a:p>
        </p:txBody>
      </p:sp>
    </p:spTree>
    <p:extLst>
      <p:ext uri="{BB962C8B-B14F-4D97-AF65-F5344CB8AC3E}">
        <p14:creationId xmlns:p14="http://schemas.microsoft.com/office/powerpoint/2010/main" val="24435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tx1"/>
                </a:solidFill>
              </a:defRPr>
            </a:lvl1pPr>
          </a:lstStyle>
          <a:p>
            <a:pPr>
              <a:defRPr/>
            </a:pPr>
            <a:fld id="{F9C4AEA8-F69B-4C08-A93F-864E2A8801A6}" type="slidenum">
              <a:rPr lang="en-GB"/>
              <a:pPr>
                <a:defRPr/>
              </a:pPr>
              <a:t>‹#›</a:t>
            </a:fld>
            <a:endParaRPr lang="en-GB" dirty="0"/>
          </a:p>
        </p:txBody>
      </p:sp>
    </p:spTree>
    <p:extLst>
      <p:ext uri="{BB962C8B-B14F-4D97-AF65-F5344CB8AC3E}">
        <p14:creationId xmlns:p14="http://schemas.microsoft.com/office/powerpoint/2010/main" val="423940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97B62623-3FD5-4528-A7DA-B798290557C9}"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tx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91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7C715950-CA5E-423F-A78E-33EEF9ABD641}" type="slidenum">
              <a:rPr lang="en-GB"/>
              <a:pPr>
                <a:defRPr/>
              </a:pPr>
              <a:t>‹#›</a:t>
            </a:fld>
            <a:endParaRPr lang="en-GB" dirty="0"/>
          </a:p>
        </p:txBody>
      </p:sp>
    </p:spTree>
    <p:extLst>
      <p:ext uri="{BB962C8B-B14F-4D97-AF65-F5344CB8AC3E}">
        <p14:creationId xmlns:p14="http://schemas.microsoft.com/office/powerpoint/2010/main" val="16220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fld id="{390887D0-5495-4808-AAFF-825DF0837B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16" r:id="rId5"/>
    <p:sldLayoutId id="2147483717" r:id="rId6"/>
    <p:sldLayoutId id="2147483722" r:id="rId7"/>
    <p:sldLayoutId id="2147483723" r:id="rId8"/>
    <p:sldLayoutId id="2147483724" r:id="rId9"/>
    <p:sldLayoutId id="2147483718" r:id="rId10"/>
    <p:sldLayoutId id="2147483725"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49" y="1568450"/>
            <a:ext cx="9737689" cy="2984500"/>
          </a:xfrm>
        </p:spPr>
        <p:txBody>
          <a:bodyPr>
            <a:noAutofit/>
          </a:bodyPr>
          <a:lstStyle/>
          <a:p>
            <a:pPr eaLnBrk="1" fontAlgn="auto" hangingPunct="1">
              <a:spcAft>
                <a:spcPts val="0"/>
              </a:spcAft>
              <a:defRPr/>
            </a:pPr>
            <a:r>
              <a:rPr lang="bg-BG" sz="6000" dirty="0"/>
              <a:t>2.6. Управление на дигиталната идентичност</a:t>
            </a:r>
            <a:endParaRPr lang="en-GB" sz="6000" dirty="0"/>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dirty="0"/>
              <a:t>Мултимедийна презентация</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D7E3-8CC2-6DA1-8D9C-CBB106931577}"/>
              </a:ext>
            </a:extLst>
          </p:cNvPr>
          <p:cNvSpPr>
            <a:spLocks noGrp="1"/>
          </p:cNvSpPr>
          <p:nvPr>
            <p:ph type="title"/>
          </p:nvPr>
        </p:nvSpPr>
        <p:spPr>
          <a:xfrm>
            <a:off x="1097280" y="286603"/>
            <a:ext cx="10058400" cy="1450757"/>
          </a:xfrm>
        </p:spPr>
        <p:txBody>
          <a:bodyPr>
            <a:normAutofit/>
          </a:bodyPr>
          <a:lstStyle/>
          <a:p>
            <a:r>
              <a:rPr lang="bg-BG" dirty="0"/>
              <a:t>Сесийни и постоянни бисквитки</a:t>
            </a:r>
            <a:endParaRPr lang="en-BG" dirty="0"/>
          </a:p>
        </p:txBody>
      </p:sp>
      <p:pic>
        <p:nvPicPr>
          <p:cNvPr id="6" name="Picture 5" descr="A picture containing graphical user interface&#10;&#10;Description automatically generated">
            <a:extLst>
              <a:ext uri="{FF2B5EF4-FFF2-40B4-BE49-F238E27FC236}">
                <a16:creationId xmlns:a16="http://schemas.microsoft.com/office/drawing/2014/main" id="{96FB70DB-004F-6F63-52DA-FF1C3E55F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27" y="2033516"/>
            <a:ext cx="4697729" cy="3288409"/>
          </a:xfrm>
          <a:prstGeom prst="rect">
            <a:avLst/>
          </a:prstGeom>
        </p:spPr>
      </p:pic>
      <p:sp>
        <p:nvSpPr>
          <p:cNvPr id="3" name="Content Placeholder 2">
            <a:extLst>
              <a:ext uri="{FF2B5EF4-FFF2-40B4-BE49-F238E27FC236}">
                <a16:creationId xmlns:a16="http://schemas.microsoft.com/office/drawing/2014/main" id="{FA4BF1EC-F6A5-C4AE-474F-14DBD3D0DD69}"/>
              </a:ext>
            </a:extLst>
          </p:cNvPr>
          <p:cNvSpPr>
            <a:spLocks noGrp="1"/>
          </p:cNvSpPr>
          <p:nvPr>
            <p:ph idx="1"/>
          </p:nvPr>
        </p:nvSpPr>
        <p:spPr>
          <a:xfrm>
            <a:off x="4639733" y="1845734"/>
            <a:ext cx="6515947" cy="4023360"/>
          </a:xfrm>
        </p:spPr>
        <p:txBody>
          <a:bodyPr>
            <a:normAutofit/>
          </a:bodyPr>
          <a:lstStyle/>
          <a:p>
            <a:pPr>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Сесийните бисквитки се използват само по време на навигация в даден уебсайт. Те се съхраняват в паметта с произволен достъп и никога не се записват на твърдия диск. Когато сесията приключи, сесийните бисквитки се изтриват автоматично. Те също така помагат за работата на бутона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Back</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назад</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в браузера ви или приставките за анонимизиране. Тези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плъгини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(от англ. ез. –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добавки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са предназначени за работа на конкретни браузъри и помагат за запазване на поверителността на потребителя.</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Постоянните бисквитки остават на компютъра за неопределено време, въпреки че много от тях включват дата на изтичане и се изтриват автоматично при достигане на тази дата. </a:t>
            </a:r>
            <a:endParaRPr lang="en-BG" sz="1800"/>
          </a:p>
        </p:txBody>
      </p:sp>
      <p:sp>
        <p:nvSpPr>
          <p:cNvPr id="4" name="Footer Placeholder 3">
            <a:extLst>
              <a:ext uri="{FF2B5EF4-FFF2-40B4-BE49-F238E27FC236}">
                <a16:creationId xmlns:a16="http://schemas.microsoft.com/office/drawing/2014/main" id="{010E97D4-7AE3-7D0B-5EA8-DDDCD81E03FA}"/>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46358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7F57C-39DB-0C76-6DFA-132B623DD601}"/>
              </a:ext>
            </a:extLst>
          </p:cNvPr>
          <p:cNvSpPr>
            <a:spLocks noGrp="1"/>
          </p:cNvSpPr>
          <p:nvPr>
            <p:ph type="title"/>
          </p:nvPr>
        </p:nvSpPr>
        <p:spPr>
          <a:xfrm>
            <a:off x="1097280" y="286603"/>
            <a:ext cx="10058400" cy="1450757"/>
          </a:xfrm>
        </p:spPr>
        <p:txBody>
          <a:bodyPr>
            <a:normAutofit/>
          </a:bodyPr>
          <a:lstStyle/>
          <a:p>
            <a:r>
              <a:rPr lang="bg-BG" dirty="0"/>
              <a:t>Постоянни бисквитки</a:t>
            </a:r>
            <a:endParaRPr lang="en-BG" dirty="0"/>
          </a:p>
        </p:txBody>
      </p:sp>
      <p:sp>
        <p:nvSpPr>
          <p:cNvPr id="3" name="Content Placeholder 2">
            <a:extLst>
              <a:ext uri="{FF2B5EF4-FFF2-40B4-BE49-F238E27FC236}">
                <a16:creationId xmlns:a16="http://schemas.microsoft.com/office/drawing/2014/main" id="{99B97451-0FCD-C927-019A-A93BB80428E4}"/>
              </a:ext>
            </a:extLst>
          </p:cNvPr>
          <p:cNvSpPr>
            <a:spLocks noGrp="1"/>
          </p:cNvSpPr>
          <p:nvPr>
            <p:ph idx="1"/>
          </p:nvPr>
        </p:nvSpPr>
        <p:spPr>
          <a:xfrm>
            <a:off x="232013" y="1845733"/>
            <a:ext cx="7397086" cy="4363997"/>
          </a:xfrm>
        </p:spPr>
        <p:txBody>
          <a:bodyPr>
            <a:normAutofit/>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Постоянните бисквитки се използват за две основни цели:</a:t>
            </a:r>
            <a:br>
              <a:rPr lang="bg-BG" sz="1800" dirty="0">
                <a:effectLst/>
                <a:latin typeface="Cambria" panose="02040503050406030204" pitchFamily="18" charset="0"/>
                <a:ea typeface="Times New Roman" panose="02020603050405020304" pitchFamily="18" charset="0"/>
                <a:cs typeface="Times New Roman" panose="02020603050405020304" pitchFamily="18" charset="0"/>
              </a:rPr>
            </a:b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1)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Удостоверяване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Тези бисквитки проследяват дали даден потребител е влязъл в системата и под какво име. Те също така рационализират информацията за влизане, така че на потребителите да не се налага да помнят паролите на сайта.</a:t>
            </a:r>
            <a:br>
              <a:rPr lang="bg-BG" sz="1800" dirty="0">
                <a:effectLst/>
                <a:latin typeface="Cambria" panose="02040503050406030204" pitchFamily="18" charset="0"/>
                <a:ea typeface="Times New Roman" panose="02020603050405020304" pitchFamily="18" charset="0"/>
                <a:cs typeface="Times New Roman" panose="02020603050405020304" pitchFamily="18" charset="0"/>
              </a:rPr>
            </a:b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2)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Проследяване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Тези бисквитки проследяват многократните посещения на един и същ сайт във времето. Онлайн търговците използват бисквитки за проследяване на посещенията на определени потребители, включително разглежданите страници и продукти. Получената информация им позволява да предлагат други продукти, които биха могли да заинтересуват посетителите. Постепенно се изгражда профил въз основа на историята на сърфиране на даден потребител в този сайт.</a:t>
            </a:r>
            <a:endParaRPr lang="en-BG" sz="1800" dirty="0"/>
          </a:p>
        </p:txBody>
      </p:sp>
      <p:pic>
        <p:nvPicPr>
          <p:cNvPr id="6" name="Picture 5" descr="Icon&#10;&#10;Description automatically generated">
            <a:extLst>
              <a:ext uri="{FF2B5EF4-FFF2-40B4-BE49-F238E27FC236}">
                <a16:creationId xmlns:a16="http://schemas.microsoft.com/office/drawing/2014/main" id="{FAE25714-B36E-AB00-E641-1EB949A6476A}"/>
              </a:ext>
            </a:extLst>
          </p:cNvPr>
          <p:cNvPicPr>
            <a:picLocks noChangeAspect="1"/>
          </p:cNvPicPr>
          <p:nvPr/>
        </p:nvPicPr>
        <p:blipFill rotWithShape="1">
          <a:blip r:embed="rId2">
            <a:extLst>
              <a:ext uri="{28A0092B-C50C-407E-A947-70E740481C1C}">
                <a14:useLocalDpi xmlns:a14="http://schemas.microsoft.com/office/drawing/2010/main" val="0"/>
              </a:ext>
            </a:extLst>
          </a:blip>
          <a:srcRect l="22136" r="27059" b="2"/>
          <a:stretch/>
        </p:blipFill>
        <p:spPr>
          <a:xfrm>
            <a:off x="8020570" y="1916318"/>
            <a:ext cx="2894229" cy="3204323"/>
          </a:xfrm>
          <a:prstGeom prst="rect">
            <a:avLst/>
          </a:prstGeom>
        </p:spPr>
      </p:pic>
      <p:sp>
        <p:nvSpPr>
          <p:cNvPr id="4" name="Footer Placeholder 3">
            <a:extLst>
              <a:ext uri="{FF2B5EF4-FFF2-40B4-BE49-F238E27FC236}">
                <a16:creationId xmlns:a16="http://schemas.microsoft.com/office/drawing/2014/main" id="{9B8DDCC2-F3E1-3DAB-7BCE-B633A5FB9217}"/>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425990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1AEC-57ED-47A4-0DF5-DC61CCCB158C}"/>
              </a:ext>
            </a:extLst>
          </p:cNvPr>
          <p:cNvSpPr>
            <a:spLocks noGrp="1"/>
          </p:cNvSpPr>
          <p:nvPr>
            <p:ph type="title"/>
          </p:nvPr>
        </p:nvSpPr>
        <p:spPr>
          <a:xfrm>
            <a:off x="1097280" y="286603"/>
            <a:ext cx="10058400" cy="1450757"/>
          </a:xfrm>
        </p:spPr>
        <p:txBody>
          <a:bodyPr>
            <a:normAutofit/>
          </a:bodyPr>
          <a:lstStyle/>
          <a:p>
            <a:r>
              <a:rPr lang="bg-BG" dirty="0"/>
              <a:t>Бисквитки – +</a:t>
            </a:r>
            <a:endParaRPr lang="en-BG" dirty="0"/>
          </a:p>
        </p:txBody>
      </p:sp>
      <p:sp>
        <p:nvSpPr>
          <p:cNvPr id="3" name="Content Placeholder 2">
            <a:extLst>
              <a:ext uri="{FF2B5EF4-FFF2-40B4-BE49-F238E27FC236}">
                <a16:creationId xmlns:a16="http://schemas.microsoft.com/office/drawing/2014/main" id="{8C5C22C3-4EAF-FBF6-E23C-0FD1EBFDE6E8}"/>
              </a:ext>
            </a:extLst>
          </p:cNvPr>
          <p:cNvSpPr>
            <a:spLocks noGrp="1"/>
          </p:cNvSpPr>
          <p:nvPr>
            <p:ph idx="1"/>
          </p:nvPr>
        </p:nvSpPr>
        <p:spPr>
          <a:xfrm>
            <a:off x="1097279" y="1845734"/>
            <a:ext cx="6454987" cy="4023360"/>
          </a:xfrm>
        </p:spPr>
        <p:txBody>
          <a:bodyPr>
            <a:normAutofit/>
          </a:bodyPr>
          <a:lstStyle/>
          <a:p>
            <a:pPr>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Бисквитките могат да бъдат незадължителна част от работата ви в интернет. Ако желаете, можете да ограничите броя на бисквитките, които се намират на вашия компютър или мобилно устройство.</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разрешите бисквитките, това ще рационализира сърфирането ви. За някои потребители липсата на риск за сигурността на бисквитките е по-важна от удобното използване на интернет.</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Премахването на бисквитките може да ви помогне да намалите рисковете от нарушаване на поверителността. То може също така да предотврати проследяването и персонализирането на браузъра ви.</a:t>
            </a:r>
            <a:r>
              <a:rPr lang="en-BG" sz="1800">
                <a:effectLst/>
              </a:rPr>
              <a:t> </a:t>
            </a:r>
            <a:endParaRPr lang="en-BG" sz="1800"/>
          </a:p>
        </p:txBody>
      </p:sp>
      <p:pic>
        <p:nvPicPr>
          <p:cNvPr id="6" name="Picture 5" descr="Icon&#10;&#10;Description automatically generated">
            <a:extLst>
              <a:ext uri="{FF2B5EF4-FFF2-40B4-BE49-F238E27FC236}">
                <a16:creationId xmlns:a16="http://schemas.microsoft.com/office/drawing/2014/main" id="{BF55BFA8-6E03-49E4-EE62-776E6684F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2266" y="2182347"/>
            <a:ext cx="4213824" cy="3160367"/>
          </a:xfrm>
          <a:prstGeom prst="rect">
            <a:avLst/>
          </a:prstGeom>
        </p:spPr>
      </p:pic>
      <p:sp>
        <p:nvSpPr>
          <p:cNvPr id="4" name="Footer Placeholder 3">
            <a:extLst>
              <a:ext uri="{FF2B5EF4-FFF2-40B4-BE49-F238E27FC236}">
                <a16:creationId xmlns:a16="http://schemas.microsoft.com/office/drawing/2014/main" id="{17AFAEFE-AD37-7A38-BBCE-1DE59C312874}"/>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716271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489E-479B-E0A4-A200-A0E03D8C630F}"/>
              </a:ext>
            </a:extLst>
          </p:cNvPr>
          <p:cNvSpPr>
            <a:spLocks noGrp="1"/>
          </p:cNvSpPr>
          <p:nvPr>
            <p:ph type="title"/>
          </p:nvPr>
        </p:nvSpPr>
        <p:spPr/>
        <p:txBody>
          <a:bodyPr/>
          <a:lstStyle/>
          <a:p>
            <a:r>
              <a:rPr lang="en-US" dirty="0"/>
              <a:t>Chrome mobile: </a:t>
            </a:r>
            <a:r>
              <a:rPr lang="bg-BG" dirty="0"/>
              <a:t>Разрешаване и спиране</a:t>
            </a:r>
            <a:endParaRPr lang="en-BG" dirty="0"/>
          </a:p>
        </p:txBody>
      </p:sp>
      <p:sp>
        <p:nvSpPr>
          <p:cNvPr id="3" name="Content Placeholder 2">
            <a:extLst>
              <a:ext uri="{FF2B5EF4-FFF2-40B4-BE49-F238E27FC236}">
                <a16:creationId xmlns:a16="http://schemas.microsoft.com/office/drawing/2014/main" id="{530F9F76-33F3-B191-39BE-49E04F4FBAA0}"/>
              </a:ext>
            </a:extLst>
          </p:cNvPr>
          <p:cNvSpPr>
            <a:spLocks noGrp="1"/>
          </p:cNvSpPr>
          <p:nvPr>
            <p:ph idx="1"/>
          </p:nvPr>
        </p:nvSpPr>
        <p:spPr>
          <a:xfrm>
            <a:off x="559558" y="1620838"/>
            <a:ext cx="10931857" cy="4679950"/>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Различните интернет браузери имат различни настройки за включване или изключване на бисквитките, които сами по себе си се различават и за устройствата, от които се ползва съответния браузър.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да включите или изключите бисквитките в браузъра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Chrome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когато става дума за мобилно устройство с операционна система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Android</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отворете приложението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Chrome,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после в горния десен ъгъл от трите точки изберете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Settings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Настройки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после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Site settings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Настройки за сайтове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след това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Cookies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Бисквитки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 срещу надписа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Allow cookies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Разреши бисквитките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изберете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On</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пускане или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Off</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за спиране.</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C6C731-B594-284B-92E9-2357F0A4DF3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Text&#10;&#10;Description automatically generated">
            <a:extLst>
              <a:ext uri="{FF2B5EF4-FFF2-40B4-BE49-F238E27FC236}">
                <a16:creationId xmlns:a16="http://schemas.microsoft.com/office/drawing/2014/main" id="{73D5BCC0-4DB5-A5BE-0031-835B6A30C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557" y="4208462"/>
            <a:ext cx="6096000" cy="2057400"/>
          </a:xfrm>
          <a:prstGeom prst="rect">
            <a:avLst/>
          </a:prstGeom>
          <a:ln>
            <a:solidFill>
              <a:schemeClr val="accent1"/>
            </a:solidFill>
          </a:ln>
        </p:spPr>
      </p:pic>
    </p:spTree>
    <p:extLst>
      <p:ext uri="{BB962C8B-B14F-4D97-AF65-F5344CB8AC3E}">
        <p14:creationId xmlns:p14="http://schemas.microsoft.com/office/powerpoint/2010/main" val="1881751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489E-479B-E0A4-A200-A0E03D8C630F}"/>
              </a:ext>
            </a:extLst>
          </p:cNvPr>
          <p:cNvSpPr>
            <a:spLocks noGrp="1"/>
          </p:cNvSpPr>
          <p:nvPr>
            <p:ph type="title"/>
          </p:nvPr>
        </p:nvSpPr>
        <p:spPr/>
        <p:txBody>
          <a:bodyPr/>
          <a:lstStyle/>
          <a:p>
            <a:r>
              <a:rPr lang="en-US" dirty="0"/>
              <a:t>Chrome computer: </a:t>
            </a:r>
            <a:r>
              <a:rPr lang="bg-BG" dirty="0"/>
              <a:t>Разрешаване и спиране</a:t>
            </a:r>
            <a:endParaRPr lang="en-BG" dirty="0"/>
          </a:p>
        </p:txBody>
      </p:sp>
      <p:sp>
        <p:nvSpPr>
          <p:cNvPr id="3" name="Content Placeholder 2">
            <a:extLst>
              <a:ext uri="{FF2B5EF4-FFF2-40B4-BE49-F238E27FC236}">
                <a16:creationId xmlns:a16="http://schemas.microsoft.com/office/drawing/2014/main" id="{530F9F76-33F3-B191-39BE-49E04F4FBAA0}"/>
              </a:ext>
            </a:extLst>
          </p:cNvPr>
          <p:cNvSpPr>
            <a:spLocks noGrp="1"/>
          </p:cNvSpPr>
          <p:nvPr>
            <p:ph idx="1"/>
          </p:nvPr>
        </p:nvSpPr>
        <p:spPr>
          <a:xfrm>
            <a:off x="559558" y="1620838"/>
            <a:ext cx="10931857" cy="4679950"/>
          </a:xfrm>
        </p:spPr>
        <p:txBody>
          <a:bodyPr/>
          <a:lstStyle/>
          <a:p>
            <a:pPr>
              <a:lnSpc>
                <a:spcPct val="107000"/>
              </a:lnSpc>
              <a:spcAft>
                <a:spcPts val="800"/>
              </a:spcAft>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Сравнително сходни са стъпките и при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Chrome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за компютър: отворете браузъра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Chrome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 горния десен ъгъл от трите точки изберете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Settings</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Настройки</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след това вляво щракнете на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Privacy and security</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Поверителност и сигурност</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По средата малко по-долу ще откриете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Cookies and other site data</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Бисквитки и други данни от сайтове</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Щракнете там, след това ще видите опциите за позволяване на бисквитките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Allow all cookies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блокирането им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Block</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EC6C731-B594-284B-92E9-2357F0A4DF32}"/>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73D5BCC0-4DB5-A5BE-0031-835B6A30C1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183887" y="3315984"/>
            <a:ext cx="5446774" cy="2836862"/>
          </a:xfrm>
          <a:prstGeom prst="rect">
            <a:avLst/>
          </a:prstGeom>
          <a:ln>
            <a:solidFill>
              <a:schemeClr val="accent1"/>
            </a:solidFill>
          </a:ln>
        </p:spPr>
      </p:pic>
    </p:spTree>
    <p:extLst>
      <p:ext uri="{BB962C8B-B14F-4D97-AF65-F5344CB8AC3E}">
        <p14:creationId xmlns:p14="http://schemas.microsoft.com/office/powerpoint/2010/main" val="294399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6CEE-748D-4DC0-6E24-A08DFBB18AFC}"/>
              </a:ext>
            </a:extLst>
          </p:cNvPr>
          <p:cNvSpPr>
            <a:spLocks noGrp="1"/>
          </p:cNvSpPr>
          <p:nvPr>
            <p:ph type="title"/>
          </p:nvPr>
        </p:nvSpPr>
        <p:spPr/>
        <p:txBody>
          <a:bodyPr>
            <a:normAutofit/>
          </a:bodyPr>
          <a:lstStyle/>
          <a:p>
            <a:r>
              <a:rPr lang="bg-BG" b="1"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Защита на репутация в интернет и изграждане </a:t>
            </a:r>
            <a:br>
              <a:rPr lang="en-US" b="1"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br>
            <a:r>
              <a:rPr lang="bg-BG" b="1" kern="0" cap="small" dirty="0">
                <a:solidFill>
                  <a:srgbClr val="000000"/>
                </a:solidFill>
                <a:effectLst/>
                <a:latin typeface="Calibri Light" panose="020F0302020204030204" pitchFamily="34" charset="0"/>
                <a:ea typeface="SimSun" panose="02010600030101010101" pitchFamily="2" charset="-122"/>
                <a:cs typeface="Times New Roman" panose="02020603050405020304" pitchFamily="18" charset="0"/>
              </a:rPr>
              <a:t>на дигитална идентичност в различни среди</a:t>
            </a:r>
            <a:endParaRPr lang="en-BG" dirty="0"/>
          </a:p>
        </p:txBody>
      </p:sp>
      <p:sp>
        <p:nvSpPr>
          <p:cNvPr id="3" name="Content Placeholder 2">
            <a:extLst>
              <a:ext uri="{FF2B5EF4-FFF2-40B4-BE49-F238E27FC236}">
                <a16:creationId xmlns:a16="http://schemas.microsoft.com/office/drawing/2014/main" id="{F19DDAD7-080B-C669-61EA-2156C4E27A97}"/>
              </a:ext>
            </a:extLst>
          </p:cNvPr>
          <p:cNvSpPr>
            <a:spLocks noGrp="1"/>
          </p:cNvSpPr>
          <p:nvPr>
            <p:ph idx="1"/>
          </p:nvPr>
        </p:nvSpPr>
        <p:spPr>
          <a:xfrm>
            <a:off x="559558" y="1620838"/>
            <a:ext cx="10972800" cy="4679950"/>
          </a:xfrm>
        </p:spPr>
        <p:txBody>
          <a:bodyPr/>
          <a:lstStyle/>
          <a:p>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Ако възнамерявате да наемете някого, да отидете на среща с него или дори просто искате да разберете повече за него, вероятно първата ви стъпка ще бъде да го потърсите в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Ето защо е толкова важно да поемем контрола върху онлайн репутацията си: тя се отразява вече в почти всеки аспект на живота ни – от наемането на работа до получаването на потенциален договор, но и в личния ни живот.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5ADF75C-293E-FE74-4D8F-1B29018F63DD}"/>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descr="Logo&#10;&#10;Description automatically generated">
            <a:extLst>
              <a:ext uri="{FF2B5EF4-FFF2-40B4-BE49-F238E27FC236}">
                <a16:creationId xmlns:a16="http://schemas.microsoft.com/office/drawing/2014/main" id="{4753C9A0-15AE-0AEC-DDCE-C51DA1F00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907" y="2573338"/>
            <a:ext cx="7772400" cy="3886200"/>
          </a:xfrm>
          <a:prstGeom prst="rect">
            <a:avLst/>
          </a:prstGeom>
        </p:spPr>
      </p:pic>
    </p:spTree>
    <p:extLst>
      <p:ext uri="{BB962C8B-B14F-4D97-AF65-F5344CB8AC3E}">
        <p14:creationId xmlns:p14="http://schemas.microsoft.com/office/powerpoint/2010/main" val="1856414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6CEE-748D-4DC0-6E24-A08DFBB18AFC}"/>
              </a:ext>
            </a:extLst>
          </p:cNvPr>
          <p:cNvSpPr>
            <a:spLocks noGrp="1"/>
          </p:cNvSpPr>
          <p:nvPr>
            <p:ph type="title"/>
          </p:nvPr>
        </p:nvSpPr>
        <p:spPr>
          <a:xfrm>
            <a:off x="1097280" y="286603"/>
            <a:ext cx="10058400" cy="1450757"/>
          </a:xfrm>
        </p:spPr>
        <p:txBody>
          <a:bodyPr>
            <a:normAutofit/>
          </a:bodyPr>
          <a:lstStyle/>
          <a:p>
            <a:r>
              <a:rPr lang="bg-BG" b="1" kern="0" cap="small" dirty="0">
                <a:latin typeface="Calibri Light" panose="020F0302020204030204" pitchFamily="34" charset="0"/>
                <a:ea typeface="SimSun" panose="02010600030101010101" pitchFamily="2" charset="-122"/>
                <a:cs typeface="Times New Roman" panose="02020603050405020304" pitchFamily="18" charset="0"/>
              </a:rPr>
              <a:t>Съвети за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изграждане</a:t>
            </a:r>
            <a:r>
              <a:rPr lang="en-US" b="1" kern="0" cap="small" dirty="0">
                <a:effectLst/>
                <a:latin typeface="Calibri Light" panose="020F0302020204030204" pitchFamily="34" charset="0"/>
                <a:ea typeface="SimSun" panose="02010600030101010101" pitchFamily="2" charset="-122"/>
                <a:cs typeface="Times New Roman" panose="02020603050405020304" pitchFamily="18" charset="0"/>
              </a:rPr>
              <a:t>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 поддържане </a:t>
            </a:r>
            <a:b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b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на добра репутация в мрежата</a:t>
            </a:r>
            <a:endParaRPr lang="en-BG" dirty="0"/>
          </a:p>
        </p:txBody>
      </p:sp>
      <p:sp>
        <p:nvSpPr>
          <p:cNvPr id="3" name="Content Placeholder 2">
            <a:extLst>
              <a:ext uri="{FF2B5EF4-FFF2-40B4-BE49-F238E27FC236}">
                <a16:creationId xmlns:a16="http://schemas.microsoft.com/office/drawing/2014/main" id="{F19DDAD7-080B-C669-61EA-2156C4E27A97}"/>
              </a:ext>
            </a:extLst>
          </p:cNvPr>
          <p:cNvSpPr>
            <a:spLocks noGrp="1"/>
          </p:cNvSpPr>
          <p:nvPr>
            <p:ph idx="1"/>
          </p:nvPr>
        </p:nvSpPr>
        <p:spPr>
          <a:xfrm>
            <a:off x="1097279" y="1845734"/>
            <a:ext cx="6454987" cy="4023360"/>
          </a:xfrm>
        </p:spPr>
        <p:txBody>
          <a:bodyPr>
            <a:normAutofit/>
          </a:bodyPr>
          <a:lstStyle/>
          <a:p>
            <a:pPr marL="0" indent="0">
              <a:buNone/>
            </a:pPr>
            <a:r>
              <a:rPr lang="bg-BG" sz="2000" b="1" i="1">
                <a:effectLst/>
                <a:latin typeface="Cambria" panose="02040503050406030204" pitchFamily="18" charset="0"/>
                <a:ea typeface="Times New Roman" panose="02020603050405020304" pitchFamily="18" charset="0"/>
                <a:cs typeface="Times New Roman" panose="02020603050405020304" pitchFamily="18" charset="0"/>
              </a:rPr>
              <a:t>Създавайте съдържание</a:t>
            </a:r>
            <a:r>
              <a:rPr lang="bg-BG" sz="2000" b="1">
                <a:effectLst/>
                <a:latin typeface="Cambria" panose="02040503050406030204" pitchFamily="18" charset="0"/>
                <a:ea typeface="Times New Roman" panose="02020603050405020304" pitchFamily="18" charset="0"/>
                <a:cs typeface="Times New Roman" panose="02020603050405020304" pitchFamily="18" charset="0"/>
              </a:rPr>
              <a:t>. </a:t>
            </a:r>
            <a:r>
              <a:rPr lang="bg-BG" sz="2000">
                <a:effectLst/>
                <a:latin typeface="Cambria" panose="02040503050406030204" pitchFamily="18" charset="0"/>
                <a:ea typeface="Times New Roman" panose="02020603050405020304" pitchFamily="18" charset="0"/>
                <a:cs typeface="Times New Roman" panose="02020603050405020304" pitchFamily="18" charset="0"/>
              </a:rPr>
              <a:t>Създаването на съдържание е чудесен начин за изграждане на лична марка онлайн. Например, ако сте сладкар и искате да се рекламирате като най-добрия сладкар, можете да направите свой блог, в който да обясните как правите най-добрия шоколадов кроасан, а след това да сложите описание стъпка по стъпка и видеоклипове, в които да покажете на хората как да го приготвят. Това е чудесен начин да покажете, че сте експерт. Вие сте добри в това, което правите. Също така може да направите и публикации в социалните медии по темата – още един начин да споделите публично експертните си познания.</a:t>
            </a:r>
            <a:r>
              <a:rPr lang="en-BG" sz="2000">
                <a:effectLst/>
              </a:rPr>
              <a:t> </a:t>
            </a:r>
            <a:endParaRPr lang="en-BG" sz="2000">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7" name="Picture 6" descr="Text&#10;&#10;Description automatically generated">
            <a:extLst>
              <a:ext uri="{FF2B5EF4-FFF2-40B4-BE49-F238E27FC236}">
                <a16:creationId xmlns:a16="http://schemas.microsoft.com/office/drawing/2014/main" id="{A9B1976D-23A0-70FC-BC91-EC58862FE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4910" y="2233834"/>
            <a:ext cx="3910203" cy="2610059"/>
          </a:xfrm>
          <a:prstGeom prst="rect">
            <a:avLst/>
          </a:prstGeom>
        </p:spPr>
      </p:pic>
      <p:sp>
        <p:nvSpPr>
          <p:cNvPr id="4" name="Footer Placeholder 3">
            <a:extLst>
              <a:ext uri="{FF2B5EF4-FFF2-40B4-BE49-F238E27FC236}">
                <a16:creationId xmlns:a16="http://schemas.microsoft.com/office/drawing/2014/main" id="{95ADF75C-293E-FE74-4D8F-1B29018F63DD}"/>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178300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557B-1B29-54DB-1131-052C0A1F2ABE}"/>
              </a:ext>
            </a:extLst>
          </p:cNvPr>
          <p:cNvSpPr>
            <a:spLocks noGrp="1"/>
          </p:cNvSpPr>
          <p:nvPr>
            <p:ph type="title"/>
          </p:nvPr>
        </p:nvSpPr>
        <p:spPr>
          <a:xfrm>
            <a:off x="1097280" y="286603"/>
            <a:ext cx="10058400" cy="1450757"/>
          </a:xfrm>
        </p:spPr>
        <p:txBody>
          <a:bodyPr>
            <a:normAutofit/>
          </a:bodyPr>
          <a:lstStyle/>
          <a:p>
            <a:r>
              <a:rPr lang="bg-BG" b="1" kern="0" cap="small" dirty="0">
                <a:latin typeface="Calibri Light" panose="020F0302020204030204" pitchFamily="34" charset="0"/>
                <a:ea typeface="SimSun" panose="02010600030101010101" pitchFamily="2" charset="-122"/>
                <a:cs typeface="Times New Roman" panose="02020603050405020304" pitchFamily="18" charset="0"/>
              </a:rPr>
              <a:t>Съвети за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изграждане</a:t>
            </a:r>
            <a:r>
              <a:rPr lang="en-US" b="1" kern="0" cap="small" dirty="0">
                <a:effectLst/>
                <a:latin typeface="Calibri Light" panose="020F0302020204030204" pitchFamily="34" charset="0"/>
                <a:ea typeface="SimSun" panose="02010600030101010101" pitchFamily="2" charset="-122"/>
                <a:cs typeface="Times New Roman" panose="02020603050405020304" pitchFamily="18" charset="0"/>
              </a:rPr>
              <a:t>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 поддържане </a:t>
            </a:r>
            <a:b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b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на добра репутация в мрежата</a:t>
            </a:r>
            <a:endParaRPr lang="en-BG" dirty="0"/>
          </a:p>
        </p:txBody>
      </p:sp>
      <p:pic>
        <p:nvPicPr>
          <p:cNvPr id="6" name="Picture 5" descr="Shape&#10;&#10;Description automatically generated with medium confidence">
            <a:extLst>
              <a:ext uri="{FF2B5EF4-FFF2-40B4-BE49-F238E27FC236}">
                <a16:creationId xmlns:a16="http://schemas.microsoft.com/office/drawing/2014/main" id="{AFD4EB69-75F2-9C3A-2EA8-E15C0D38B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72" y="1916318"/>
            <a:ext cx="2542516" cy="3471012"/>
          </a:xfrm>
          <a:prstGeom prst="rect">
            <a:avLst/>
          </a:prstGeom>
        </p:spPr>
      </p:pic>
      <p:sp>
        <p:nvSpPr>
          <p:cNvPr id="3" name="Content Placeholder 2">
            <a:extLst>
              <a:ext uri="{FF2B5EF4-FFF2-40B4-BE49-F238E27FC236}">
                <a16:creationId xmlns:a16="http://schemas.microsoft.com/office/drawing/2014/main" id="{5DDA9573-7F9F-EF10-6004-A19AC2A7D542}"/>
              </a:ext>
            </a:extLst>
          </p:cNvPr>
          <p:cNvSpPr>
            <a:spLocks noGrp="1"/>
          </p:cNvSpPr>
          <p:nvPr>
            <p:ph idx="1"/>
          </p:nvPr>
        </p:nvSpPr>
        <p:spPr>
          <a:xfrm>
            <a:off x="4639733" y="1845734"/>
            <a:ext cx="6515947" cy="4023360"/>
          </a:xfrm>
        </p:spPr>
        <p:txBody>
          <a:bodyPr>
            <a:normAutofit/>
          </a:bodyPr>
          <a:lstStyle/>
          <a:p>
            <a:pPr marL="0" indent="0">
              <a:buNone/>
            </a:pPr>
            <a:r>
              <a:rPr lang="bg-BG" sz="2600" b="1" i="1">
                <a:effectLst/>
                <a:latin typeface="Cambria" panose="02040503050406030204" pitchFamily="18" charset="0"/>
                <a:ea typeface="Times New Roman" panose="02020603050405020304" pitchFamily="18" charset="0"/>
                <a:cs typeface="Times New Roman" panose="02020603050405020304" pitchFamily="18" charset="0"/>
              </a:rPr>
              <a:t>Осъзнайте, че това е дългосрочен проект</a:t>
            </a:r>
            <a:r>
              <a:rPr lang="bg-BG" sz="2600" b="1">
                <a:effectLst/>
                <a:latin typeface="Cambria" panose="02040503050406030204" pitchFamily="18" charset="0"/>
                <a:ea typeface="Times New Roman" panose="02020603050405020304" pitchFamily="18" charset="0"/>
                <a:cs typeface="Times New Roman" panose="02020603050405020304" pitchFamily="18" charset="0"/>
              </a:rPr>
              <a:t>. </a:t>
            </a:r>
            <a:r>
              <a:rPr lang="bg-BG" sz="2600">
                <a:effectLst/>
                <a:latin typeface="Cambria" panose="02040503050406030204" pitchFamily="18" charset="0"/>
                <a:ea typeface="Times New Roman" panose="02020603050405020304" pitchFamily="18" charset="0"/>
                <a:cs typeface="Times New Roman" panose="02020603050405020304" pitchFamily="18" charset="0"/>
              </a:rPr>
              <a:t>Няма бърз начин за изграждане на отлична онлайн репутация. Трябва да го правите (публикации в блог или споделяне на мисли онлайн) последователно в продължение на шест месеца до една година, преди хората да започнат да забелязват, че сте навсякъде, че имате добро влияние и че помагате на другите.</a:t>
            </a:r>
            <a:endParaRPr lang="en-BG" sz="2600"/>
          </a:p>
        </p:txBody>
      </p:sp>
      <p:sp>
        <p:nvSpPr>
          <p:cNvPr id="4" name="Footer Placeholder 3">
            <a:extLst>
              <a:ext uri="{FF2B5EF4-FFF2-40B4-BE49-F238E27FC236}">
                <a16:creationId xmlns:a16="http://schemas.microsoft.com/office/drawing/2014/main" id="{6E7EF46B-DD6C-82F9-A53C-8A0538866407}"/>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37393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3116-E078-6BFB-2ADE-0515FDB8C0C9}"/>
              </a:ext>
            </a:extLst>
          </p:cNvPr>
          <p:cNvSpPr>
            <a:spLocks noGrp="1"/>
          </p:cNvSpPr>
          <p:nvPr>
            <p:ph type="title"/>
          </p:nvPr>
        </p:nvSpPr>
        <p:spPr>
          <a:xfrm>
            <a:off x="1097280" y="286603"/>
            <a:ext cx="10058400" cy="1450757"/>
          </a:xfrm>
        </p:spPr>
        <p:txBody>
          <a:bodyPr>
            <a:normAutofit/>
          </a:bodyPr>
          <a:lstStyle/>
          <a:p>
            <a:r>
              <a:rPr lang="bg-BG" b="1" kern="0" cap="small" dirty="0">
                <a:latin typeface="Calibri Light" panose="020F0302020204030204" pitchFamily="34" charset="0"/>
                <a:ea typeface="SimSun" panose="02010600030101010101" pitchFamily="2" charset="-122"/>
                <a:cs typeface="Times New Roman" panose="02020603050405020304" pitchFamily="18" charset="0"/>
              </a:rPr>
              <a:t>Съвети за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изграждане</a:t>
            </a:r>
            <a:r>
              <a:rPr lang="en-US" b="1" kern="0" cap="small" dirty="0">
                <a:effectLst/>
                <a:latin typeface="Calibri Light" panose="020F0302020204030204" pitchFamily="34" charset="0"/>
                <a:ea typeface="SimSun" panose="02010600030101010101" pitchFamily="2" charset="-122"/>
                <a:cs typeface="Times New Roman" panose="02020603050405020304" pitchFamily="18" charset="0"/>
              </a:rPr>
              <a:t> </a:t>
            </a: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и поддържане </a:t>
            </a:r>
            <a:b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br>
            <a:r>
              <a:rPr lang="bg-BG" b="1" kern="0" cap="small" dirty="0">
                <a:effectLst/>
                <a:latin typeface="Calibri Light" panose="020F0302020204030204" pitchFamily="34" charset="0"/>
                <a:ea typeface="SimSun" panose="02010600030101010101" pitchFamily="2" charset="-122"/>
                <a:cs typeface="Times New Roman" panose="02020603050405020304" pitchFamily="18" charset="0"/>
              </a:rPr>
              <a:t>на добра репутация в мрежата</a:t>
            </a:r>
            <a:endParaRPr lang="en-BG" dirty="0"/>
          </a:p>
        </p:txBody>
      </p:sp>
      <p:sp>
        <p:nvSpPr>
          <p:cNvPr id="3" name="Content Placeholder 2">
            <a:extLst>
              <a:ext uri="{FF2B5EF4-FFF2-40B4-BE49-F238E27FC236}">
                <a16:creationId xmlns:a16="http://schemas.microsoft.com/office/drawing/2014/main" id="{A833EB2B-118F-7D82-5288-0D9DAF274030}"/>
              </a:ext>
            </a:extLst>
          </p:cNvPr>
          <p:cNvSpPr>
            <a:spLocks noGrp="1"/>
          </p:cNvSpPr>
          <p:nvPr>
            <p:ph idx="1"/>
          </p:nvPr>
        </p:nvSpPr>
        <p:spPr>
          <a:xfrm>
            <a:off x="518615" y="2214225"/>
            <a:ext cx="7033651" cy="4023360"/>
          </a:xfrm>
        </p:spPr>
        <p:txBody>
          <a:bodyPr>
            <a:normAutofit/>
          </a:bodyPr>
          <a:lstStyle/>
          <a:p>
            <a:pPr marL="0" indent="0">
              <a:buNone/>
            </a:pPr>
            <a:r>
              <a:rPr lang="bg-BG" sz="1500" b="1" i="1" dirty="0">
                <a:effectLst/>
                <a:latin typeface="Cambria" panose="02040503050406030204" pitchFamily="18" charset="0"/>
                <a:ea typeface="Times New Roman" panose="02020603050405020304" pitchFamily="18" charset="0"/>
                <a:cs typeface="Times New Roman" panose="02020603050405020304" pitchFamily="18" charset="0"/>
              </a:rPr>
              <a:t>Не се притеснявайте за резултати в търсачките</a:t>
            </a:r>
            <a:r>
              <a:rPr lang="bg-BG" sz="1500" b="1" dirty="0">
                <a:effectLst/>
                <a:latin typeface="Cambria" panose="02040503050406030204" pitchFamily="18" charset="0"/>
                <a:ea typeface="Times New Roman" panose="02020603050405020304" pitchFamily="18" charset="0"/>
                <a:cs typeface="Times New Roman" panose="02020603050405020304" pitchFamily="18" charset="0"/>
              </a:rPr>
              <a:t>. </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Търсачките днес са усъвършенствани и знаят кое съдържание трябва да бъде по-добре видимо. Това, върху което трябва да се съсредоточите, е просто да пишете страхотно съдържание. Не се притеснявайте за ключовите думи. Това, което наистина е от съществено значение, обаче, е използването на социалните медии за разпространение на информацията. След като създадете дадено дигитално съдържание (текстове, снимки, видео), трябва да се съсредоточите върху получаването на споделяния в социалните мрежи. Независимо дали ще го поставите в профила си във </a:t>
            </a:r>
            <a:r>
              <a:rPr lang="bg-BG" sz="1500" dirty="0" err="1">
                <a:effectLst/>
                <a:latin typeface="Cambria" panose="02040503050406030204" pitchFamily="18" charset="0"/>
                <a:ea typeface="Times New Roman" panose="02020603050405020304" pitchFamily="18" charset="0"/>
                <a:cs typeface="Times New Roman" panose="02020603050405020304" pitchFamily="18" charset="0"/>
              </a:rPr>
              <a:t>Facebook</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 </a:t>
            </a:r>
            <a:r>
              <a:rPr lang="en-US" sz="1500" dirty="0">
                <a:effectLst/>
                <a:latin typeface="Cambria" panose="02040503050406030204" pitchFamily="18" charset="0"/>
                <a:ea typeface="Times New Roman" panose="02020603050405020304" pitchFamily="18" charset="0"/>
                <a:cs typeface="Times New Roman" panose="02020603050405020304" pitchFamily="18" charset="0"/>
              </a:rPr>
              <a:t>Instagram </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или </a:t>
            </a:r>
            <a:r>
              <a:rPr lang="bg-BG" sz="1500" dirty="0" err="1">
                <a:effectLst/>
                <a:latin typeface="Cambria" panose="02040503050406030204" pitchFamily="18" charset="0"/>
                <a:ea typeface="Times New Roman" panose="02020603050405020304" pitchFamily="18" charset="0"/>
                <a:cs typeface="Times New Roman" panose="02020603050405020304" pitchFamily="18" charset="0"/>
              </a:rPr>
              <a:t>Twitter</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 помолете приятелите си да го популяризират, други хора от бранша ви също. По този начин ще получите повече посетители на страницата, ако съдържанието е добро. Повече от тези посетители действително ще поставят връзки към статията ви и на своите профили и това ще доведе до по-високо класиране на съдържанието ви в търсачките.</a:t>
            </a:r>
            <a:endParaRPr lang="en-BG" sz="1500" dirty="0"/>
          </a:p>
        </p:txBody>
      </p:sp>
      <p:pic>
        <p:nvPicPr>
          <p:cNvPr id="6" name="Picture 5" descr="A picture containing application&#10;&#10;Description automatically generated">
            <a:extLst>
              <a:ext uri="{FF2B5EF4-FFF2-40B4-BE49-F238E27FC236}">
                <a16:creationId xmlns:a16="http://schemas.microsoft.com/office/drawing/2014/main" id="{7B310DBD-CE69-632C-7840-0E6502FFB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8905" y="2359561"/>
            <a:ext cx="3834480" cy="2875859"/>
          </a:xfrm>
          <a:prstGeom prst="rect">
            <a:avLst/>
          </a:prstGeom>
        </p:spPr>
      </p:pic>
      <p:sp>
        <p:nvSpPr>
          <p:cNvPr id="4" name="Footer Placeholder 3">
            <a:extLst>
              <a:ext uri="{FF2B5EF4-FFF2-40B4-BE49-F238E27FC236}">
                <a16:creationId xmlns:a16="http://schemas.microsoft.com/office/drawing/2014/main" id="{B045F6FF-48B8-66B1-523A-68239653AA77}"/>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63469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C7070-4755-92BF-0FE0-4B101C78569E}"/>
              </a:ext>
            </a:extLst>
          </p:cNvPr>
          <p:cNvSpPr>
            <a:spLocks noGrp="1"/>
          </p:cNvSpPr>
          <p:nvPr>
            <p:ph type="title"/>
          </p:nvPr>
        </p:nvSpPr>
        <p:spPr>
          <a:xfrm>
            <a:off x="6411685" y="634946"/>
            <a:ext cx="5127171" cy="1450757"/>
          </a:xfrm>
        </p:spPr>
        <p:txBody>
          <a:bodyPr>
            <a:normAutofit fontScale="90000"/>
          </a:bodyPr>
          <a:lstStyle/>
          <a:p>
            <a:r>
              <a:rPr lang="bg-BG" sz="3400" b="1" kern="0" cap="small" dirty="0">
                <a:latin typeface="Calibri Light" panose="020F0302020204030204" pitchFamily="34" charset="0"/>
                <a:ea typeface="SimSun" panose="02010600030101010101" pitchFamily="2" charset="-122"/>
                <a:cs typeface="Times New Roman" panose="02020603050405020304" pitchFamily="18" charset="0"/>
              </a:rPr>
              <a:t>Съвети за </a:t>
            </a:r>
            <a:r>
              <a:rPr lang="bg-BG" sz="3400" b="1" kern="0" cap="small" dirty="0">
                <a:effectLst/>
                <a:latin typeface="Calibri Light" panose="020F0302020204030204" pitchFamily="34" charset="0"/>
                <a:ea typeface="SimSun" panose="02010600030101010101" pitchFamily="2" charset="-122"/>
                <a:cs typeface="Times New Roman" panose="02020603050405020304" pitchFamily="18" charset="0"/>
              </a:rPr>
              <a:t>изграждане</a:t>
            </a:r>
            <a:r>
              <a:rPr lang="en-US" sz="3400" b="1" kern="0" cap="small" dirty="0">
                <a:effectLst/>
                <a:latin typeface="Calibri Light" panose="020F0302020204030204" pitchFamily="34" charset="0"/>
                <a:ea typeface="SimSun" panose="02010600030101010101" pitchFamily="2" charset="-122"/>
                <a:cs typeface="Times New Roman" panose="02020603050405020304" pitchFamily="18" charset="0"/>
              </a:rPr>
              <a:t> </a:t>
            </a:r>
            <a:r>
              <a:rPr lang="bg-BG" sz="3400" b="1" kern="0" cap="small" dirty="0">
                <a:effectLst/>
                <a:latin typeface="Calibri Light" panose="020F0302020204030204" pitchFamily="34" charset="0"/>
                <a:ea typeface="SimSun" panose="02010600030101010101" pitchFamily="2" charset="-122"/>
                <a:cs typeface="Times New Roman" panose="02020603050405020304" pitchFamily="18" charset="0"/>
              </a:rPr>
              <a:t>и поддържане </a:t>
            </a:r>
            <a:br>
              <a:rPr lang="bg-BG" sz="3400" b="1" kern="0" cap="small" dirty="0">
                <a:effectLst/>
                <a:latin typeface="Calibri Light" panose="020F0302020204030204" pitchFamily="34" charset="0"/>
                <a:ea typeface="SimSun" panose="02010600030101010101" pitchFamily="2" charset="-122"/>
                <a:cs typeface="Times New Roman" panose="02020603050405020304" pitchFamily="18" charset="0"/>
              </a:rPr>
            </a:br>
            <a:r>
              <a:rPr lang="bg-BG" sz="3400" b="1" kern="0" cap="small" dirty="0">
                <a:effectLst/>
                <a:latin typeface="Calibri Light" panose="020F0302020204030204" pitchFamily="34" charset="0"/>
                <a:ea typeface="SimSun" panose="02010600030101010101" pitchFamily="2" charset="-122"/>
                <a:cs typeface="Times New Roman" panose="02020603050405020304" pitchFamily="18" charset="0"/>
              </a:rPr>
              <a:t>на добра репутация в мрежата</a:t>
            </a:r>
            <a:endParaRPr lang="en-BG" sz="3400" dirty="0"/>
          </a:p>
        </p:txBody>
      </p:sp>
      <p:pic>
        <p:nvPicPr>
          <p:cNvPr id="6" name="Picture 5" descr="A picture containing icon&#10;&#10;Description automatically generated">
            <a:extLst>
              <a:ext uri="{FF2B5EF4-FFF2-40B4-BE49-F238E27FC236}">
                <a16:creationId xmlns:a16="http://schemas.microsoft.com/office/drawing/2014/main" id="{E9BB9BBE-F08A-6AB7-FD47-449DD7D86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35" y="1785183"/>
            <a:ext cx="6316148" cy="4516043"/>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9FB8FE-A352-89F8-D6CD-29991470E2FC}"/>
              </a:ext>
            </a:extLst>
          </p:cNvPr>
          <p:cNvSpPr>
            <a:spLocks noGrp="1"/>
          </p:cNvSpPr>
          <p:nvPr>
            <p:ph idx="1"/>
          </p:nvPr>
        </p:nvSpPr>
        <p:spPr>
          <a:xfrm>
            <a:off x="6411684" y="2198914"/>
            <a:ext cx="5127172" cy="3670180"/>
          </a:xfrm>
        </p:spPr>
        <p:txBody>
          <a:bodyPr>
            <a:normAutofit/>
          </a:bodyPr>
          <a:lstStyle/>
          <a:p>
            <a:pPr marL="0" indent="0">
              <a:buNone/>
            </a:pPr>
            <a:r>
              <a:rPr lang="bg-BG" sz="1500" b="1" i="1">
                <a:effectLst/>
                <a:latin typeface="Cambria" panose="02040503050406030204" pitchFamily="18" charset="0"/>
                <a:ea typeface="Times New Roman" panose="02020603050405020304" pitchFamily="18" charset="0"/>
                <a:cs typeface="Times New Roman" panose="02020603050405020304" pitchFamily="18" charset="0"/>
              </a:rPr>
              <a:t>Малко ежедневно присъствие в социалните медии предпазва от лоши резултати в търсачките</a:t>
            </a:r>
            <a:r>
              <a:rPr lang="bg-BG" sz="1500" b="1">
                <a:effectLst/>
                <a:latin typeface="Cambria" panose="02040503050406030204" pitchFamily="18" charset="0"/>
                <a:ea typeface="Times New Roman" panose="02020603050405020304" pitchFamily="18" charset="0"/>
                <a:cs typeface="Times New Roman" panose="02020603050405020304" pitchFamily="18" charset="0"/>
              </a:rPr>
              <a:t>. </a:t>
            </a:r>
            <a:r>
              <a:rPr lang="bg-BG" sz="1500">
                <a:effectLst/>
                <a:latin typeface="Cambria" panose="02040503050406030204" pitchFamily="18" charset="0"/>
                <a:ea typeface="Times New Roman" panose="02020603050405020304" pitchFamily="18" charset="0"/>
                <a:cs typeface="Times New Roman" panose="02020603050405020304" pitchFamily="18" charset="0"/>
              </a:rPr>
              <a:t>Какво ще стане, ако се появи отрицателен резултат, когато някой напише името ви в </a:t>
            </a:r>
            <a:r>
              <a:rPr lang="bg-BG" sz="1500" err="1">
                <a:effectLst/>
                <a:latin typeface="Cambria" panose="02040503050406030204" pitchFamily="18" charset="0"/>
                <a:ea typeface="Times New Roman" panose="02020603050405020304" pitchFamily="18" charset="0"/>
                <a:cs typeface="Times New Roman" panose="02020603050405020304" pitchFamily="18" charset="0"/>
              </a:rPr>
              <a:t>Google</a:t>
            </a:r>
            <a:r>
              <a:rPr lang="bg-BG" sz="1500">
                <a:effectLst/>
                <a:latin typeface="Cambria" panose="02040503050406030204" pitchFamily="18" charset="0"/>
                <a:ea typeface="Times New Roman" panose="02020603050405020304" pitchFamily="18" charset="0"/>
                <a:cs typeface="Times New Roman" panose="02020603050405020304" pitchFamily="18" charset="0"/>
              </a:rPr>
              <a:t>? В повечето случаи не можете да поискате премахване на резултата от търсачките. Трябва да ги изтласкате надолу с други, по-добри резултати. (Европейските закони за „правото да бъдеш забравен“ все пак позволяват някои резултати да бъдат премахнати от търсачките, но не и от интернет.) Изграждането на силна онлайн репутация може да изглежда като херкулесова задача, но малките усилия всеки ден наистина се натрупват. Ако има негативна информация, трябва да участвате във всички социални сайтове. Така това последователно съдържание ще се появява при търсене на името ви и ще ви помогне да се предпазите от негативно съдържание, което може да е вече налично или да се появи в бъдеще.</a:t>
            </a:r>
            <a:endParaRPr lang="en-BG" sz="150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380CD11B-CAC8-8CBF-9314-2999A50EEF6F}"/>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364624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t>Съдържание</a:t>
            </a:r>
            <a:endParaRPr lang="en-GB" dirty="0"/>
          </a:p>
        </p:txBody>
      </p:sp>
      <p:sp>
        <p:nvSpPr>
          <p:cNvPr id="12291" name="Content Placeholder 30"/>
          <p:cNvSpPr>
            <a:spLocks noGrp="1"/>
          </p:cNvSpPr>
          <p:nvPr>
            <p:ph idx="1"/>
          </p:nvPr>
        </p:nvSpPr>
        <p:spPr>
          <a:xfrm>
            <a:off x="554804" y="1615281"/>
            <a:ext cx="11260476" cy="4679950"/>
          </a:xfrm>
        </p:spPr>
        <p:txBody>
          <a:bodyPr/>
          <a:lstStyle/>
          <a:p>
            <a:pPr marL="514350" indent="-514350" eaLnBrk="1" hangingPunct="1">
              <a:buFont typeface="+mj-lt"/>
              <a:buAutoNum type="arabicPeriod"/>
            </a:pPr>
            <a:r>
              <a:rPr lang="bg-BG" altLang="en-US" dirty="0"/>
              <a:t>Анотация на темата и нови понятия</a:t>
            </a:r>
          </a:p>
          <a:p>
            <a:pPr marL="514350" indent="-514350" eaLnBrk="1" hangingPunct="1">
              <a:buFont typeface="+mj-lt"/>
              <a:buAutoNum type="arabicPeriod"/>
            </a:pPr>
            <a:r>
              <a:rPr lang="bg-BG" altLang="en-US" dirty="0"/>
              <a:t>Дигитална идентичност</a:t>
            </a:r>
          </a:p>
          <a:p>
            <a:pPr marL="514350" indent="-514350" eaLnBrk="1" hangingPunct="1">
              <a:buFont typeface="+mj-lt"/>
              <a:buAutoNum type="arabicPeriod"/>
            </a:pPr>
            <a:r>
              <a:rPr lang="bg-BG" dirty="0"/>
              <a:t>Данни, генерирани чрез дигитални инструменти или в дигитални среди</a:t>
            </a:r>
          </a:p>
          <a:p>
            <a:pPr marL="514350" indent="-514350" eaLnBrk="1" hangingPunct="1">
              <a:buFont typeface="+mj-lt"/>
              <a:buAutoNum type="arabicPeriod"/>
            </a:pPr>
            <a:r>
              <a:rPr lang="bg-BG" altLang="en-US" dirty="0"/>
              <a:t>Рискове от оставяне на електронни следи</a:t>
            </a:r>
          </a:p>
          <a:p>
            <a:pPr marL="514350" indent="-514350" eaLnBrk="1" hangingPunct="1">
              <a:buFont typeface="+mj-lt"/>
              <a:buAutoNum type="arabicPeriod"/>
            </a:pPr>
            <a:r>
              <a:rPr lang="bg-BG" sz="2800" dirty="0"/>
              <a:t>Как работят бисквитките (</a:t>
            </a:r>
            <a:r>
              <a:rPr lang="en-GB" sz="2800" dirty="0"/>
              <a:t>Cookies)?</a:t>
            </a:r>
          </a:p>
          <a:p>
            <a:pPr marL="514350" indent="-514350" eaLnBrk="1" hangingPunct="1">
              <a:buFont typeface="+mj-lt"/>
              <a:buAutoNum type="arabicPeriod"/>
            </a:pPr>
            <a:r>
              <a:rPr lang="bg-BG" sz="2800" dirty="0"/>
              <a:t>Защита на репутация в интернет и изграждане на дигитална идентичност в различни среди</a:t>
            </a:r>
          </a:p>
        </p:txBody>
      </p:sp>
      <p:sp>
        <p:nvSpPr>
          <p:cNvPr id="10" name="Footer Placeholder 9"/>
          <p:cNvSpPr>
            <a:spLocks noGrp="1"/>
          </p:cNvSpPr>
          <p:nvPr>
            <p:ph type="ftr" sz="quarter" idx="10"/>
          </p:nvPr>
        </p:nvSpPr>
        <p:spPr/>
        <p:txBody>
          <a:bodyPr/>
          <a:lstStyle/>
          <a:p>
            <a:pPr>
              <a:defRPr/>
            </a:pPr>
            <a:r>
              <a:rPr lang="ru-RU" dirty="0"/>
              <a:t> </a:t>
            </a:r>
            <a:r>
              <a:rPr lang="ru-RU" dirty="0" err="1"/>
              <a:t>Европейска</a:t>
            </a:r>
            <a:r>
              <a:rPr lang="ru-RU" dirty="0"/>
              <a:t> Рамка на </a:t>
            </a:r>
            <a:r>
              <a:rPr lang="ru-RU" dirty="0" err="1"/>
              <a:t>дигиталните</a:t>
            </a:r>
            <a:r>
              <a:rPr lang="ru-RU" dirty="0"/>
              <a:t> компетентности с </a:t>
            </a:r>
            <a:r>
              <a:rPr lang="ru-RU" dirty="0" err="1"/>
              <a:t>петте</a:t>
            </a:r>
            <a:r>
              <a:rPr lang="ru-RU" dirty="0"/>
              <a:t> области на </a:t>
            </a:r>
            <a:r>
              <a:rPr lang="ru-RU" dirty="0" err="1"/>
              <a:t>дигитална</a:t>
            </a:r>
            <a:r>
              <a:rPr lang="ru-RU" dirty="0"/>
              <a:t> </a:t>
            </a:r>
            <a:r>
              <a:rPr lang="ru-RU" dirty="0" err="1"/>
              <a:t>компетентност</a:t>
            </a:r>
            <a:r>
              <a:rPr lang="ru-RU" dirty="0"/>
              <a:t> и 21 </a:t>
            </a:r>
            <a:r>
              <a:rPr lang="ru-RU" dirty="0" err="1"/>
              <a:t>дигитални</a:t>
            </a:r>
            <a:r>
              <a:rPr lang="ru-RU" dirty="0"/>
              <a:t> умения/ компетентности (</a:t>
            </a:r>
            <a:r>
              <a:rPr lang="ru-RU" dirty="0" err="1"/>
              <a:t>DigComp</a:t>
            </a:r>
            <a:r>
              <a:rPr lang="ru-RU" dirty="0"/>
              <a:t> 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5696A4-64E0-87B8-CF03-21D9CED8F31D}"/>
              </a:ext>
            </a:extLst>
          </p:cNvPr>
          <p:cNvSpPr>
            <a:spLocks noGrp="1"/>
          </p:cNvSpPr>
          <p:nvPr>
            <p:ph type="title"/>
          </p:nvPr>
        </p:nvSpPr>
        <p:spPr>
          <a:xfrm>
            <a:off x="4974771" y="634946"/>
            <a:ext cx="6574972" cy="1450757"/>
          </a:xfrm>
        </p:spPr>
        <p:txBody>
          <a:bodyPr>
            <a:normAutofit/>
          </a:bodyPr>
          <a:lstStyle/>
          <a:p>
            <a:r>
              <a:rPr lang="bg-BG" sz="3400" b="1" kern="0" cap="small">
                <a:latin typeface="Calibri Light" panose="020F0302020204030204" pitchFamily="34" charset="0"/>
                <a:ea typeface="SimSun" panose="02010600030101010101" pitchFamily="2" charset="-122"/>
                <a:cs typeface="Times New Roman" panose="02020603050405020304" pitchFamily="18" charset="0"/>
              </a:rPr>
              <a:t>Съвети за </a:t>
            </a:r>
            <a:r>
              <a:rPr lang="bg-BG" sz="3400" b="1" kern="0" cap="small">
                <a:effectLst/>
                <a:latin typeface="Calibri Light" panose="020F0302020204030204" pitchFamily="34" charset="0"/>
                <a:ea typeface="SimSun" panose="02010600030101010101" pitchFamily="2" charset="-122"/>
                <a:cs typeface="Times New Roman" panose="02020603050405020304" pitchFamily="18" charset="0"/>
              </a:rPr>
              <a:t>изграждане</a:t>
            </a:r>
            <a:r>
              <a:rPr lang="en-US" sz="3400" b="1" kern="0" cap="small">
                <a:effectLst/>
                <a:latin typeface="Calibri Light" panose="020F0302020204030204" pitchFamily="34" charset="0"/>
                <a:ea typeface="SimSun" panose="02010600030101010101" pitchFamily="2" charset="-122"/>
                <a:cs typeface="Times New Roman" panose="02020603050405020304" pitchFamily="18" charset="0"/>
              </a:rPr>
              <a:t> </a:t>
            </a:r>
            <a:r>
              <a:rPr lang="bg-BG" sz="3400" b="1" kern="0" cap="small">
                <a:effectLst/>
                <a:latin typeface="Calibri Light" panose="020F0302020204030204" pitchFamily="34" charset="0"/>
                <a:ea typeface="SimSun" panose="02010600030101010101" pitchFamily="2" charset="-122"/>
                <a:cs typeface="Times New Roman" panose="02020603050405020304" pitchFamily="18" charset="0"/>
              </a:rPr>
              <a:t>и поддържане </a:t>
            </a:r>
            <a:br>
              <a:rPr lang="bg-BG" sz="3400" b="1" kern="0" cap="small">
                <a:effectLst/>
                <a:latin typeface="Calibri Light" panose="020F0302020204030204" pitchFamily="34" charset="0"/>
                <a:ea typeface="SimSun" panose="02010600030101010101" pitchFamily="2" charset="-122"/>
                <a:cs typeface="Times New Roman" panose="02020603050405020304" pitchFamily="18" charset="0"/>
              </a:rPr>
            </a:br>
            <a:r>
              <a:rPr lang="bg-BG" sz="3400" b="1" kern="0" cap="small">
                <a:effectLst/>
                <a:latin typeface="Calibri Light" panose="020F0302020204030204" pitchFamily="34" charset="0"/>
                <a:ea typeface="SimSun" panose="02010600030101010101" pitchFamily="2" charset="-122"/>
                <a:cs typeface="Times New Roman" panose="02020603050405020304" pitchFamily="18" charset="0"/>
              </a:rPr>
              <a:t>на добра репутация в мрежата</a:t>
            </a:r>
            <a:endParaRPr lang="en-BG" sz="3400"/>
          </a:p>
        </p:txBody>
      </p:sp>
      <p:pic>
        <p:nvPicPr>
          <p:cNvPr id="6" name="Picture 5" descr="A picture containing graphical user interface&#10;&#10;Description automatically generated">
            <a:extLst>
              <a:ext uri="{FF2B5EF4-FFF2-40B4-BE49-F238E27FC236}">
                <a16:creationId xmlns:a16="http://schemas.microsoft.com/office/drawing/2014/main" id="{25E6D274-AD8E-5F3E-5425-CC872337CF21}"/>
              </a:ext>
            </a:extLst>
          </p:cNvPr>
          <p:cNvPicPr>
            <a:picLocks noChangeAspect="1"/>
          </p:cNvPicPr>
          <p:nvPr/>
        </p:nvPicPr>
        <p:blipFill rotWithShape="1">
          <a:blip r:embed="rId2">
            <a:extLst>
              <a:ext uri="{28A0092B-C50C-407E-A947-70E740481C1C}">
                <a14:useLocalDpi xmlns:a14="http://schemas.microsoft.com/office/drawing/2010/main" val="0"/>
              </a:ext>
            </a:extLst>
          </a:blip>
          <a:srcRect l="1005" r="23889" b="-2"/>
          <a:stretch/>
        </p:blipFill>
        <p:spPr>
          <a:xfrm>
            <a:off x="633999" y="640081"/>
            <a:ext cx="4001315" cy="5314406"/>
          </a:xfrm>
          <a:prstGeom prst="rect">
            <a:avLst/>
          </a:prstGeom>
        </p:spPr>
      </p:pic>
      <p:cxnSp>
        <p:nvCxnSpPr>
          <p:cNvPr id="13" name="Straight Connector 1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43B75A3-24EF-9CC6-F233-D932A8253A99}"/>
              </a:ext>
            </a:extLst>
          </p:cNvPr>
          <p:cNvSpPr>
            <a:spLocks noGrp="1"/>
          </p:cNvSpPr>
          <p:nvPr>
            <p:ph idx="1"/>
          </p:nvPr>
        </p:nvSpPr>
        <p:spPr>
          <a:xfrm>
            <a:off x="4974769" y="2198914"/>
            <a:ext cx="6574973" cy="3670180"/>
          </a:xfrm>
        </p:spPr>
        <p:txBody>
          <a:bodyPr>
            <a:normAutofit/>
          </a:bodyPr>
          <a:lstStyle/>
          <a:p>
            <a:r>
              <a:rPr lang="bg-BG" sz="2400">
                <a:effectLst/>
                <a:latin typeface="Cambria" panose="02040503050406030204" pitchFamily="18" charset="0"/>
                <a:ea typeface="Times New Roman" panose="02020603050405020304" pitchFamily="18" charset="0"/>
                <a:cs typeface="Times New Roman" panose="02020603050405020304" pitchFamily="18" charset="0"/>
              </a:rPr>
              <a:t>Всеки, с малко време и усилия, може да създаде солидно онлайн присъствие и добра репутация. Но въпреки важността на този въпрос, мнозина не си правят труда. Големият проблем, който се среща при повечето хора, е, че те просто са твърде мързеливи, за да положат усилия в създаването на добра онлайн репутация. Но ако вие сте изключение, това е вашето конкурентно предимство.</a:t>
            </a:r>
            <a:endParaRPr lang="en-BG" sz="2400"/>
          </a:p>
        </p:txBody>
      </p:sp>
      <p:sp>
        <p:nvSpPr>
          <p:cNvPr id="15" name="Rectangle 1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702C9812-2A96-BF20-087B-1B87CE8B9802}"/>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571000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AA390-6D4D-93D1-7F2A-15928954925E}"/>
              </a:ext>
            </a:extLst>
          </p:cNvPr>
          <p:cNvSpPr>
            <a:spLocks noGrp="1"/>
          </p:cNvSpPr>
          <p:nvPr>
            <p:ph type="title"/>
          </p:nvPr>
        </p:nvSpPr>
        <p:spPr>
          <a:xfrm>
            <a:off x="6411685" y="634946"/>
            <a:ext cx="5127171" cy="1450757"/>
          </a:xfrm>
        </p:spPr>
        <p:txBody>
          <a:bodyPr>
            <a:normAutofit/>
          </a:bodyPr>
          <a:lstStyle/>
          <a:p>
            <a:r>
              <a:rPr lang="bg-BG" altLang="en-US" sz="4400"/>
              <a:t>Анотация на темата и нови понятия</a:t>
            </a:r>
            <a:endParaRPr lang="en-BG" sz="4400"/>
          </a:p>
        </p:txBody>
      </p:sp>
      <p:sp>
        <p:nvSpPr>
          <p:cNvPr id="3" name="Content Placeholder 2">
            <a:extLst>
              <a:ext uri="{FF2B5EF4-FFF2-40B4-BE49-F238E27FC236}">
                <a16:creationId xmlns:a16="http://schemas.microsoft.com/office/drawing/2014/main" id="{6F302B05-48E8-80AD-5CC8-365123EDA749}"/>
              </a:ext>
            </a:extLst>
          </p:cNvPr>
          <p:cNvSpPr>
            <a:spLocks noGrp="1"/>
          </p:cNvSpPr>
          <p:nvPr>
            <p:ph idx="1"/>
          </p:nvPr>
        </p:nvSpPr>
        <p:spPr>
          <a:xfrm>
            <a:off x="6411684" y="2198914"/>
            <a:ext cx="5127172" cy="3670180"/>
          </a:xfrm>
        </p:spPr>
        <p:txBody>
          <a:bodyPr>
            <a:normAutofit lnSpcReduction="10000"/>
          </a:bodyPr>
          <a:lstStyle/>
          <a:p>
            <a:pPr marL="0" indent="0">
              <a:buNone/>
            </a:pPr>
            <a:r>
              <a:rPr lang="bg-BG" sz="1800" dirty="0"/>
              <a:t>Тук ще научите:</a:t>
            </a: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Какво представлява дигиталната идентичност и как може да я идентифицирате. </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Какви данни генерирате чрез дигитални инструменти или в дигитални среди.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Symbol" pitchFamily="2" charset="2"/>
              <a:buChar cha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Как да защитите своята репутация в интернет и как да прилагате добри практики за изграждане на дигитална идентичност в различни среди.</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2043DBB-055E-7E72-7B60-9AAECA035BC8}"/>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graphicFrame>
        <p:nvGraphicFramePr>
          <p:cNvPr id="6" name="Table 5">
            <a:extLst>
              <a:ext uri="{FF2B5EF4-FFF2-40B4-BE49-F238E27FC236}">
                <a16:creationId xmlns:a16="http://schemas.microsoft.com/office/drawing/2014/main" id="{4BC49936-0C55-307D-DFC0-496CC3DEB415}"/>
              </a:ext>
            </a:extLst>
          </p:cNvPr>
          <p:cNvGraphicFramePr>
            <a:graphicFrameLocks noGrp="1"/>
          </p:cNvGraphicFramePr>
          <p:nvPr>
            <p:extLst>
              <p:ext uri="{D42A27DB-BD31-4B8C-83A1-F6EECF244321}">
                <p14:modId xmlns:p14="http://schemas.microsoft.com/office/powerpoint/2010/main" val="2415063772"/>
              </p:ext>
            </p:extLst>
          </p:nvPr>
        </p:nvGraphicFramePr>
        <p:xfrm>
          <a:off x="370840" y="2075467"/>
          <a:ext cx="5725160" cy="2511102"/>
        </p:xfrm>
        <a:graphic>
          <a:graphicData uri="http://schemas.openxmlformats.org/drawingml/2006/table">
            <a:tbl>
              <a:tblPr firstRow="1" firstCol="1" bandRow="1">
                <a:tableStyleId>{5C22544A-7EE6-4342-B048-85BDC9FD1C3A}</a:tableStyleId>
              </a:tblPr>
              <a:tblGrid>
                <a:gridCol w="1920240">
                  <a:extLst>
                    <a:ext uri="{9D8B030D-6E8A-4147-A177-3AD203B41FA5}">
                      <a16:colId xmlns:a16="http://schemas.microsoft.com/office/drawing/2014/main" val="379129448"/>
                    </a:ext>
                  </a:extLst>
                </a:gridCol>
                <a:gridCol w="3804920">
                  <a:extLst>
                    <a:ext uri="{9D8B030D-6E8A-4147-A177-3AD203B41FA5}">
                      <a16:colId xmlns:a16="http://schemas.microsoft.com/office/drawing/2014/main" val="3387610169"/>
                    </a:ext>
                  </a:extLst>
                </a:gridCol>
              </a:tblGrid>
              <a:tr h="529536">
                <a:tc>
                  <a:txBody>
                    <a:bodyPr/>
                    <a:lstStyle/>
                    <a:p>
                      <a:pPr algn="l">
                        <a:lnSpc>
                          <a:spcPct val="107000"/>
                        </a:lnSpc>
                        <a:spcAft>
                          <a:spcPts val="800"/>
                        </a:spcAft>
                      </a:pPr>
                      <a:r>
                        <a:rPr lang="bg-BG" sz="2000">
                          <a:effectLst/>
                        </a:rPr>
                        <a:t>Понятие</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lnSpc>
                          <a:spcPct val="107000"/>
                        </a:lnSpc>
                        <a:spcAft>
                          <a:spcPts val="800"/>
                        </a:spcAft>
                      </a:pPr>
                      <a:r>
                        <a:rPr lang="bg-BG" sz="2000">
                          <a:effectLst/>
                        </a:rPr>
                        <a:t>Описание</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65372668"/>
                  </a:ext>
                </a:extLst>
              </a:tr>
              <a:tr h="770787">
                <a:tc>
                  <a:txBody>
                    <a:bodyPr/>
                    <a:lstStyle/>
                    <a:p>
                      <a:pPr algn="l">
                        <a:lnSpc>
                          <a:spcPct val="107000"/>
                        </a:lnSpc>
                        <a:spcAft>
                          <a:spcPts val="800"/>
                        </a:spcAft>
                      </a:pPr>
                      <a:r>
                        <a:rPr lang="bg-BG" sz="1400">
                          <a:effectLst/>
                        </a:rPr>
                        <a:t>Дигитална идентичност</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bg-BG" sz="1400">
                          <a:effectLst/>
                        </a:rPr>
                        <a:t>Съвкупност от данни, които представят уникално лице или организация онлайн.</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71718065"/>
                  </a:ext>
                </a:extLst>
              </a:tr>
              <a:tr h="770787">
                <a:tc>
                  <a:txBody>
                    <a:bodyPr/>
                    <a:lstStyle/>
                    <a:p>
                      <a:pPr algn="l">
                        <a:lnSpc>
                          <a:spcPct val="107000"/>
                        </a:lnSpc>
                        <a:spcAft>
                          <a:spcPts val="800"/>
                        </a:spcAft>
                      </a:pPr>
                      <a:r>
                        <a:rPr lang="bg-BG" sz="1400">
                          <a:effectLst/>
                        </a:rPr>
                        <a:t>Лични данни</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bg-BG" sz="1400">
                          <a:effectLst/>
                        </a:rPr>
                        <a:t>Лична информация, свързана с лице, което може да бъде идентифицирано.</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4987597"/>
                  </a:ext>
                </a:extLst>
              </a:tr>
              <a:tr h="370832">
                <a:tc>
                  <a:txBody>
                    <a:bodyPr/>
                    <a:lstStyle/>
                    <a:p>
                      <a:pPr algn="l">
                        <a:lnSpc>
                          <a:spcPct val="107000"/>
                        </a:lnSpc>
                        <a:spcAft>
                          <a:spcPts val="800"/>
                        </a:spcAft>
                      </a:pPr>
                      <a:r>
                        <a:rPr lang="bg-BG" sz="1400">
                          <a:effectLst/>
                        </a:rPr>
                        <a:t>Рискове в интернет</a:t>
                      </a:r>
                      <a:endParaRPr lang="en-BG"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800"/>
                        </a:spcAft>
                      </a:pPr>
                      <a:r>
                        <a:rPr lang="bg-BG" sz="1400" dirty="0">
                          <a:effectLst/>
                        </a:rPr>
                        <a:t>Възможни рискове при ползване на интернет.</a:t>
                      </a:r>
                      <a:endParaRPr lang="en-BG"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7253558"/>
                  </a:ext>
                </a:extLst>
              </a:tr>
            </a:tbl>
          </a:graphicData>
        </a:graphic>
      </p:graphicFrame>
    </p:spTree>
    <p:extLst>
      <p:ext uri="{BB962C8B-B14F-4D97-AF65-F5344CB8AC3E}">
        <p14:creationId xmlns:p14="http://schemas.microsoft.com/office/powerpoint/2010/main" val="44061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D1654E-AF98-E75D-A5E2-5D7CF779B1D1}"/>
              </a:ext>
            </a:extLst>
          </p:cNvPr>
          <p:cNvSpPr>
            <a:spLocks noGrp="1"/>
          </p:cNvSpPr>
          <p:nvPr>
            <p:ph type="title"/>
          </p:nvPr>
        </p:nvSpPr>
        <p:spPr>
          <a:xfrm>
            <a:off x="4974771" y="634946"/>
            <a:ext cx="6574972" cy="1450757"/>
          </a:xfrm>
        </p:spPr>
        <p:txBody>
          <a:bodyPr>
            <a:normAutofit/>
          </a:bodyPr>
          <a:lstStyle/>
          <a:p>
            <a:r>
              <a:rPr lang="bg-BG" dirty="0"/>
              <a:t>Дигитална идентичност</a:t>
            </a:r>
            <a:endParaRPr lang="en-BG" dirty="0"/>
          </a:p>
        </p:txBody>
      </p:sp>
      <p:pic>
        <p:nvPicPr>
          <p:cNvPr id="6" name="Picture 5" descr="A picture containing text, black&#10;&#10;Description automatically generated">
            <a:extLst>
              <a:ext uri="{FF2B5EF4-FFF2-40B4-BE49-F238E27FC236}">
                <a16:creationId xmlns:a16="http://schemas.microsoft.com/office/drawing/2014/main" id="{65FC0743-D952-F106-3DBD-66705C5C608E}"/>
              </a:ext>
            </a:extLst>
          </p:cNvPr>
          <p:cNvPicPr>
            <a:picLocks noChangeAspect="1"/>
          </p:cNvPicPr>
          <p:nvPr/>
        </p:nvPicPr>
        <p:blipFill rotWithShape="1">
          <a:blip r:embed="rId2">
            <a:extLst>
              <a:ext uri="{28A0092B-C50C-407E-A947-70E740481C1C}">
                <a14:useLocalDpi xmlns:a14="http://schemas.microsoft.com/office/drawing/2010/main" val="0"/>
              </a:ext>
            </a:extLst>
          </a:blip>
          <a:srcRect l="23988" r="25754" b="-1"/>
          <a:stretch/>
        </p:blipFill>
        <p:spPr>
          <a:xfrm>
            <a:off x="633999" y="640081"/>
            <a:ext cx="4001315" cy="5314406"/>
          </a:xfrm>
          <a:prstGeom prst="rect">
            <a:avLst/>
          </a:prstGeom>
        </p:spPr>
      </p:pic>
      <p:cxnSp>
        <p:nvCxnSpPr>
          <p:cNvPr id="13" name="Straight Connector 1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A73D51-6D74-C758-646C-51B3EF979CF3}"/>
              </a:ext>
            </a:extLst>
          </p:cNvPr>
          <p:cNvSpPr>
            <a:spLocks noGrp="1"/>
          </p:cNvSpPr>
          <p:nvPr>
            <p:ph idx="1"/>
          </p:nvPr>
        </p:nvSpPr>
        <p:spPr>
          <a:xfrm>
            <a:off x="4974769" y="2198914"/>
            <a:ext cx="6574973" cy="3670180"/>
          </a:xfrm>
        </p:spPr>
        <p:txBody>
          <a:bodyPr>
            <a:normAutofit/>
          </a:bodyPr>
          <a:lstStyle/>
          <a:p>
            <a:pPr>
              <a:spcAft>
                <a:spcPts val="800"/>
              </a:spcAft>
            </a:pPr>
            <a:r>
              <a:rPr lang="bg-BG" sz="1500">
                <a:effectLst/>
                <a:latin typeface="Cambria" panose="02040503050406030204" pitchFamily="18" charset="0"/>
                <a:ea typeface="Times New Roman" panose="02020603050405020304" pitchFamily="18" charset="0"/>
                <a:cs typeface="Times New Roman" panose="02020603050405020304" pitchFamily="18" charset="0"/>
              </a:rPr>
              <a:t>Дигиталната идентичност е информация, използвана от компютърните системи за представяне на лице, организация, приложение или устройство. Дигиталните идентичности позволяват да се автоматизира достъпът до услуги, предоставяни с компютри, и правят възможно компютрите да посредничат в отношенията.</a:t>
            </a:r>
            <a:endParaRPr lang="en-BG" sz="15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500">
                <a:effectLst/>
                <a:latin typeface="Cambria" panose="02040503050406030204" pitchFamily="18" charset="0"/>
                <a:ea typeface="Times New Roman" panose="02020603050405020304" pitchFamily="18" charset="0"/>
                <a:cs typeface="Times New Roman" panose="02020603050405020304" pitchFamily="18" charset="0"/>
              </a:rPr>
              <a:t>Използването на дигитални идентичности днес е широко разпространено. На практика цялата колекция от информация, генерирана от онлайн дейността на дадено лице, се нарича </a:t>
            </a:r>
            <a:r>
              <a:rPr lang="bg-BG" sz="1500" i="1">
                <a:effectLst/>
                <a:latin typeface="Cambria" panose="02040503050406030204" pitchFamily="18" charset="0"/>
                <a:ea typeface="Times New Roman" panose="02020603050405020304" pitchFamily="18" charset="0"/>
                <a:cs typeface="Times New Roman" panose="02020603050405020304" pitchFamily="18" charset="0"/>
              </a:rPr>
              <a:t>Дигитална идентичност</a:t>
            </a:r>
            <a:r>
              <a:rPr lang="bg-BG" sz="1500">
                <a:effectLst/>
                <a:latin typeface="Cambria" panose="02040503050406030204" pitchFamily="18" charset="0"/>
                <a:ea typeface="Times New Roman" panose="02020603050405020304" pitchFamily="18" charset="0"/>
                <a:cs typeface="Times New Roman" panose="02020603050405020304" pitchFamily="18" charset="0"/>
              </a:rPr>
              <a:t>. Това включва потребителски имена, пароли, история на търсенето, дата на раждане, история на покупките и др. Когато тази информация е публично достъпна и не е анонимизирана, тя може да бъде използвана от други лица за определени цели. В този по-широк смисъл дигиталната идентичност е аспект на социалната самоличност на дадено лице и се нарича още </a:t>
            </a:r>
            <a:r>
              <a:rPr lang="bg-BG" sz="1500" i="1">
                <a:effectLst/>
                <a:latin typeface="Cambria" panose="02040503050406030204" pitchFamily="18" charset="0"/>
                <a:ea typeface="Times New Roman" panose="02020603050405020304" pitchFamily="18" charset="0"/>
                <a:cs typeface="Times New Roman" panose="02020603050405020304" pitchFamily="18" charset="0"/>
              </a:rPr>
              <a:t>Онлайн самоличност</a:t>
            </a:r>
            <a:r>
              <a:rPr lang="bg-BG" sz="1500">
                <a:effectLst/>
                <a:latin typeface="Cambria" panose="02040503050406030204" pitchFamily="18" charset="0"/>
                <a:ea typeface="Times New Roman" panose="02020603050405020304" pitchFamily="18" charset="0"/>
                <a:cs typeface="Times New Roman" panose="02020603050405020304" pitchFamily="18" charset="0"/>
              </a:rPr>
              <a:t>.</a:t>
            </a:r>
            <a:endParaRPr lang="en-BG" sz="1500"/>
          </a:p>
        </p:txBody>
      </p:sp>
      <p:sp>
        <p:nvSpPr>
          <p:cNvPr id="15" name="Rectangle 1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7766A9ED-0CE1-8FA0-8B64-9F4E184E8007}"/>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041870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E7F67-EEA4-E5DB-2B9E-F79ECF455F9A}"/>
              </a:ext>
            </a:extLst>
          </p:cNvPr>
          <p:cNvSpPr>
            <a:spLocks noGrp="1"/>
          </p:cNvSpPr>
          <p:nvPr>
            <p:ph type="title"/>
          </p:nvPr>
        </p:nvSpPr>
        <p:spPr>
          <a:xfrm>
            <a:off x="1097280" y="286603"/>
            <a:ext cx="10058400" cy="1450757"/>
          </a:xfrm>
        </p:spPr>
        <p:txBody>
          <a:bodyPr>
            <a:normAutofit/>
          </a:bodyPr>
          <a:lstStyle/>
          <a:p>
            <a:r>
              <a:rPr lang="bg-BG" dirty="0"/>
              <a:t>Дигитална идентичност</a:t>
            </a:r>
            <a:endParaRPr lang="en-BG" dirty="0"/>
          </a:p>
        </p:txBody>
      </p:sp>
      <p:sp>
        <p:nvSpPr>
          <p:cNvPr id="3" name="Content Placeholder 2">
            <a:extLst>
              <a:ext uri="{FF2B5EF4-FFF2-40B4-BE49-F238E27FC236}">
                <a16:creationId xmlns:a16="http://schemas.microsoft.com/office/drawing/2014/main" id="{F0F7F49D-A190-13FE-00AF-1DB1001D7970}"/>
              </a:ext>
            </a:extLst>
          </p:cNvPr>
          <p:cNvSpPr>
            <a:spLocks noGrp="1"/>
          </p:cNvSpPr>
          <p:nvPr>
            <p:ph idx="1"/>
          </p:nvPr>
        </p:nvSpPr>
        <p:spPr>
          <a:xfrm>
            <a:off x="1097279" y="1845734"/>
            <a:ext cx="6454987" cy="4023360"/>
          </a:xfrm>
        </p:spPr>
        <p:txBody>
          <a:bodyPr>
            <a:normAutofit/>
          </a:bodyPr>
          <a:lstStyle/>
          <a:p>
            <a:pPr>
              <a:spcAft>
                <a:spcPts val="800"/>
              </a:spcAft>
            </a:pPr>
            <a:r>
              <a:rPr lang="bg-BG" sz="1300">
                <a:effectLst/>
                <a:latin typeface="Cambria" panose="02040503050406030204" pitchFamily="18" charset="0"/>
                <a:ea typeface="Times New Roman" panose="02020603050405020304" pitchFamily="18" charset="0"/>
                <a:cs typeface="Times New Roman" panose="02020603050405020304" pitchFamily="18" charset="0"/>
              </a:rPr>
              <a:t>Критичен проблем в киберпространството е да се знае с кого се взаимодейства. Използвайки само статични идентификатори като парола и имейл, няма начин да се определи точно самоличността на дадено лице в киберпространството, тъй като тази информация може да бъде открадната или използвана от много лица, действащи като едно. Дигиталната идентичност обаче, базирана на динамични връзки между субектите, уловени от историята на поведението в множество уебсайтове и мобилни приложения, може да провери и удостовери самоличността с точност до 95%.</a:t>
            </a:r>
            <a:endParaRPr lang="en-BG" sz="130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300">
                <a:effectLst/>
                <a:latin typeface="Cambria" panose="02040503050406030204" pitchFamily="18" charset="0"/>
                <a:ea typeface="Times New Roman" panose="02020603050405020304" pitchFamily="18" charset="0"/>
                <a:cs typeface="Times New Roman" panose="02020603050405020304" pitchFamily="18" charset="0"/>
              </a:rPr>
              <a:t> Чрез сравняване на набор от взаимоотношения между същности между ново събитие (напр. влизане в дадена система) и минали събития, подходящ модел може да провери или удостовери идентичността като легитимна или като опит за маскиране на идентичността. Данните, използвани за дигитална идентичност, обикновено се анонимизират, като по този начин се избягват опасенията за неприкосновеност на личния живот. Тъй като се основава на история на поведението, дигиталната идентичност е много трудна за фалшифициране или кражба.</a:t>
            </a:r>
            <a:endParaRPr lang="en-BG" sz="13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300">
                <a:effectLst/>
                <a:latin typeface="Cambria" panose="02040503050406030204" pitchFamily="18" charset="0"/>
                <a:ea typeface="Times New Roman" panose="02020603050405020304" pitchFamily="18" charset="0"/>
                <a:cs typeface="Times New Roman" panose="02020603050405020304" pitchFamily="18" charset="0"/>
              </a:rPr>
              <a:t>Цифровата идентичност включва демографска и поведенческа информация, включително проследени онлайн действия. </a:t>
            </a:r>
            <a:endParaRPr lang="en-BG" sz="1300"/>
          </a:p>
        </p:txBody>
      </p:sp>
      <p:pic>
        <p:nvPicPr>
          <p:cNvPr id="6" name="Picture 5" descr="A picture containing text&#10;&#10;Description automatically generated">
            <a:extLst>
              <a:ext uri="{FF2B5EF4-FFF2-40B4-BE49-F238E27FC236}">
                <a16:creationId xmlns:a16="http://schemas.microsoft.com/office/drawing/2014/main" id="{57CE1734-F62F-65D0-2CB4-E64FDB2A8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824939"/>
            <a:ext cx="3135109" cy="1653769"/>
          </a:xfrm>
          <a:prstGeom prst="rect">
            <a:avLst/>
          </a:prstGeom>
        </p:spPr>
      </p:pic>
      <p:sp>
        <p:nvSpPr>
          <p:cNvPr id="4" name="Footer Placeholder 3">
            <a:extLst>
              <a:ext uri="{FF2B5EF4-FFF2-40B4-BE49-F238E27FC236}">
                <a16:creationId xmlns:a16="http://schemas.microsoft.com/office/drawing/2014/main" id="{857D3053-3652-29D1-81CF-4D07F8689D7F}"/>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dirty="0"/>
              <a:t> </a:t>
            </a:r>
            <a:r>
              <a:rPr lang="ru-RU" sz="800" dirty="0" err="1"/>
              <a:t>Европейска</a:t>
            </a:r>
            <a:r>
              <a:rPr lang="ru-RU" sz="800" dirty="0"/>
              <a:t> Рамка на </a:t>
            </a:r>
            <a:r>
              <a:rPr lang="ru-RU" sz="800" dirty="0" err="1"/>
              <a:t>дигиталните</a:t>
            </a:r>
            <a:r>
              <a:rPr lang="ru-RU" sz="800" dirty="0"/>
              <a:t> компетентности с </a:t>
            </a:r>
            <a:r>
              <a:rPr lang="ru-RU" sz="800" dirty="0" err="1"/>
              <a:t>петте</a:t>
            </a:r>
            <a:r>
              <a:rPr lang="ru-RU" sz="800" dirty="0"/>
              <a:t> области на </a:t>
            </a:r>
            <a:r>
              <a:rPr lang="ru-RU" sz="800" dirty="0" err="1"/>
              <a:t>дигитална</a:t>
            </a:r>
            <a:r>
              <a:rPr lang="ru-RU" sz="800" dirty="0"/>
              <a:t> </a:t>
            </a:r>
            <a:r>
              <a:rPr lang="ru-RU" sz="800" dirty="0" err="1"/>
              <a:t>компетентност</a:t>
            </a:r>
            <a:r>
              <a:rPr lang="ru-RU" sz="800" dirty="0"/>
              <a:t> и 21 </a:t>
            </a:r>
            <a:r>
              <a:rPr lang="ru-RU" sz="800" dirty="0" err="1"/>
              <a:t>дигитални</a:t>
            </a:r>
            <a:r>
              <a:rPr lang="ru-RU" sz="800" dirty="0"/>
              <a:t> умения/ компетентности (</a:t>
            </a:r>
            <a:r>
              <a:rPr lang="ru-RU" sz="800" dirty="0" err="1"/>
              <a:t>DigComp</a:t>
            </a:r>
            <a:r>
              <a:rPr lang="ru-RU" sz="800" dirty="0"/>
              <a:t> 2.1)</a:t>
            </a:r>
          </a:p>
        </p:txBody>
      </p:sp>
    </p:spTree>
    <p:extLst>
      <p:ext uri="{BB962C8B-B14F-4D97-AF65-F5344CB8AC3E}">
        <p14:creationId xmlns:p14="http://schemas.microsoft.com/office/powerpoint/2010/main" val="3154307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CEA4-5ED7-98FC-D9BF-087B524042E4}"/>
              </a:ext>
            </a:extLst>
          </p:cNvPr>
          <p:cNvSpPr>
            <a:spLocks noGrp="1"/>
          </p:cNvSpPr>
          <p:nvPr>
            <p:ph type="title"/>
          </p:nvPr>
        </p:nvSpPr>
        <p:spPr>
          <a:xfrm>
            <a:off x="1097280" y="286603"/>
            <a:ext cx="10058400" cy="1450757"/>
          </a:xfrm>
        </p:spPr>
        <p:txBody>
          <a:bodyPr>
            <a:normAutofit/>
          </a:bodyPr>
          <a:lstStyle/>
          <a:p>
            <a:r>
              <a:rPr lang="bg-BG" dirty="0"/>
              <a:t>Данни, генерирани чрез дигитални инструменти или в дигитални среди</a:t>
            </a:r>
            <a:endParaRPr lang="en-BG" dirty="0"/>
          </a:p>
        </p:txBody>
      </p:sp>
      <p:pic>
        <p:nvPicPr>
          <p:cNvPr id="6" name="Picture 5" descr="Shape&#10;&#10;Description automatically generated with low confidence">
            <a:extLst>
              <a:ext uri="{FF2B5EF4-FFF2-40B4-BE49-F238E27FC236}">
                <a16:creationId xmlns:a16="http://schemas.microsoft.com/office/drawing/2014/main" id="{B95ED444-97F4-7568-D2B5-25613F750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432" y="2104325"/>
            <a:ext cx="3094997" cy="3094997"/>
          </a:xfrm>
          <a:prstGeom prst="rect">
            <a:avLst/>
          </a:prstGeom>
        </p:spPr>
      </p:pic>
      <p:sp>
        <p:nvSpPr>
          <p:cNvPr id="3" name="Content Placeholder 2">
            <a:extLst>
              <a:ext uri="{FF2B5EF4-FFF2-40B4-BE49-F238E27FC236}">
                <a16:creationId xmlns:a16="http://schemas.microsoft.com/office/drawing/2014/main" id="{5C638B10-38DD-EE71-092C-5EF80EB1EC3F}"/>
              </a:ext>
            </a:extLst>
          </p:cNvPr>
          <p:cNvSpPr>
            <a:spLocks noGrp="1"/>
          </p:cNvSpPr>
          <p:nvPr>
            <p:ph idx="1"/>
          </p:nvPr>
        </p:nvSpPr>
        <p:spPr>
          <a:xfrm>
            <a:off x="4639733" y="1845734"/>
            <a:ext cx="6515947" cy="4023360"/>
          </a:xfrm>
        </p:spPr>
        <p:txBody>
          <a:bodyPr>
            <a:normAutofit/>
          </a:bodyPr>
          <a:lstStyle/>
          <a:p>
            <a:r>
              <a:rPr lang="bg-BG" sz="2000">
                <a:effectLst/>
                <a:latin typeface="Cambria" panose="02040503050406030204" pitchFamily="18" charset="0"/>
                <a:ea typeface="Times New Roman" panose="02020603050405020304" pitchFamily="18" charset="0"/>
                <a:cs typeface="Times New Roman" panose="02020603050405020304" pitchFamily="18" charset="0"/>
              </a:rPr>
              <a:t>Всеки онлайн субект, включително любимата ви платформа за социални медии и търсачка, се е превърнал в доставчик на идентичност, което означава, че има власт над достъпа и споделянето на вашите онлайн данни. Почти всички онлайн платформи днес използват различни методи за проследяване и масово събиране на данни, за да натрупат склад с потребителски данни, които след това могат да обявят за собствена информация. След това те продават тези данни на рекламодатели, които от своя страна примамват потребителите чрез уязвимостите, разкрити от техните онлайн взаимодействия.</a:t>
            </a:r>
            <a:endParaRPr lang="en-BG" sz="2000"/>
          </a:p>
        </p:txBody>
      </p:sp>
      <p:sp>
        <p:nvSpPr>
          <p:cNvPr id="4" name="Footer Placeholder 3">
            <a:extLst>
              <a:ext uri="{FF2B5EF4-FFF2-40B4-BE49-F238E27FC236}">
                <a16:creationId xmlns:a16="http://schemas.microsoft.com/office/drawing/2014/main" id="{30A2AAFF-5852-63D3-43B2-2E17BE471F70}"/>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483955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500CB-3B72-33B8-AAD3-13E3EF6260FA}"/>
              </a:ext>
            </a:extLst>
          </p:cNvPr>
          <p:cNvSpPr>
            <a:spLocks noGrp="1"/>
          </p:cNvSpPr>
          <p:nvPr>
            <p:ph type="title"/>
          </p:nvPr>
        </p:nvSpPr>
        <p:spPr>
          <a:xfrm>
            <a:off x="1097280" y="286603"/>
            <a:ext cx="10058400" cy="1450757"/>
          </a:xfrm>
        </p:spPr>
        <p:txBody>
          <a:bodyPr>
            <a:normAutofit/>
          </a:bodyPr>
          <a:lstStyle/>
          <a:p>
            <a:r>
              <a:rPr lang="bg-BG" dirty="0"/>
              <a:t>Рискове от оставяне </a:t>
            </a:r>
            <a:br>
              <a:rPr lang="en-US" dirty="0"/>
            </a:br>
            <a:r>
              <a:rPr lang="bg-BG" dirty="0"/>
              <a:t>на електронни следи</a:t>
            </a:r>
            <a:endParaRPr lang="en-BG" dirty="0"/>
          </a:p>
        </p:txBody>
      </p:sp>
      <p:sp>
        <p:nvSpPr>
          <p:cNvPr id="3" name="Content Placeholder 2">
            <a:extLst>
              <a:ext uri="{FF2B5EF4-FFF2-40B4-BE49-F238E27FC236}">
                <a16:creationId xmlns:a16="http://schemas.microsoft.com/office/drawing/2014/main" id="{59767D0B-58DA-2F58-8EA1-8474FD1A8F18}"/>
              </a:ext>
            </a:extLst>
          </p:cNvPr>
          <p:cNvSpPr>
            <a:spLocks noGrp="1"/>
          </p:cNvSpPr>
          <p:nvPr>
            <p:ph idx="1"/>
          </p:nvPr>
        </p:nvSpPr>
        <p:spPr>
          <a:xfrm>
            <a:off x="1097279" y="1845734"/>
            <a:ext cx="6454987" cy="4023360"/>
          </a:xfrm>
        </p:spPr>
        <p:txBody>
          <a:bodyPr>
            <a:normAutofit/>
          </a:bodyPr>
          <a:lstStyle/>
          <a:p>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Електронният отпечатък</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(или </a:t>
            </a:r>
            <a:r>
              <a:rPr lang="bg-BG" sz="1800" i="1" dirty="0">
                <a:effectLst/>
                <a:latin typeface="Cambria" panose="02040503050406030204" pitchFamily="18" charset="0"/>
                <a:ea typeface="Times New Roman" panose="02020603050405020304" pitchFamily="18" charset="0"/>
                <a:cs typeface="Times New Roman" panose="02020603050405020304" pitchFamily="18" charset="0"/>
              </a:rPr>
              <a:t>електронната сянка</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се отнася до уникалния набор от проследими дигитални дейности, действия, приноси и комуникации, които се проявяват в интернет или на дигитални устройства. Електронният отпечатък може да бъде класифициран като пасивен или активен. Първият тип се състои от активността на потребителя при сърфиране в интернет и информацията, съхранявана като бисквитки (от </a:t>
            </a:r>
            <a:r>
              <a:rPr lang="bg-BG" sz="1800" dirty="0" err="1">
                <a:effectLst/>
                <a:latin typeface="Cambria" panose="02040503050406030204" pitchFamily="18" charset="0"/>
                <a:ea typeface="Times New Roman" panose="02020603050405020304" pitchFamily="18" charset="0"/>
                <a:cs typeface="Times New Roman" panose="02020603050405020304" pitchFamily="18" charset="0"/>
              </a:rPr>
              <a:t>англ.ез</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 </a:t>
            </a:r>
            <a:r>
              <a:rPr lang="en-US" sz="1800" i="1" dirty="0">
                <a:effectLst/>
                <a:latin typeface="Cambria" panose="02040503050406030204" pitchFamily="18" charset="0"/>
                <a:ea typeface="Times New Roman" panose="02020603050405020304" pitchFamily="18" charset="0"/>
                <a:cs typeface="Times New Roman" panose="02020603050405020304" pitchFamily="18" charset="0"/>
              </a:rPr>
              <a:t>cookies</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Вторият тип често се пуска умишлено от потребителя, за да сподели информация в уебсайтове или социални медии. Въпреки че терминът обикновено се отнася за човек, електронен отпечатък може да се отнася и за бизнес, организация или корпорация.</a:t>
            </a:r>
            <a:endParaRPr lang="en-BG" sz="1800"/>
          </a:p>
        </p:txBody>
      </p:sp>
      <p:pic>
        <p:nvPicPr>
          <p:cNvPr id="6" name="Picture 5">
            <a:extLst>
              <a:ext uri="{FF2B5EF4-FFF2-40B4-BE49-F238E27FC236}">
                <a16:creationId xmlns:a16="http://schemas.microsoft.com/office/drawing/2014/main" id="{83834F63-748E-867A-D01D-320481635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546698"/>
            <a:ext cx="3135109" cy="2210251"/>
          </a:xfrm>
          <a:prstGeom prst="rect">
            <a:avLst/>
          </a:prstGeom>
        </p:spPr>
      </p:pic>
      <p:sp>
        <p:nvSpPr>
          <p:cNvPr id="4" name="Footer Placeholder 3">
            <a:extLst>
              <a:ext uri="{FF2B5EF4-FFF2-40B4-BE49-F238E27FC236}">
                <a16:creationId xmlns:a16="http://schemas.microsoft.com/office/drawing/2014/main" id="{ACA5E4E1-A469-2AE5-BD9E-C490FA0740DF}"/>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19286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878701-DB8A-6D20-5748-678DB0F6A476}"/>
              </a:ext>
            </a:extLst>
          </p:cNvPr>
          <p:cNvSpPr>
            <a:spLocks noGrp="1"/>
          </p:cNvSpPr>
          <p:nvPr>
            <p:ph type="title"/>
          </p:nvPr>
        </p:nvSpPr>
        <p:spPr>
          <a:xfrm>
            <a:off x="6411685" y="634946"/>
            <a:ext cx="5127171" cy="1450757"/>
          </a:xfrm>
        </p:spPr>
        <p:txBody>
          <a:bodyPr>
            <a:normAutofit/>
          </a:bodyPr>
          <a:lstStyle/>
          <a:p>
            <a:r>
              <a:rPr lang="bg-BG" sz="4400"/>
              <a:t>Рискове от оставяне </a:t>
            </a:r>
            <a:br>
              <a:rPr lang="en-US" sz="4400"/>
            </a:br>
            <a:r>
              <a:rPr lang="bg-BG" sz="4400"/>
              <a:t>на електронни следи</a:t>
            </a:r>
            <a:endParaRPr lang="en-BG" sz="4400"/>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D3423817-B95C-32CD-8886-6C2A11E70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73" y="1521418"/>
            <a:ext cx="5451627" cy="3638961"/>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D8B23C7-5DB1-C806-7F26-B5CD0D7E8453}"/>
              </a:ext>
            </a:extLst>
          </p:cNvPr>
          <p:cNvSpPr>
            <a:spLocks noGrp="1"/>
          </p:cNvSpPr>
          <p:nvPr>
            <p:ph idx="1"/>
          </p:nvPr>
        </p:nvSpPr>
        <p:spPr>
          <a:xfrm>
            <a:off x="6411684" y="2198914"/>
            <a:ext cx="5127172" cy="3670180"/>
          </a:xfrm>
        </p:spPr>
        <p:txBody>
          <a:bodyPr>
            <a:normAutofit/>
          </a:bodyPr>
          <a:lstStyle/>
          <a:p>
            <a:r>
              <a:rPr lang="bg-BG" sz="1100">
                <a:effectLst/>
                <a:latin typeface="Cambria" panose="02040503050406030204" pitchFamily="18" charset="0"/>
                <a:ea typeface="Times New Roman" panose="02020603050405020304" pitchFamily="18" charset="0"/>
                <a:cs typeface="Times New Roman" panose="02020603050405020304" pitchFamily="18" charset="0"/>
              </a:rPr>
              <a:t>Използването на електронен отпечатък има както положителни, така и отрицателни последици. От една страна, той е предмет на много въпроси, свързани с неприкосновеността на личния живот. Например, без разрешението на дадено лице, непознати лица могат да съберат информация за него само с помощта на търсачките.</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100">
                <a:effectLst/>
                <a:latin typeface="Cambria" panose="02040503050406030204" pitchFamily="18" charset="0"/>
                <a:ea typeface="Times New Roman" panose="02020603050405020304" pitchFamily="18" charset="0"/>
                <a:cs typeface="Times New Roman" panose="02020603050405020304" pitchFamily="18" charset="0"/>
              </a:rPr>
              <a:t>Корпорациите също така могат да създават персонализирани реклами въз основа на историята на сърфиране. От друга страна, други могат да извлекат ползи, като се възползват от своя електронен отпечатък като влиятелни личности в социалните медии. Освен това работодателите използват електронния отпечатък на кандидата за работа или служителя като средство за онлайн проверка и оценка на пригодността му поради по-ниските разходи и достъпността му. Между двама равностойни кандидати за работа, този с „положителен“ електронен отпечатък може да има предимство. Тъй като използването на технологиите става все по-широко разпространено, дори децата генерират по-голям електронен отпечатък с потенциални положителни и отрицателни последици, като например при приема в дадено училище. Тъй като е трудно да нямаш електронен отпечатък, в най-добър интерес е да създадеш положителен такъв.</a:t>
            </a:r>
            <a:endParaRPr lang="en-BG" sz="1100"/>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9175C1B5-3BE0-BE17-096F-C08B11B30750}"/>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86129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D3FA-9B70-8A66-35CE-B838E50B9910}"/>
              </a:ext>
            </a:extLst>
          </p:cNvPr>
          <p:cNvSpPr>
            <a:spLocks noGrp="1"/>
          </p:cNvSpPr>
          <p:nvPr>
            <p:ph type="title"/>
          </p:nvPr>
        </p:nvSpPr>
        <p:spPr>
          <a:xfrm>
            <a:off x="1097280" y="286603"/>
            <a:ext cx="10058400" cy="1450757"/>
          </a:xfrm>
        </p:spPr>
        <p:txBody>
          <a:bodyPr>
            <a:normAutofit/>
          </a:bodyPr>
          <a:lstStyle/>
          <a:p>
            <a:r>
              <a:rPr lang="bg-BG" dirty="0"/>
              <a:t>Как работят бисквитките (</a:t>
            </a:r>
            <a:r>
              <a:rPr lang="en-GB" dirty="0"/>
              <a:t>Cookies)?</a:t>
            </a:r>
            <a:endParaRPr lang="en-BG" dirty="0"/>
          </a:p>
        </p:txBody>
      </p:sp>
      <p:sp>
        <p:nvSpPr>
          <p:cNvPr id="3" name="Content Placeholder 2">
            <a:extLst>
              <a:ext uri="{FF2B5EF4-FFF2-40B4-BE49-F238E27FC236}">
                <a16:creationId xmlns:a16="http://schemas.microsoft.com/office/drawing/2014/main" id="{B1C107FA-E6D9-ED6B-4352-1BDAF8C35DE8}"/>
              </a:ext>
            </a:extLst>
          </p:cNvPr>
          <p:cNvSpPr>
            <a:spLocks noGrp="1"/>
          </p:cNvSpPr>
          <p:nvPr>
            <p:ph idx="1"/>
          </p:nvPr>
        </p:nvSpPr>
        <p:spPr>
          <a:xfrm>
            <a:off x="1097279" y="1845734"/>
            <a:ext cx="6454987" cy="4023360"/>
          </a:xfrm>
        </p:spPr>
        <p:txBody>
          <a:bodyPr>
            <a:normAutofit/>
          </a:bodyPr>
          <a:lstStyle/>
          <a:p>
            <a:pPr>
              <a:spcAft>
                <a:spcPts val="800"/>
              </a:spcAft>
            </a:pP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Бисквитките са текстови файлове с малки части от данни – като потребителско име и парола – които се използват за идентифициране на компютъра ви при използване на компютърна мрежа. Специфични бисквитки, известни като HTTP бисквитки, се използват за идентифициране на конкретни потребители и за подобряване на вашето сърфиране в уеб.</a:t>
            </a:r>
            <a:endParaRPr lang="en-BG" sz="1500" dirty="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Данните, съхранявани в бисквитка, се създават от сървъра при свързването ви. Тези данни са обозначени с идентификатор, който е уникален за вас и вашия компютър.</a:t>
            </a:r>
            <a:endParaRPr lang="en-BG" sz="1500" dirty="0">
              <a:effectLst/>
              <a:latin typeface="Cambria" panose="02040503050406030204" pitchFamily="18" charset="0"/>
              <a:ea typeface="Times New Roman" panose="02020603050405020304" pitchFamily="18" charset="0"/>
              <a:cs typeface="Times New Roman" panose="02020603050405020304" pitchFamily="18" charset="0"/>
            </a:endParaRPr>
          </a:p>
          <a:p>
            <a:pPr>
              <a:spcAft>
                <a:spcPts val="800"/>
              </a:spcAft>
            </a:pP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Когато бисквитката се обменя между вашия компютър и мрежовия сървър, сървърът прочита идентификатора и знае каква информация да ви предостави конкретно.</a:t>
            </a:r>
            <a:endParaRPr lang="en-BG" sz="1500" dirty="0">
              <a:effectLst/>
              <a:latin typeface="Cambria" panose="02040503050406030204" pitchFamily="18" charset="0"/>
              <a:ea typeface="Times New Roman" panose="02020603050405020304" pitchFamily="18" charset="0"/>
              <a:cs typeface="Times New Roman" panose="02020603050405020304" pitchFamily="18" charset="0"/>
            </a:endParaRPr>
          </a:p>
          <a:p>
            <a:r>
              <a:rPr lang="bg-BG" sz="1500" dirty="0">
                <a:effectLst/>
                <a:latin typeface="Cambria" panose="02040503050406030204" pitchFamily="18" charset="0"/>
                <a:ea typeface="Times New Roman" panose="02020603050405020304" pitchFamily="18" charset="0"/>
                <a:cs typeface="Times New Roman" panose="02020603050405020304" pitchFamily="18" charset="0"/>
              </a:rPr>
              <a:t>С някои вариации бисквитките в дигиталния свят биват два вида: </a:t>
            </a:r>
            <a:r>
              <a:rPr lang="bg-BG" sz="1500" i="1" dirty="0">
                <a:effectLst/>
                <a:latin typeface="Cambria" panose="02040503050406030204" pitchFamily="18" charset="0"/>
                <a:ea typeface="Times New Roman" panose="02020603050405020304" pitchFamily="18" charset="0"/>
                <a:cs typeface="Times New Roman" panose="02020603050405020304" pitchFamily="18" charset="0"/>
              </a:rPr>
              <a:t>сесийни</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 и </a:t>
            </a:r>
            <a:r>
              <a:rPr lang="bg-BG" sz="1500" i="1" dirty="0">
                <a:effectLst/>
                <a:latin typeface="Cambria" panose="02040503050406030204" pitchFamily="18" charset="0"/>
                <a:ea typeface="Times New Roman" panose="02020603050405020304" pitchFamily="18" charset="0"/>
                <a:cs typeface="Times New Roman" panose="02020603050405020304" pitchFamily="18" charset="0"/>
              </a:rPr>
              <a:t>постоянни</a:t>
            </a:r>
            <a:r>
              <a:rPr lang="bg-BG" sz="15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BG" sz="1500" dirty="0"/>
          </a:p>
        </p:txBody>
      </p:sp>
      <p:pic>
        <p:nvPicPr>
          <p:cNvPr id="6" name="Picture 5" descr="A picture containing text, electronics&#10;&#10;Description automatically generated">
            <a:extLst>
              <a:ext uri="{FF2B5EF4-FFF2-40B4-BE49-F238E27FC236}">
                <a16:creationId xmlns:a16="http://schemas.microsoft.com/office/drawing/2014/main" id="{4C863C35-BD80-7AF1-5FDB-097B49A1CF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570" y="2080341"/>
            <a:ext cx="3135109" cy="3142966"/>
          </a:xfrm>
          <a:prstGeom prst="rect">
            <a:avLst/>
          </a:prstGeom>
        </p:spPr>
      </p:pic>
      <p:sp>
        <p:nvSpPr>
          <p:cNvPr id="4" name="Footer Placeholder 3">
            <a:extLst>
              <a:ext uri="{FF2B5EF4-FFF2-40B4-BE49-F238E27FC236}">
                <a16:creationId xmlns:a16="http://schemas.microsoft.com/office/drawing/2014/main" id="{6BA71E40-B0E7-12D4-7493-988BAFBB3E51}"/>
              </a:ext>
            </a:extLst>
          </p:cNvPr>
          <p:cNvSpPr>
            <a:spLocks noGrp="1"/>
          </p:cNvSpPr>
          <p:nvPr>
            <p:ph type="ftr" sz="quarter" idx="10"/>
          </p:nvPr>
        </p:nvSpPr>
        <p:spPr>
          <a:xfrm>
            <a:off x="3686185" y="6459785"/>
            <a:ext cx="4822804" cy="365125"/>
          </a:xfrm>
        </p:spPr>
        <p:txBody>
          <a:bodyPr>
            <a:normAutofit/>
          </a:bodyPr>
          <a:lstStyle/>
          <a:p>
            <a:pPr>
              <a:lnSpc>
                <a:spcPct val="90000"/>
              </a:lnSpc>
              <a:spcAft>
                <a:spcPts val="600"/>
              </a:spcAft>
              <a:defRPr/>
            </a:pPr>
            <a:r>
              <a:rPr lang="ru-RU" sz="800"/>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75911527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2438</TotalTime>
  <Words>2700</Words>
  <Application>Microsoft Macintosh PowerPoint</Application>
  <PresentationFormat>Widescreen</PresentationFormat>
  <Paragraphs>88</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vt:lpstr>
      <vt:lpstr>Symbol</vt:lpstr>
      <vt:lpstr>Retrospect</vt:lpstr>
      <vt:lpstr>2.6. Управление на дигиталната идентичност</vt:lpstr>
      <vt:lpstr>Съдържание</vt:lpstr>
      <vt:lpstr>Анотация на темата и нови понятия</vt:lpstr>
      <vt:lpstr>Дигитална идентичност</vt:lpstr>
      <vt:lpstr>Дигитална идентичност</vt:lpstr>
      <vt:lpstr>Данни, генерирани чрез дигитални инструменти или в дигитални среди</vt:lpstr>
      <vt:lpstr>Рискове от оставяне  на електронни следи</vt:lpstr>
      <vt:lpstr>Рискове от оставяне  на електронни следи</vt:lpstr>
      <vt:lpstr>Как работят бисквитките (Cookies)?</vt:lpstr>
      <vt:lpstr>Сесийни и постоянни бисквитки</vt:lpstr>
      <vt:lpstr>Постоянни бисквитки</vt:lpstr>
      <vt:lpstr>Бисквитки – +</vt:lpstr>
      <vt:lpstr>Chrome mobile: Разрешаване и спиране</vt:lpstr>
      <vt:lpstr>Chrome computer: Разрешаване и спиране</vt:lpstr>
      <vt:lpstr>Защита на репутация в интернет и изграждане  на дигитална идентичност в различни среди</vt:lpstr>
      <vt:lpstr>Съвети за изграждане и поддържане  на добра репутация в мрежата</vt:lpstr>
      <vt:lpstr>Съвети за изграждане и поддържане  на добра репутация в мрежата</vt:lpstr>
      <vt:lpstr>Съвети за изграждане и поддържане  на добра репутация в мрежата</vt:lpstr>
      <vt:lpstr>Съвети за изграждане и поддържане  на добра репутация в мрежата</vt:lpstr>
      <vt:lpstr>Съвети за изграждане и поддържане  на добра репутация в мрежата</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Олег Димитров Константинов</cp:lastModifiedBy>
  <cp:revision>311</cp:revision>
  <dcterms:created xsi:type="dcterms:W3CDTF">2023-01-03T13:46:11Z</dcterms:created>
  <dcterms:modified xsi:type="dcterms:W3CDTF">2023-02-01T22:26:46Z</dcterms:modified>
</cp:coreProperties>
</file>