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1" r:id="rId4"/>
    <p:sldId id="263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59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>
        <p:scale>
          <a:sx n="110" d="100"/>
          <a:sy n="110" d="100"/>
        </p:scale>
        <p:origin x="-348" y="-27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FB64C6-569E-4F70-BCB8-75324E9D6D2E}" type="datetimeFigureOut">
              <a:rPr lang="en-GB"/>
              <a:pPr>
                <a:defRPr/>
              </a:pPr>
              <a:t>24/02/2023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0276E-8453-45F0-86BE-38A31A1DE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0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0F2615-8737-4BF9-9AC9-8E8D7A2802F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2985785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4684222"/>
            <a:ext cx="8363516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DD7BA2-3281-4CAE-B481-A466A1C54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 smtClean="0"/>
              <a:t>Европейска </a:t>
            </a:r>
            <a:r>
              <a:rPr lang="ru-RU" dirty="0"/>
              <a:t>Рамка на дигиталните компетентности с петте области </a:t>
            </a:r>
            <a:r>
              <a:rPr lang="ru-RU" dirty="0" smtClean="0"/>
              <a:t>на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ru-RU" dirty="0" smtClean="0"/>
              <a:t>дигитална</a:t>
            </a:r>
            <a:r>
              <a:rPr lang="en-GB" dirty="0" smtClean="0"/>
              <a:t> </a:t>
            </a:r>
            <a:r>
              <a:rPr lang="ru-RU" dirty="0" smtClean="0"/>
              <a:t>компетентност</a:t>
            </a:r>
            <a:r>
              <a:rPr lang="en-GB" dirty="0" smtClean="0"/>
              <a:t> </a:t>
            </a:r>
            <a:r>
              <a:rPr lang="ru-RU" dirty="0" smtClean="0"/>
              <a:t>и </a:t>
            </a:r>
            <a:r>
              <a:rPr lang="ru-RU" dirty="0"/>
              <a:t>21 дигитални умения/ компетентности (DigComp 2.1)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18320"/>
            <a:ext cx="4286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5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9104-7D14-4124-BDE8-A583F4213B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AF14A-5F0C-439E-9D32-0E48D45456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1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0488" indent="-90488">
              <a:buFont typeface="Arial" panose="020B0604020202020204" pitchFamily="34" charset="0"/>
              <a:buChar char="•"/>
              <a:defRPr/>
            </a:lvl1pPr>
            <a:lvl2pPr marL="382588" indent="-182563">
              <a:buFont typeface="Arial" panose="020B0604020202020204" pitchFamily="34" charset="0"/>
              <a:buChar char="•"/>
              <a:defRPr/>
            </a:lvl2pPr>
            <a:lvl3pPr marL="566738" indent="-182563">
              <a:buFont typeface="Arial" panose="020B0604020202020204" pitchFamily="34" charset="0"/>
              <a:buChar char="•"/>
              <a:defRPr/>
            </a:lvl3pPr>
            <a:lvl4pPr marL="749300" indent="-182563">
              <a:buFont typeface="Arial" panose="020B0604020202020204" pitchFamily="34" charset="0"/>
              <a:buChar char="•"/>
              <a:defRPr/>
            </a:lvl4pPr>
            <a:lvl5pPr marL="931863" indent="-18256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5159-182D-4C2F-A853-14B47A34D6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9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DEAD4DF-16C8-4075-93F9-48355EDBC0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7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28CD17-4247-4B67-A44A-56048501A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F1FF-1288-4E66-A247-32226B2B22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3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DDC5-8D53-47EA-B3FF-51BC47B977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5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C4AEA8-F69B-4C08-A93F-864E2A880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4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B62623-3FD5-4528-A7DA-B798290557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7919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715950-CA5E-423F-A78E-33EEF9ABD6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90887D0-5495-4808-AAFF-825DF0837B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16" r:id="rId5"/>
    <p:sldLayoutId id="2147483717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1568450"/>
            <a:ext cx="8362950" cy="2984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/>
              <a:t>3.3. Авторско </a:t>
            </a:r>
            <a:r>
              <a:rPr lang="bg-BG" dirty="0"/>
              <a:t>право и лицензи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50" y="4684713"/>
            <a:ext cx="8362950" cy="1143000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bg-BG" dirty="0" smtClean="0"/>
              <a:t>Мултимедийна презентация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r>
              <a:rPr lang="en-GB"/>
              <a:t/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Добри практики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Ползи от цитирането </a:t>
            </a:r>
            <a:r>
              <a:rPr lang="bg-BG" dirty="0"/>
              <a:t>на </a:t>
            </a:r>
            <a:r>
              <a:rPr lang="bg-BG" dirty="0" smtClean="0"/>
              <a:t>източници:</a:t>
            </a:r>
          </a:p>
          <a:p>
            <a:pPr lvl="1"/>
            <a:r>
              <a:rPr lang="bg-BG" dirty="0" smtClean="0"/>
              <a:t>защитава </a:t>
            </a:r>
            <a:r>
              <a:rPr lang="bg-BG" dirty="0"/>
              <a:t>от нарушение на авторските права, дори и неволно </a:t>
            </a:r>
            <a:r>
              <a:rPr lang="bg-BG" dirty="0" smtClean="0"/>
              <a:t>такова;</a:t>
            </a:r>
          </a:p>
          <a:p>
            <a:pPr lvl="1"/>
            <a:r>
              <a:rPr lang="bg-BG" dirty="0" smtClean="0"/>
              <a:t>показва </a:t>
            </a:r>
            <a:r>
              <a:rPr lang="bg-BG" dirty="0"/>
              <a:t>доказателства в подкрепа към изразеното </a:t>
            </a:r>
            <a:r>
              <a:rPr lang="bg-BG" dirty="0" smtClean="0"/>
              <a:t>мнение</a:t>
            </a:r>
          </a:p>
          <a:p>
            <a:pPr lvl="1"/>
            <a:r>
              <a:rPr lang="bg-BG" dirty="0" smtClean="0"/>
              <a:t>добавя </a:t>
            </a:r>
            <a:r>
              <a:rPr lang="bg-BG" dirty="0"/>
              <a:t>допълнителна </a:t>
            </a:r>
            <a:r>
              <a:rPr lang="bg-BG" dirty="0" smtClean="0"/>
              <a:t>информация </a:t>
            </a:r>
            <a:r>
              <a:rPr lang="bg-BG" dirty="0"/>
              <a:t>и улеснява проверката на съдържанието ѝ.</a:t>
            </a:r>
            <a:endParaRPr lang="bg-BG" dirty="0" smtClean="0"/>
          </a:p>
          <a:p>
            <a:r>
              <a:rPr lang="bg-BG" dirty="0"/>
              <a:t> </a:t>
            </a:r>
            <a:r>
              <a:rPr lang="bg-BG" dirty="0" smtClean="0"/>
              <a:t>Използването </a:t>
            </a:r>
            <a:r>
              <a:rPr lang="bg-BG" dirty="0"/>
              <a:t>на материали от Интернет, дори и само на части от тях в собствено произведение, без да цитираме автора, е плагиатство! </a:t>
            </a:r>
            <a:endParaRPr lang="bg-BG" dirty="0" smtClean="0"/>
          </a:p>
          <a:p>
            <a:r>
              <a:rPr lang="bg-BG" dirty="0"/>
              <a:t> </a:t>
            </a:r>
            <a:r>
              <a:rPr lang="bg-BG" dirty="0" smtClean="0"/>
              <a:t>Нарушаването </a:t>
            </a:r>
            <a:r>
              <a:rPr lang="bg-BG" dirty="0"/>
              <a:t>на технически защити, неразрешеното копиране, използването и свалянето от Интернет на нелицензирани копия на авторски произведения, в това число музика, филми и компютърни програми, е пиратство</a:t>
            </a:r>
            <a:r>
              <a:rPr lang="bg-BG" dirty="0" smtClean="0"/>
              <a:t>!</a:t>
            </a:r>
          </a:p>
          <a:p>
            <a:r>
              <a:rPr lang="bg-BG" dirty="0"/>
              <a:t>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96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 да цитираме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dirty="0" smtClean="0"/>
              <a:t> </a:t>
            </a:r>
            <a:r>
              <a:rPr lang="bg-BG" dirty="0"/>
              <a:t>Ако не е ваш собствен труд, дори да е ваша преработка на чужд, цитирайте оригинала</a:t>
            </a:r>
            <a:r>
              <a:rPr lang="bg-BG" dirty="0" smtClean="0"/>
              <a:t>! Цитират се не само текстове, но и изображение и мултимедийни материали</a:t>
            </a:r>
            <a:endParaRPr lang="en-GB" dirty="0"/>
          </a:p>
          <a:p>
            <a:pPr lvl="0"/>
            <a:r>
              <a:rPr lang="bg-BG" dirty="0" smtClean="0"/>
              <a:t> Абсолютен минимум </a:t>
            </a:r>
            <a:r>
              <a:rPr lang="bg-BG" dirty="0" smtClean="0"/>
              <a:t>– </a:t>
            </a:r>
            <a:r>
              <a:rPr lang="bg-BG" dirty="0" smtClean="0"/>
              <a:t>автор на </a:t>
            </a:r>
            <a:r>
              <a:rPr lang="bg-BG" dirty="0" smtClean="0"/>
              <a:t>произведението, заглавие </a:t>
            </a:r>
            <a:r>
              <a:rPr lang="bg-BG" dirty="0" smtClean="0"/>
              <a:t>и година на публикуване.</a:t>
            </a:r>
          </a:p>
          <a:p>
            <a:pPr lvl="0"/>
            <a:r>
              <a:rPr lang="bg-BG" dirty="0" smtClean="0"/>
              <a:t> Цитиране на Интернет ресурси - работещ </a:t>
            </a:r>
            <a:r>
              <a:rPr lang="bg-BG" dirty="0"/>
              <a:t>линк към уеб страницата, от която сте взели използвания ресурс. Дори и да има посочени заглавие и автор, добавете към тях и линка.</a:t>
            </a:r>
            <a:endParaRPr lang="en-GB" dirty="0"/>
          </a:p>
          <a:p>
            <a:pPr lvl="0"/>
            <a:r>
              <a:rPr lang="en-GB" dirty="0" smtClean="0"/>
              <a:t> </a:t>
            </a:r>
            <a:r>
              <a:rPr lang="bg-BG" dirty="0" smtClean="0"/>
              <a:t>Ако </a:t>
            </a:r>
            <a:r>
              <a:rPr lang="bg-BG" dirty="0"/>
              <a:t>използвате междинен източник, който цитира друг източник, трябва да включите и двата!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454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Организиране на цитираните източници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dirty="0" smtClean="0"/>
              <a:t> Непосредствено след мястото във вашата работа, където е използвана;</a:t>
            </a:r>
            <a:endParaRPr lang="en-GB" dirty="0" smtClean="0"/>
          </a:p>
          <a:p>
            <a:pPr lvl="0"/>
            <a:r>
              <a:rPr lang="bg-BG" dirty="0" smtClean="0"/>
              <a:t> Като бележка под линия в края на страницата от текста</a:t>
            </a:r>
            <a:endParaRPr lang="en-GB" dirty="0" smtClean="0"/>
          </a:p>
          <a:p>
            <a:pPr lvl="0"/>
            <a:r>
              <a:rPr lang="bg-BG" dirty="0" smtClean="0"/>
              <a:t> В края на текста</a:t>
            </a:r>
            <a:endParaRPr lang="en-GB" dirty="0" smtClean="0"/>
          </a:p>
          <a:p>
            <a:r>
              <a:rPr lang="bg-BG" dirty="0" smtClean="0"/>
              <a:t> Когато използвате повече от един източник, оформете отделните източници като списък и ги подредете:</a:t>
            </a:r>
          </a:p>
          <a:p>
            <a:pPr lvl="1"/>
            <a:r>
              <a:rPr lang="bg-BG" dirty="0" smtClean="0"/>
              <a:t>по реда на срещане в текста</a:t>
            </a:r>
          </a:p>
          <a:p>
            <a:pPr marL="200025" lvl="1" indent="0">
              <a:buNone/>
            </a:pPr>
            <a:r>
              <a:rPr lang="bg-BG" dirty="0" smtClean="0"/>
              <a:t>или</a:t>
            </a:r>
            <a:endParaRPr lang="bg-BG" dirty="0"/>
          </a:p>
          <a:p>
            <a:pPr lvl="1"/>
            <a:r>
              <a:rPr lang="bg-BG" dirty="0" smtClean="0"/>
              <a:t>по азбучен ред.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790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 smtClean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</a:t>
            </a:r>
            <a:r>
              <a:rPr lang="en-GB" smtClean="0"/>
              <a:t/>
            </a:r>
            <a:br>
              <a:rPr lang="en-GB" smtClean="0"/>
            </a:br>
            <a:r>
              <a:rPr lang="ru-RU" smtClean="0"/>
              <a:t>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22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Какво е авторско право?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Урежда </a:t>
            </a:r>
            <a:r>
              <a:rPr lang="bg-BG" dirty="0"/>
              <a:t>отношенията по създаване, използване и защита на произведения на литературата, науката и </a:t>
            </a:r>
            <a:r>
              <a:rPr lang="bg-BG" dirty="0" smtClean="0"/>
              <a:t>изкуството.</a:t>
            </a:r>
          </a:p>
          <a:p>
            <a:r>
              <a:rPr lang="bg-BG" dirty="0" smtClean="0"/>
              <a:t> Изразява </a:t>
            </a:r>
            <a:r>
              <a:rPr lang="bg-BG" dirty="0"/>
              <a:t>правото на </a:t>
            </a:r>
            <a:r>
              <a:rPr lang="en-GB" dirty="0" err="1"/>
              <a:t>собственост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en-GB" dirty="0" err="1"/>
              <a:t>създателя</a:t>
            </a:r>
            <a:r>
              <a:rPr lang="en-GB" dirty="0"/>
              <a:t> </a:t>
            </a:r>
            <a:r>
              <a:rPr lang="bg-BG" dirty="0" smtClean="0"/>
              <a:t>върху </a:t>
            </a:r>
            <a:r>
              <a:rPr lang="bg-BG" dirty="0"/>
              <a:t>неговото </a:t>
            </a:r>
            <a:r>
              <a:rPr lang="bg-BG" dirty="0" smtClean="0"/>
              <a:t>произведение.</a:t>
            </a:r>
          </a:p>
          <a:p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Обект на авторското право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" indent="-9525">
              <a:buFontTx/>
              <a:buNone/>
            </a:pPr>
            <a:r>
              <a:rPr lang="bg-BG" altLang="en-US" dirty="0"/>
              <a:t>Обект на авторско право е произведение, което отговаря едновременно на </a:t>
            </a:r>
            <a:r>
              <a:rPr lang="bg-BG" altLang="en-US" dirty="0" smtClean="0"/>
              <a:t>три изисквания:</a:t>
            </a:r>
            <a:endParaRPr lang="bg-BG" altLang="en-US" dirty="0"/>
          </a:p>
          <a:p>
            <a:pPr marL="628650" indent="-219075"/>
            <a:r>
              <a:rPr lang="bg-BG" altLang="en-US" dirty="0" smtClean="0"/>
              <a:t>да </a:t>
            </a:r>
            <a:r>
              <a:rPr lang="bg-BG" altLang="en-US" dirty="0"/>
              <a:t>е произведение на </a:t>
            </a:r>
            <a:r>
              <a:rPr lang="bg-BG" altLang="en-US" b="1" dirty="0"/>
              <a:t>науката</a:t>
            </a:r>
            <a:r>
              <a:rPr lang="bg-BG" altLang="en-US" dirty="0"/>
              <a:t>, </a:t>
            </a:r>
            <a:r>
              <a:rPr lang="bg-BG" altLang="en-US" b="1" dirty="0"/>
              <a:t>литературата</a:t>
            </a:r>
            <a:r>
              <a:rPr lang="bg-BG" altLang="en-US" dirty="0"/>
              <a:t> или </a:t>
            </a:r>
            <a:r>
              <a:rPr lang="bg-BG" altLang="en-US" b="1" dirty="0"/>
              <a:t>изкуството</a:t>
            </a:r>
            <a:r>
              <a:rPr lang="bg-BG" altLang="en-US" dirty="0" smtClean="0"/>
              <a:t>;</a:t>
            </a:r>
            <a:endParaRPr lang="bg-BG" altLang="en-US" dirty="0"/>
          </a:p>
          <a:p>
            <a:pPr marL="628650" indent="-219075"/>
            <a:r>
              <a:rPr lang="bg-BG" altLang="en-US" dirty="0" smtClean="0"/>
              <a:t>да </a:t>
            </a:r>
            <a:r>
              <a:rPr lang="bg-BG" altLang="en-US" dirty="0"/>
              <a:t>е резултат от </a:t>
            </a:r>
            <a:r>
              <a:rPr lang="bg-BG" altLang="en-US" b="1" dirty="0"/>
              <a:t>творческа дейност</a:t>
            </a:r>
            <a:r>
              <a:rPr lang="bg-BG" altLang="en-US" dirty="0" smtClean="0"/>
              <a:t>;</a:t>
            </a:r>
            <a:endParaRPr lang="bg-BG" altLang="en-US" dirty="0"/>
          </a:p>
          <a:p>
            <a:pPr marL="628650" indent="-219075"/>
            <a:r>
              <a:rPr lang="bg-BG" altLang="en-US" dirty="0" smtClean="0"/>
              <a:t>да </a:t>
            </a:r>
            <a:r>
              <a:rPr lang="bg-BG" altLang="en-US" dirty="0"/>
              <a:t>е </a:t>
            </a:r>
            <a:r>
              <a:rPr lang="bg-BG" altLang="en-US" b="1" dirty="0" smtClean="0"/>
              <a:t>обективирано</a:t>
            </a:r>
            <a:r>
              <a:rPr lang="bg-BG" altLang="en-US" dirty="0" smtClean="0"/>
              <a:t>.</a:t>
            </a:r>
            <a:endParaRPr lang="bg-BG" altLang="en-US" dirty="0"/>
          </a:p>
        </p:txBody>
      </p:sp>
    </p:spTree>
    <p:extLst>
      <p:ext uri="{BB962C8B-B14F-4D97-AF65-F5344CB8AC3E}">
        <p14:creationId xmlns:p14="http://schemas.microsoft.com/office/powerpoint/2010/main" val="67535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Оригинални произведения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bg-BG" dirty="0"/>
              <a:t>Литературни произведения, включително научна и техническа литература, в това число и компютърни </a:t>
            </a:r>
            <a:r>
              <a:rPr lang="bg-BG" dirty="0" smtClean="0"/>
              <a:t>програми, в това число и графичното им оформяне</a:t>
            </a:r>
            <a:endParaRPr lang="en-GB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bg-BG" dirty="0" smtClean="0"/>
              <a:t>Музика, филми </a:t>
            </a:r>
            <a:r>
              <a:rPr lang="bg-BG" dirty="0"/>
              <a:t>и сценични </a:t>
            </a:r>
            <a:r>
              <a:rPr lang="bg-BG" dirty="0" smtClean="0"/>
              <a:t>произведения, и </a:t>
            </a:r>
            <a:r>
              <a:rPr lang="bg-BG" dirty="0"/>
              <a:t>други аудио-визуални произведения</a:t>
            </a:r>
            <a:endParaRPr lang="en-GB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bg-BG" dirty="0"/>
              <a:t>Произведенията на изобразителното и приложните </a:t>
            </a:r>
            <a:r>
              <a:rPr lang="bg-BG" dirty="0" smtClean="0"/>
              <a:t>изкуства</a:t>
            </a:r>
            <a:endParaRPr lang="en-GB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bg-BG" dirty="0"/>
              <a:t>Архитектурни </a:t>
            </a:r>
            <a:r>
              <a:rPr lang="bg-BG" dirty="0" smtClean="0"/>
              <a:t>произведения, проекти, </a:t>
            </a:r>
            <a:r>
              <a:rPr lang="bg-BG" dirty="0"/>
              <a:t>планове, карти и </a:t>
            </a:r>
            <a:r>
              <a:rPr lang="bg-BG" dirty="0" smtClean="0"/>
              <a:t>схеми</a:t>
            </a:r>
            <a:endParaRPr lang="en-GB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bg-BG" dirty="0" smtClean="0"/>
              <a:t>Кадастрални </a:t>
            </a:r>
            <a:r>
              <a:rPr lang="bg-BG" dirty="0"/>
              <a:t>и топографски карти</a:t>
            </a:r>
            <a:endParaRPr lang="en-GB" dirty="0"/>
          </a:p>
          <a:p>
            <a:r>
              <a:rPr lang="bg-BG" dirty="0" smtClean="0"/>
              <a:t> Производни произведения</a:t>
            </a:r>
          </a:p>
          <a:p>
            <a:pPr marL="200025" lvl="1" indent="0">
              <a:buNone/>
            </a:pPr>
            <a:r>
              <a:rPr lang="bg-BG" dirty="0" smtClean="0"/>
              <a:t>преводи, преработки и аранжименти</a:t>
            </a:r>
          </a:p>
          <a:p>
            <a:r>
              <a:rPr lang="bg-BG" dirty="0"/>
              <a:t> </a:t>
            </a:r>
            <a:r>
              <a:rPr lang="bg-BG" dirty="0" smtClean="0"/>
              <a:t>Сборни произведения</a:t>
            </a:r>
          </a:p>
          <a:p>
            <a:pPr lvl="1"/>
            <a:r>
              <a:rPr lang="bg-BG" dirty="0" smtClean="0"/>
              <a:t>вестници, списания, енциклопедии, сборници, бази от данни и др.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98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Какво НЕ Е обект на авторско право?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Някои произведения не са обект на авторски права. Това са:</a:t>
            </a:r>
            <a:endParaRPr lang="en-GB" dirty="0"/>
          </a:p>
          <a:p>
            <a:pPr lvl="1"/>
            <a:r>
              <a:rPr lang="en-GB" dirty="0" err="1"/>
              <a:t>нормативните</a:t>
            </a:r>
            <a:r>
              <a:rPr lang="en-GB" dirty="0"/>
              <a:t> и </a:t>
            </a:r>
            <a:r>
              <a:rPr lang="en-GB" dirty="0" err="1"/>
              <a:t>индивидуални</a:t>
            </a:r>
            <a:r>
              <a:rPr lang="en-GB" dirty="0"/>
              <a:t> </a:t>
            </a:r>
            <a:r>
              <a:rPr lang="en-GB" dirty="0" err="1"/>
              <a:t>актове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en-GB" dirty="0" err="1"/>
              <a:t>държавни</a:t>
            </a:r>
            <a:r>
              <a:rPr lang="en-GB" dirty="0"/>
              <a:t> </a:t>
            </a:r>
            <a:r>
              <a:rPr lang="en-GB" dirty="0" err="1"/>
              <a:t>органи</a:t>
            </a:r>
            <a:r>
              <a:rPr lang="en-GB" dirty="0"/>
              <a:t> (</a:t>
            </a:r>
            <a:r>
              <a:rPr lang="en-GB" dirty="0" err="1"/>
              <a:t>закони</a:t>
            </a:r>
            <a:r>
              <a:rPr lang="en-GB" dirty="0"/>
              <a:t>, </a:t>
            </a:r>
            <a:r>
              <a:rPr lang="en-GB" dirty="0" err="1"/>
              <a:t>наредби</a:t>
            </a:r>
            <a:r>
              <a:rPr lang="en-GB" dirty="0"/>
              <a:t>, </a:t>
            </a:r>
            <a:r>
              <a:rPr lang="en-GB" dirty="0" err="1"/>
              <a:t>постановления</a:t>
            </a:r>
            <a:r>
              <a:rPr lang="en-GB" dirty="0"/>
              <a:t>, </a:t>
            </a:r>
            <a:r>
              <a:rPr lang="en-GB" dirty="0" err="1"/>
              <a:t>правилници</a:t>
            </a:r>
            <a:r>
              <a:rPr lang="en-GB" dirty="0"/>
              <a:t>, </a:t>
            </a:r>
            <a:r>
              <a:rPr lang="en-GB" dirty="0" err="1"/>
              <a:t>заповеди</a:t>
            </a:r>
            <a:r>
              <a:rPr lang="en-GB" dirty="0"/>
              <a:t> и </a:t>
            </a:r>
            <a:r>
              <a:rPr lang="en-GB" dirty="0" err="1"/>
              <a:t>пр</a:t>
            </a:r>
            <a:r>
              <a:rPr lang="en-GB" dirty="0"/>
              <a:t>.), </a:t>
            </a:r>
            <a:r>
              <a:rPr lang="en-GB" dirty="0" err="1"/>
              <a:t>както</a:t>
            </a:r>
            <a:r>
              <a:rPr lang="en-GB" dirty="0"/>
              <a:t> и </a:t>
            </a:r>
            <a:r>
              <a:rPr lang="en-GB" dirty="0" err="1"/>
              <a:t>официалните</a:t>
            </a:r>
            <a:r>
              <a:rPr lang="en-GB" dirty="0"/>
              <a:t> </a:t>
            </a:r>
            <a:r>
              <a:rPr lang="en-GB" dirty="0" err="1"/>
              <a:t>им</a:t>
            </a:r>
            <a:r>
              <a:rPr lang="en-GB" dirty="0"/>
              <a:t> </a:t>
            </a:r>
            <a:r>
              <a:rPr lang="en-GB" dirty="0" err="1"/>
              <a:t>преводи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идеи</a:t>
            </a:r>
            <a:r>
              <a:rPr lang="en-GB" dirty="0"/>
              <a:t> и </a:t>
            </a:r>
            <a:r>
              <a:rPr lang="en-GB" dirty="0" err="1"/>
              <a:t>концепции</a:t>
            </a:r>
            <a:endParaRPr lang="en-GB" dirty="0"/>
          </a:p>
          <a:p>
            <a:pPr lvl="1"/>
            <a:r>
              <a:rPr lang="en-GB" dirty="0" err="1"/>
              <a:t>фолклорни</a:t>
            </a:r>
            <a:r>
              <a:rPr lang="en-GB" dirty="0"/>
              <a:t> </a:t>
            </a:r>
            <a:r>
              <a:rPr lang="en-GB" dirty="0" err="1"/>
              <a:t>произведения</a:t>
            </a:r>
            <a:r>
              <a:rPr lang="en-GB" dirty="0"/>
              <a:t> (</a:t>
            </a:r>
            <a:r>
              <a:rPr lang="bg-BG" dirty="0"/>
              <a:t>например народни песни, легенди...</a:t>
            </a:r>
            <a:r>
              <a:rPr lang="en-GB" dirty="0"/>
              <a:t>), НО </a:t>
            </a:r>
            <a:r>
              <a:rPr lang="en-GB" dirty="0" err="1"/>
              <a:t>не</a:t>
            </a:r>
            <a:r>
              <a:rPr lang="en-GB" dirty="0"/>
              <a:t> и </a:t>
            </a:r>
            <a:r>
              <a:rPr lang="en-GB" dirty="0" err="1"/>
              <a:t>техни</a:t>
            </a:r>
            <a:r>
              <a:rPr lang="en-GB" dirty="0"/>
              <a:t> </a:t>
            </a:r>
            <a:r>
              <a:rPr lang="en-GB" dirty="0" err="1"/>
              <a:t>преработки</a:t>
            </a:r>
            <a:r>
              <a:rPr lang="en-GB" dirty="0"/>
              <a:t>, </a:t>
            </a:r>
            <a:r>
              <a:rPr lang="en-GB" dirty="0" err="1"/>
              <a:t>преводи</a:t>
            </a:r>
            <a:r>
              <a:rPr lang="en-GB" dirty="0"/>
              <a:t> и </a:t>
            </a:r>
            <a:r>
              <a:rPr lang="en-GB" dirty="0" err="1"/>
              <a:t>аранжименти</a:t>
            </a:r>
            <a:endParaRPr lang="en-GB" dirty="0"/>
          </a:p>
          <a:p>
            <a:pPr lvl="1"/>
            <a:r>
              <a:rPr lang="en-GB" dirty="0" err="1"/>
              <a:t>новини</a:t>
            </a:r>
            <a:r>
              <a:rPr lang="en-GB" dirty="0"/>
              <a:t>, </a:t>
            </a:r>
            <a:r>
              <a:rPr lang="en-GB" dirty="0" err="1"/>
              <a:t>факти</a:t>
            </a:r>
            <a:r>
              <a:rPr lang="en-GB" dirty="0"/>
              <a:t>, </a:t>
            </a:r>
            <a:r>
              <a:rPr lang="en-GB" dirty="0" err="1"/>
              <a:t>сведения</a:t>
            </a:r>
            <a:r>
              <a:rPr lang="en-GB" dirty="0"/>
              <a:t> и </a:t>
            </a:r>
            <a:r>
              <a:rPr lang="en-GB" dirty="0" err="1"/>
              <a:t>данни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226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Видове и срок на авторските права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видове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g-BG" dirty="0" smtClean="0"/>
              <a:t> Неимуществени права - </a:t>
            </a:r>
            <a:r>
              <a:rPr lang="bg-BG" dirty="0"/>
              <a:t>осъществяват контол върху самото произведение</a:t>
            </a:r>
            <a:endParaRPr lang="bg-BG" dirty="0" smtClean="0"/>
          </a:p>
          <a:p>
            <a:r>
              <a:rPr lang="bg-BG" dirty="0" smtClean="0"/>
              <a:t> Имуществени права - </a:t>
            </a:r>
            <a:r>
              <a:rPr lang="bg-BG" dirty="0"/>
              <a:t>осъществяват контол върху </a:t>
            </a:r>
            <a:r>
              <a:rPr lang="bg-BG" dirty="0" smtClean="0"/>
              <a:t>комерсиализацията му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bg-BG" dirty="0" smtClean="0"/>
              <a:t>срокове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bg-BG" dirty="0" smtClean="0"/>
              <a:t> До </a:t>
            </a:r>
            <a:r>
              <a:rPr lang="bg-BG" dirty="0"/>
              <a:t>70 години след смъртта на </a:t>
            </a:r>
            <a:r>
              <a:rPr lang="bg-BG" dirty="0" smtClean="0"/>
              <a:t>автора (или последният преживял автор в случай на съавторство)</a:t>
            </a:r>
          </a:p>
          <a:p>
            <a:r>
              <a:rPr lang="bg-BG" dirty="0"/>
              <a:t> </a:t>
            </a:r>
            <a:r>
              <a:rPr lang="bg-BG" dirty="0" smtClean="0"/>
              <a:t>До 70 години от първото публикуване (при неизвестен автор или при трудови правоотношения)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949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Защита на авторски права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Всички права запазени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 smtClean="0"/>
              <a:t>Всяко </a:t>
            </a:r>
            <a:r>
              <a:rPr lang="bg-BG" dirty="0"/>
              <a:t>произведение, което отговаря на условията за авторско право, бива защитено автоматично в момента на създаването му, без да е необходима регистрационна или друга правна </a:t>
            </a:r>
            <a:r>
              <a:rPr lang="bg-BG" dirty="0" smtClean="0"/>
              <a:t>процедура.</a:t>
            </a:r>
            <a:endParaRPr lang="bg-BG" dirty="0"/>
          </a:p>
          <a:p>
            <a:pPr marL="0" indent="0">
              <a:buNone/>
            </a:pPr>
            <a:r>
              <a:rPr lang="bg-BG" dirty="0" smtClean="0"/>
              <a:t>Знак за авторско право:</a:t>
            </a:r>
            <a:br>
              <a:rPr lang="bg-BG" dirty="0" smtClean="0"/>
            </a:br>
            <a:r>
              <a:rPr lang="bg-BG" sz="5400" b="1" dirty="0" smtClean="0"/>
              <a:t>©</a:t>
            </a:r>
            <a:r>
              <a:rPr lang="bg-BG" sz="4400" dirty="0" smtClean="0"/>
              <a:t> </a:t>
            </a:r>
            <a:r>
              <a:rPr lang="en-GB" sz="4400" b="1" dirty="0" smtClean="0"/>
              <a:t>copyright</a:t>
            </a:r>
            <a:endParaRPr lang="bg-BG" sz="3200" b="1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bg-BG" dirty="0" smtClean="0"/>
              <a:t>Някои права запазени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Creative Commons (Криейтив Комънс</a:t>
            </a:r>
            <a:r>
              <a:rPr lang="bg-BG" dirty="0" smtClean="0"/>
              <a:t>)</a:t>
            </a:r>
            <a:r>
              <a:rPr lang="en-GB" dirty="0" smtClean="0"/>
              <a:t> </a:t>
            </a:r>
            <a:r>
              <a:rPr lang="bg-BG" dirty="0" smtClean="0"/>
              <a:t>позволяват свободно </a:t>
            </a:r>
            <a:r>
              <a:rPr lang="bg-BG" dirty="0"/>
              <a:t>да копират, разпространяват, представят публично или да използват по друг начин </a:t>
            </a:r>
            <a:r>
              <a:rPr lang="bg-BG" dirty="0" smtClean="0"/>
              <a:t>произведението с некомерсиални цели.</a:t>
            </a:r>
          </a:p>
          <a:p>
            <a:pPr marL="0" indent="0">
              <a:buNone/>
            </a:pPr>
            <a:endParaRPr lang="bg-BG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330" y="5113567"/>
            <a:ext cx="3516923" cy="84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535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Нарушения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</a:t>
            </a:r>
            <a:r>
              <a:rPr lang="bg-BG" b="1" dirty="0" smtClean="0"/>
              <a:t>Плагиатство - </a:t>
            </a:r>
            <a:r>
              <a:rPr lang="bg-BG" dirty="0" smtClean="0"/>
              <a:t>представянето </a:t>
            </a:r>
            <a:r>
              <a:rPr lang="bg-BG" dirty="0"/>
              <a:t>на чуждо произведение или части от него като свое. </a:t>
            </a:r>
            <a:endParaRPr lang="bg-BG" dirty="0" smtClean="0"/>
          </a:p>
          <a:p>
            <a:r>
              <a:rPr lang="bg-BG" b="1" dirty="0"/>
              <a:t> </a:t>
            </a:r>
            <a:r>
              <a:rPr lang="bg-BG" b="1" dirty="0" smtClean="0"/>
              <a:t>Псевдоавторство</a:t>
            </a:r>
            <a:r>
              <a:rPr lang="bg-BG" dirty="0" smtClean="0"/>
              <a:t> - предявяване </a:t>
            </a:r>
            <a:r>
              <a:rPr lang="bg-BG" dirty="0"/>
              <a:t>на </a:t>
            </a:r>
            <a:r>
              <a:rPr lang="bg-BG" dirty="0" smtClean="0"/>
              <a:t>съавторство </a:t>
            </a:r>
            <a:r>
              <a:rPr lang="bg-BG" dirty="0"/>
              <a:t>върху чуждо произведение, </a:t>
            </a:r>
            <a:r>
              <a:rPr lang="bg-BG" dirty="0" smtClean="0"/>
              <a:t>без да има </a:t>
            </a:r>
            <a:r>
              <a:rPr lang="bg-BG" dirty="0"/>
              <a:t>творчески </a:t>
            </a:r>
            <a:r>
              <a:rPr lang="bg-BG" dirty="0" smtClean="0"/>
              <a:t>елемент. Обикновено </a:t>
            </a:r>
            <a:r>
              <a:rPr lang="bg-BG" dirty="0"/>
              <a:t>това става чрез злоупотреба със служебно положение.</a:t>
            </a:r>
            <a:endParaRPr lang="en-GB" dirty="0"/>
          </a:p>
          <a:p>
            <a:r>
              <a:rPr lang="bg-BG" b="1" dirty="0" smtClean="0"/>
              <a:t> Пиратство - </a:t>
            </a:r>
            <a:r>
              <a:rPr lang="bg-BG" dirty="0" smtClean="0"/>
              <a:t>непозволено </a:t>
            </a:r>
            <a:r>
              <a:rPr lang="bg-BG" dirty="0"/>
              <a:t>възпроизвеждане (създаване на копие) и/или разпространение на защитени с авторски права произведения</a:t>
            </a:r>
            <a:r>
              <a:rPr lang="bg-BG" dirty="0" smtClean="0"/>
              <a:t>.</a:t>
            </a:r>
            <a:endParaRPr lang="en-GB" dirty="0" smtClean="0"/>
          </a:p>
          <a:p>
            <a:pPr marL="0" indent="0" algn="ctr">
              <a:buNone/>
            </a:pPr>
            <a:r>
              <a:rPr lang="bg-BG" b="1" dirty="0" smtClean="0">
                <a:solidFill>
                  <a:schemeClr val="accent1"/>
                </a:solidFill>
              </a:rPr>
              <a:t>Всички тези нарушения, извършени волно или неволно,</a:t>
            </a:r>
            <a:br>
              <a:rPr lang="bg-BG" b="1" dirty="0" smtClean="0">
                <a:solidFill>
                  <a:schemeClr val="accent1"/>
                </a:solidFill>
              </a:rPr>
            </a:br>
            <a:r>
              <a:rPr lang="bg-BG" b="1" dirty="0" smtClean="0">
                <a:solidFill>
                  <a:schemeClr val="accent1"/>
                </a:solidFill>
              </a:rPr>
              <a:t>са наказуеми от закона!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530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Изключения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 smtClean="0"/>
              <a:t>Допуска се </a:t>
            </a:r>
            <a:r>
              <a:rPr lang="bg-BG" dirty="0"/>
              <a:t>използване на произведения без съгласието на </a:t>
            </a:r>
            <a:r>
              <a:rPr lang="bg-BG" dirty="0" smtClean="0"/>
              <a:t>автора:</a:t>
            </a:r>
          </a:p>
          <a:p>
            <a:pPr lvl="1"/>
            <a:r>
              <a:rPr lang="bg-BG" dirty="0" smtClean="0"/>
              <a:t>Без компенсация за </a:t>
            </a:r>
            <a:r>
              <a:rPr lang="bg-BG" dirty="0"/>
              <a:t>образователни, научни или информационни </a:t>
            </a:r>
            <a:r>
              <a:rPr lang="bg-BG" dirty="0" smtClean="0"/>
              <a:t>цели, стига да </a:t>
            </a:r>
            <a:r>
              <a:rPr lang="bg-BG" dirty="0" smtClean="0"/>
              <a:t>са посочени източникът </a:t>
            </a:r>
            <a:r>
              <a:rPr lang="bg-BG" dirty="0" smtClean="0"/>
              <a:t>и </a:t>
            </a:r>
            <a:r>
              <a:rPr lang="bg-BG" dirty="0" smtClean="0"/>
              <a:t>авторът </a:t>
            </a:r>
            <a:r>
              <a:rPr lang="bg-BG" dirty="0" smtClean="0"/>
              <a:t>му</a:t>
            </a:r>
          </a:p>
          <a:p>
            <a:pPr lvl="2"/>
            <a:r>
              <a:rPr lang="bg-BG" sz="2000" dirty="0"/>
              <a:t>Използване на цитати от произведения с цел критика и </a:t>
            </a:r>
            <a:r>
              <a:rPr lang="bg-BG" sz="2000" dirty="0" smtClean="0"/>
              <a:t>обзор;</a:t>
            </a:r>
            <a:endParaRPr lang="en-GB" sz="2000" dirty="0"/>
          </a:p>
          <a:p>
            <a:pPr lvl="2"/>
            <a:r>
              <a:rPr lang="bg-BG" sz="2000" dirty="0"/>
              <a:t>Използване и преработване на части от произведения за научни и образователни </a:t>
            </a:r>
            <a:r>
              <a:rPr lang="bg-BG" sz="2000" dirty="0" smtClean="0"/>
              <a:t>цели;</a:t>
            </a:r>
            <a:endParaRPr lang="en-GB" sz="2000" dirty="0"/>
          </a:p>
          <a:p>
            <a:pPr lvl="2"/>
            <a:r>
              <a:rPr lang="bg-BG" sz="2000" dirty="0"/>
              <a:t>Използване като текуща информация за целите на масовото </a:t>
            </a:r>
            <a:r>
              <a:rPr lang="bg-BG" sz="2000" dirty="0" smtClean="0"/>
              <a:t>осведомяване;</a:t>
            </a:r>
            <a:endParaRPr lang="en-GB" sz="2000" dirty="0"/>
          </a:p>
          <a:p>
            <a:pPr lvl="2"/>
            <a:r>
              <a:rPr lang="bg-BG" sz="2000" dirty="0"/>
              <a:t>В полза на обществени институции, като библиотеки и архиви</a:t>
            </a:r>
            <a:endParaRPr lang="en-GB" sz="2000" dirty="0"/>
          </a:p>
          <a:p>
            <a:pPr lvl="1"/>
            <a:r>
              <a:rPr lang="bg-BG" dirty="0" smtClean="0"/>
              <a:t>Срещу компенсация (заплащане) - за </a:t>
            </a:r>
            <a:r>
              <a:rPr lang="bg-BG" dirty="0"/>
              <a:t>лична </a:t>
            </a:r>
            <a:r>
              <a:rPr lang="bg-BG" dirty="0" smtClean="0"/>
              <a:t>употреба с нетърговска цел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1254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3702</TotalTime>
  <Words>1025</Words>
  <Application>Microsoft Office PowerPoint</Application>
  <PresentationFormat>Custom</PresentationFormat>
  <Paragraphs>89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Retrospect</vt:lpstr>
      <vt:lpstr>3.3. Авторско право и лицензи </vt:lpstr>
      <vt:lpstr>Какво е авторско право?</vt:lpstr>
      <vt:lpstr>Обект на авторското право</vt:lpstr>
      <vt:lpstr>ПРИМЕРИ</vt:lpstr>
      <vt:lpstr>Какво НЕ Е обект на авторско право?</vt:lpstr>
      <vt:lpstr>Видове и срок на авторските права</vt:lpstr>
      <vt:lpstr>Защита на авторски права</vt:lpstr>
      <vt:lpstr>Нарушения</vt:lpstr>
      <vt:lpstr>Изключения</vt:lpstr>
      <vt:lpstr>Добри практики</vt:lpstr>
      <vt:lpstr>Как да цитираме</vt:lpstr>
      <vt:lpstr>Организиране на цитираните източници</vt:lpstr>
      <vt:lpstr>Благодаря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Windows User</cp:lastModifiedBy>
  <cp:revision>103</cp:revision>
  <dcterms:created xsi:type="dcterms:W3CDTF">2023-01-03T13:46:11Z</dcterms:created>
  <dcterms:modified xsi:type="dcterms:W3CDTF">2023-02-24T08:31:03Z</dcterms:modified>
</cp:coreProperties>
</file>