
<file path=[Content_Types].xml><?xml version="1.0" encoding="utf-8"?>
<Types xmlns="http://schemas.openxmlformats.org/package/2006/content-types">
  <Default Extension="wmf" ContentType="image/x-wmf"/>
  <Default Extension="png" ContentType="image/png"/>
  <Default Extension="jpg" ContentType="image/jpeg"/>
  <Default Extension="jpeg" ContentType="image/jpeg"/>
  <Default Extension="xml" ContentType="application/xml"/>
  <Default Extension="rels" ContentType="application/vnd.openxmlformats-package.relationships+xml"/>
  <Default Extension="bin" ContentType="application/vnd.openxmlformats-officedocument.oleObject"/>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3.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3.xml" ContentType="application/vnd.openxmlformats-officedocument.presentationml.slide+xml"/>
  <Override PartName="/ppt/slides/slide12.xml" ContentType="application/vnd.openxmlformats-officedocument.presentationml.slide+xml"/>
  <Override PartName="/ppt/slides/slide8.xml" ContentType="application/vnd.openxmlformats-officedocument.presentationml.slide+xml"/>
  <Override PartName="/ppt/slideLayouts/slideLayout9.xml" ContentType="application/vnd.openxmlformats-officedocument.presentationml.slideLayout+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Layouts/slideLayout8.xml" ContentType="application/vnd.openxmlformats-officedocument.presentationml.slideLayout+xml"/>
  <Override PartName="/ppt/slides/slide9.xml" ContentType="application/vnd.openxmlformats-officedocument.presentationml.slide+xml"/>
  <Override PartName="/ppt/slideLayouts/slideLayout2.xml" ContentType="application/vnd.openxmlformats-officedocument.presentationml.slideLayout+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s/slide14.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Override PartName="/ppt/slides/slide16.xml" ContentType="application/vnd.openxmlformats-officedocument.presentationml.slide+xml"/>
  <Override PartName="/ppt/slideLayouts/slideLayout1.xml" ContentType="application/vnd.openxmlformats-officedocument.presentationml.slideLayout+xml"/>
  <Override PartName="/ppt/slides/slide2.xml" ContentType="application/vnd.openxmlformats-officedocument.presentationml.slide+xml"/>
  <Override PartName="/ppt/viewProps.xml" ContentType="application/vnd.openxmlformats-officedocument.presentationml.viewProps+xml"/>
  <Override PartName="/ppt/slideLayouts/slideLayout6.xml" ContentType="application/vnd.openxmlformats-officedocument.presentationml.slideLayout+xml"/>
  <Override PartName="/ppt/presProps.xml" ContentType="application/vnd.openxmlformats-officedocument.presentationml.presProps+xml"/>
  <Override PartName="/ppt/slideLayouts/slideLayout5.xml" ContentType="application/vnd.openxmlformats-officedocument.presentationml.slideLayout+xml"/>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Types>
</file>

<file path=_rels/.rels><?xml version="1.0" encoding="UTF-8" standalone="yes"?><Relationships xmlns="http://schemas.openxmlformats.org/package/2006/relationships"><Relationship Id="rId3" Type="http://schemas.openxmlformats.org/package/2006/relationships/metadata/core-properties" Target="docProps/core.xml"/><Relationship Id="rId1" Type="http://schemas.openxmlformats.org/officeDocument/2006/relationships/officeDocument" Target="ppt/presentation.xml"/><Relationship Id="rId2"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aveSubsetFonts="1">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12192000" cy="6858000"/>
  <p:notesSz cx="12192000" cy="6858000"/>
  <p:defaultTextStyle>
    <a:defPPr>
      <a:defRPr lang="en-US"/>
    </a:defPPr>
    <a:lvl1pPr algn="l">
      <a:spcBef>
        <a:spcPts val="0"/>
      </a:spcBef>
      <a:spcAft>
        <a:spcPts val="0"/>
      </a:spcAft>
      <a:defRPr>
        <a:solidFill>
          <a:schemeClr val="tx1"/>
        </a:solidFill>
        <a:latin typeface="Cambria"/>
        <a:ea typeface="+mn-ea"/>
        <a:cs typeface="+mn-cs"/>
      </a:defRPr>
    </a:lvl1pPr>
    <a:lvl2pPr marL="457200" algn="l">
      <a:spcBef>
        <a:spcPts val="0"/>
      </a:spcBef>
      <a:spcAft>
        <a:spcPts val="0"/>
      </a:spcAft>
      <a:defRPr>
        <a:solidFill>
          <a:schemeClr val="tx1"/>
        </a:solidFill>
        <a:latin typeface="Cambria"/>
        <a:ea typeface="+mn-ea"/>
        <a:cs typeface="+mn-cs"/>
      </a:defRPr>
    </a:lvl2pPr>
    <a:lvl3pPr marL="914400" algn="l">
      <a:spcBef>
        <a:spcPts val="0"/>
      </a:spcBef>
      <a:spcAft>
        <a:spcPts val="0"/>
      </a:spcAft>
      <a:defRPr>
        <a:solidFill>
          <a:schemeClr val="tx1"/>
        </a:solidFill>
        <a:latin typeface="Cambria"/>
        <a:ea typeface="+mn-ea"/>
        <a:cs typeface="+mn-cs"/>
      </a:defRPr>
    </a:lvl3pPr>
    <a:lvl4pPr marL="1371600" algn="l">
      <a:spcBef>
        <a:spcPts val="0"/>
      </a:spcBef>
      <a:spcAft>
        <a:spcPts val="0"/>
      </a:spcAft>
      <a:defRPr>
        <a:solidFill>
          <a:schemeClr val="tx1"/>
        </a:solidFill>
        <a:latin typeface="Cambria"/>
        <a:ea typeface="+mn-ea"/>
        <a:cs typeface="+mn-cs"/>
      </a:defRPr>
    </a:lvl4pPr>
    <a:lvl5pPr marL="1828800" algn="l">
      <a:spcBef>
        <a:spcPts val="0"/>
      </a:spcBef>
      <a:spcAft>
        <a:spcPts val="0"/>
      </a:spcAft>
      <a:defRPr>
        <a:solidFill>
          <a:schemeClr val="tx1"/>
        </a:solidFill>
        <a:latin typeface="Cambria"/>
        <a:ea typeface="+mn-ea"/>
        <a:cs typeface="+mn-cs"/>
      </a:defRPr>
    </a:lvl5pPr>
    <a:lvl6pPr marL="2286000" algn="l" defTabSz="914400">
      <a:defRPr>
        <a:solidFill>
          <a:schemeClr val="tx1"/>
        </a:solidFill>
        <a:latin typeface="Cambria"/>
        <a:ea typeface="+mn-ea"/>
        <a:cs typeface="+mn-cs"/>
      </a:defRPr>
    </a:lvl6pPr>
    <a:lvl7pPr marL="2743200" algn="l" defTabSz="914400">
      <a:defRPr>
        <a:solidFill>
          <a:schemeClr val="tx1"/>
        </a:solidFill>
        <a:latin typeface="Cambria"/>
        <a:ea typeface="+mn-ea"/>
        <a:cs typeface="+mn-cs"/>
      </a:defRPr>
    </a:lvl7pPr>
    <a:lvl8pPr marL="3200400" algn="l" defTabSz="914400">
      <a:defRPr>
        <a:solidFill>
          <a:schemeClr val="tx1"/>
        </a:solidFill>
        <a:latin typeface="Cambria"/>
        <a:ea typeface="+mn-ea"/>
        <a:cs typeface="+mn-cs"/>
      </a:defRPr>
    </a:lvl8pPr>
    <a:lvl9pPr marL="3657600" algn="l" defTabSz="914400">
      <a:defRPr>
        <a:solidFill>
          <a:schemeClr val="tx1"/>
        </a:solidFill>
        <a:latin typeface="Cambria"/>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236" y="-90"/>
      </p:cViewPr>
      <p:guideLst>
        <p:guide pos="2160" orient="horz"/>
        <p:guide pos="2880"/>
      </p:guideLst>
    </p:cSldViewPr>
  </p:slideViewPr>
  <p:notesTextViewPr>
    <p:cViewPr>
      <p:scale>
        <a:sx n="100" d="100"/>
        <a:sy n="100" d="100"/>
      </p:scale>
      <p:origin x="0" y="0"/>
    </p:cViewPr>
  </p:notesTextViewPr>
  <p:gridSpacing cx="72008" cy="72008"/>
</p:viewPr>
</file>

<file path=ppt/_rels/presentation.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presProps" Target="presProps.xml" /><Relationship Id="rId23" Type="http://schemas.openxmlformats.org/officeDocument/2006/relationships/tableStyles" Target="tableStyles.xml" /><Relationship Id="rId24" Type="http://schemas.openxmlformats.org/officeDocument/2006/relationships/viewProps" Target="viewProps.xml" /></Relationships>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title" userDrawn="1">
  <p:cSld name="Title Slide">
    <p:bg>
      <p:bgPr shadeToTitle="0">
        <a:blipFill>
          <a:blip r:embed="rId2"/>
          <a:stretch/>
        </a:blipFill>
      </p:bgPr>
    </p:bg>
    <p:spTree>
      <p:nvGrpSpPr>
        <p:cNvPr id="1" name=""/>
        <p:cNvGrpSpPr/>
        <p:nvPr/>
      </p:nvGrpSpPr>
      <p:grpSpPr bwMode="auto">
        <a:xfrm>
          <a:off x="0" y="0"/>
          <a:ext cx="0" cy="0"/>
          <a:chOff x="0" y="0"/>
          <a:chExt cx="0" cy="0"/>
        </a:xfrm>
      </p:grpSpPr>
      <p:sp>
        <p:nvSpPr>
          <p:cNvPr id="2" name="Title 1"/>
          <p:cNvSpPr>
            <a:spLocks noGrp="1"/>
          </p:cNvSpPr>
          <p:nvPr>
            <p:ph type="ctrTitle"/>
          </p:nvPr>
        </p:nvSpPr>
        <p:spPr bwMode="auto">
          <a:xfrm>
            <a:off x="145473" y="1567928"/>
            <a:ext cx="8363516" cy="2985785"/>
          </a:xfrm>
        </p:spPr>
        <p:txBody>
          <a:bodyPr/>
          <a:lstStyle>
            <a:lvl1pPr algn="l">
              <a:lnSpc>
                <a:spcPct val="85000"/>
              </a:lnSpc>
              <a:defRPr sz="8000" spc="-50">
                <a:solidFill>
                  <a:schemeClr val="tx1">
                    <a:lumMod val="85000"/>
                    <a:lumOff val="15000"/>
                  </a:schemeClr>
                </a:solidFill>
              </a:defRPr>
            </a:lvl1pPr>
          </a:lstStyle>
          <a:p>
            <a:pPr>
              <a:defRPr/>
            </a:pPr>
            <a:r>
              <a:rPr lang="en-US"/>
              <a:t>Click to edit Master title style</a:t>
            </a:r>
            <a:endParaRPr/>
          </a:p>
        </p:txBody>
      </p:sp>
      <p:sp>
        <p:nvSpPr>
          <p:cNvPr id="3" name="Subtitle 2"/>
          <p:cNvSpPr>
            <a:spLocks noGrp="1"/>
          </p:cNvSpPr>
          <p:nvPr>
            <p:ph type="subTitle" idx="1"/>
          </p:nvPr>
        </p:nvSpPr>
        <p:spPr bwMode="auto">
          <a:xfrm>
            <a:off x="145473" y="4684222"/>
            <a:ext cx="8363516" cy="1143000"/>
          </a:xfrm>
        </p:spPr>
        <p:txBody>
          <a:bodyPr lIns="91440" rIns="91440">
            <a:normAutofit/>
          </a:bodyPr>
          <a:lstStyle>
            <a:lvl1pPr marL="0" indent="0" algn="l">
              <a:buNone/>
              <a:defRPr sz="2400" cap="all" spc="20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pPr>
              <a:defRPr/>
            </a:pPr>
            <a:r>
              <a:rPr lang="en-US"/>
              <a:t>Click to edit Master subtitle style</a:t>
            </a:r>
            <a:endParaRPr/>
          </a:p>
        </p:txBody>
      </p:sp>
      <p:sp>
        <p:nvSpPr>
          <p:cNvPr id="6" name="Slide Number Placeholder 5"/>
          <p:cNvSpPr>
            <a:spLocks noGrp="1"/>
          </p:cNvSpPr>
          <p:nvPr>
            <p:ph type="sldNum" sz="quarter" idx="10"/>
          </p:nvPr>
        </p:nvSpPr>
        <p:spPr bwMode="auto"/>
        <p:txBody>
          <a:bodyPr/>
          <a:lstStyle>
            <a:lvl1pPr>
              <a:defRPr>
                <a:solidFill>
                  <a:schemeClr val="tx1"/>
                </a:solidFill>
              </a:defRPr>
            </a:lvl1pPr>
          </a:lstStyle>
          <a:p>
            <a:pPr>
              <a:defRPr/>
            </a:pPr>
            <a:fld id="{74DD7BA2-3281-4CAE-B481-A466A1C542DA}" type="slidenum">
              <a:rPr lang="en-GB"/>
              <a:t/>
            </a:fld>
            <a:endParaRPr lang="en-GB"/>
          </a:p>
        </p:txBody>
      </p:sp>
      <p:sp>
        <p:nvSpPr>
          <p:cNvPr id="7" name="Footer Placeholder 4"/>
          <p:cNvSpPr>
            <a:spLocks noGrp="1"/>
          </p:cNvSpPr>
          <p:nvPr>
            <p:ph type="ftr" sz="quarter" idx="11"/>
          </p:nvPr>
        </p:nvSpPr>
        <p:spPr bwMode="auto">
          <a:xfrm>
            <a:off x="146050" y="6269038"/>
            <a:ext cx="8362950" cy="577849"/>
          </a:xfrm>
        </p:spPr>
        <p:txBody>
          <a:bodyPr/>
          <a:lstStyle>
            <a:lvl1pPr algn="l">
              <a:defRPr sz="1000" cap="all">
                <a:solidFill>
                  <a:schemeClr val="tx1"/>
                </a:solidFill>
              </a:defRPr>
            </a:lvl1pPr>
          </a:lstStyle>
          <a:p>
            <a:pPr>
              <a:defRPr/>
            </a:pPr>
            <a:r>
              <a:rPr lang="ru-RU"/>
              <a:t>Европейска Рамка на дигиталните компетентности с петте области на</a:t>
            </a:r>
            <a:br>
              <a:rPr lang="en-GB"/>
            </a:br>
            <a:r>
              <a:rPr lang="ru-RU"/>
              <a:t>дигитална</a:t>
            </a:r>
            <a:r>
              <a:rPr lang="en-GB"/>
              <a:t> </a:t>
            </a:r>
            <a:r>
              <a:rPr lang="ru-RU"/>
              <a:t>компетентност</a:t>
            </a:r>
            <a:r>
              <a:rPr lang="en-GB"/>
              <a:t> </a:t>
            </a:r>
            <a:r>
              <a:rPr lang="ru-RU"/>
              <a:t>и 21 дигитални умения/ компетентности (DigComp 2.1)</a:t>
            </a:r>
            <a:endParaRPr/>
          </a:p>
        </p:txBody>
      </p:sp>
      <p:pic>
        <p:nvPicPr>
          <p:cNvPr id="9" name="Picture 8"/>
          <p:cNvPicPr>
            <a:picLocks noChangeAspect="1"/>
          </p:cNvPicPr>
          <p:nvPr userDrawn="1"/>
        </p:nvPicPr>
        <p:blipFill>
          <a:blip r:embed="rId3"/>
          <a:stretch/>
        </p:blipFill>
        <p:spPr bwMode="auto">
          <a:xfrm>
            <a:off x="145473" y="318320"/>
            <a:ext cx="4286250" cy="10287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vertTx" userDrawn="1">
  <p:cSld name="Title and Vertical Text">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en-US"/>
              <a:t>Click to edit Master title style</a:t>
            </a:r>
            <a:endParaRPr lang="en-US"/>
          </a:p>
        </p:txBody>
      </p:sp>
      <p:sp>
        <p:nvSpPr>
          <p:cNvPr id="3" name="Vertical Text Placeholder 2"/>
          <p:cNvSpPr>
            <a:spLocks noGrp="1"/>
          </p:cNvSpPr>
          <p:nvPr>
            <p:ph type="body" orient="vert" idx="1"/>
          </p:nvPr>
        </p:nvSpPr>
        <p:spPr bwMode="auto"/>
        <p:txBody>
          <a:bodyPr vert="eaVert" lIns="45720" tIns="0" rIns="45720" bIns="0"/>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4" name="Footer Placeholder 4"/>
          <p:cNvSpPr>
            <a:spLocks noGrp="1"/>
          </p:cNvSpPr>
          <p:nvPr>
            <p:ph type="ftr" sz="quarter" idx="10"/>
          </p:nvPr>
        </p:nvSpPr>
        <p:spPr bwMode="auto"/>
        <p:txBody>
          <a:bodyPr/>
          <a:lstStyle>
            <a:lvl1pPr>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Slide Number Placeholder 5"/>
          <p:cNvSpPr>
            <a:spLocks noGrp="1"/>
          </p:cNvSpPr>
          <p:nvPr>
            <p:ph type="sldNum" sz="quarter" idx="11"/>
          </p:nvPr>
        </p:nvSpPr>
        <p:spPr bwMode="auto"/>
        <p:txBody>
          <a:bodyPr/>
          <a:lstStyle>
            <a:lvl1pPr>
              <a:defRPr/>
            </a:lvl1pPr>
          </a:lstStyle>
          <a:p>
            <a:pPr>
              <a:defRPr/>
            </a:pPr>
            <a:fld id="{91549104-7D14-4124-BDE8-A583F4213B2A}" type="slidenum">
              <a:rPr lang="en-GB"/>
              <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vertTitleAndTx" userDrawn="1">
  <p:cSld name="Vertical Title and Text">
    <p:spTree>
      <p:nvGrpSpPr>
        <p:cNvPr id="1" name=""/>
        <p:cNvGrpSpPr/>
        <p:nvPr/>
      </p:nvGrpSpPr>
      <p:grpSpPr bwMode="auto">
        <a:xfrm>
          <a:off x="0" y="0"/>
          <a:ext cx="0" cy="0"/>
          <a:chOff x="0" y="0"/>
          <a:chExt cx="0" cy="0"/>
        </a:xfrm>
      </p:grpSpPr>
      <p:sp>
        <p:nvSpPr>
          <p:cNvPr id="4" name="Rectangle 3"/>
          <p:cNvSpPr/>
          <p:nvPr/>
        </p:nvSpPr>
        <p:spPr bwMode="auto">
          <a:xfrm>
            <a:off x="3175" y="6400800"/>
            <a:ext cx="12188825" cy="457200"/>
          </a:xfrm>
          <a:prstGeom prst="rect">
            <a:avLst/>
          </a:prstGeom>
          <a:solidFill>
            <a:srgbClr val="E0CBA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bwMode="auto">
          <a:xfrm>
            <a:off x="0" y="6334125"/>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bwMode="auto">
          <a:xfrm>
            <a:off x="8724900" y="414778"/>
            <a:ext cx="2628900" cy="5757421"/>
          </a:xfrm>
        </p:spPr>
        <p:txBody>
          <a:bodyPr vert="eaVert"/>
          <a:lstStyle/>
          <a:p>
            <a:pPr>
              <a:defRPr/>
            </a:pPr>
            <a:r>
              <a:rPr lang="en-US"/>
              <a:t>Click to edit Master title style</a:t>
            </a:r>
            <a:endParaRPr lang="en-US"/>
          </a:p>
        </p:txBody>
      </p:sp>
      <p:sp>
        <p:nvSpPr>
          <p:cNvPr id="3" name="Vertical Text Placeholder 2"/>
          <p:cNvSpPr>
            <a:spLocks noGrp="1"/>
          </p:cNvSpPr>
          <p:nvPr>
            <p:ph type="body" orient="vert" idx="1"/>
          </p:nvPr>
        </p:nvSpPr>
        <p:spPr bwMode="auto">
          <a:xfrm>
            <a:off x="838200" y="414778"/>
            <a:ext cx="7734300" cy="5757422"/>
          </a:xfrm>
        </p:spPr>
        <p:txBody>
          <a:bodyPr vert="eaVert" lIns="45720" tIns="0" rIns="45720" bIns="0"/>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6" name="Footer Placeholder 4"/>
          <p:cNvSpPr>
            <a:spLocks noGrp="1"/>
          </p:cNvSpPr>
          <p:nvPr>
            <p:ph type="ftr" sz="quarter" idx="10"/>
          </p:nvPr>
        </p:nvSpPr>
        <p:spPr bwMode="auto"/>
        <p:txBody>
          <a:bodyPr/>
          <a:lstStyle>
            <a:lvl1pPr algn="ctr">
              <a:defRPr sz="1000" cap="all">
                <a:solidFill>
                  <a:schemeClr val="tx1"/>
                </a:solidFill>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7" name="Slide Number Placeholder 5"/>
          <p:cNvSpPr>
            <a:spLocks noGrp="1"/>
          </p:cNvSpPr>
          <p:nvPr>
            <p:ph type="sldNum" sz="quarter" idx="11"/>
          </p:nvPr>
        </p:nvSpPr>
        <p:spPr bwMode="auto"/>
        <p:txBody>
          <a:bodyPr/>
          <a:lstStyle>
            <a:lvl1pPr algn="r">
              <a:defRPr sz="1050">
                <a:solidFill>
                  <a:schemeClr val="tx1"/>
                </a:solidFill>
              </a:defRPr>
            </a:lvl1pPr>
          </a:lstStyle>
          <a:p>
            <a:pPr>
              <a:defRPr/>
            </a:pPr>
            <a:fld id="{DA1AF14A-5F0C-439E-9D32-0E48D454566F}" type="slidenum">
              <a:rPr lang="en-GB"/>
              <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obj" userDrawn="1">
  <p:cSld name="Title and Content">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lvl1pPr marL="0">
              <a:defRPr/>
            </a:lvl1pPr>
          </a:lstStyle>
          <a:p>
            <a:pPr>
              <a:defRPr/>
            </a:pPr>
            <a:r>
              <a:rPr lang="en-US"/>
              <a:t>Click to edit Master title style</a:t>
            </a:r>
            <a:endParaRPr lang="en-US"/>
          </a:p>
        </p:txBody>
      </p:sp>
      <p:sp>
        <p:nvSpPr>
          <p:cNvPr id="3" name="Content Placeholder 2"/>
          <p:cNvSpPr>
            <a:spLocks noGrp="1"/>
          </p:cNvSpPr>
          <p:nvPr>
            <p:ph idx="1"/>
          </p:nvPr>
        </p:nvSpPr>
        <p:spPr bwMode="auto"/>
        <p:txBody>
          <a:bodyPr/>
          <a:lstStyle>
            <a:lvl1pPr marL="90488" indent="-90488">
              <a:buFont typeface="Arial"/>
              <a:buChar char="•"/>
              <a:defRPr/>
            </a:lvl1pPr>
            <a:lvl2pPr marL="382588" indent="-182563">
              <a:buFont typeface="Arial"/>
              <a:buChar char="•"/>
              <a:defRPr/>
            </a:lvl2pPr>
            <a:lvl3pPr marL="566738" indent="-182563">
              <a:buFont typeface="Arial"/>
              <a:buChar char="•"/>
              <a:defRPr/>
            </a:lvl3pPr>
            <a:lvl4pPr marL="749300" indent="-182563">
              <a:buFont typeface="Arial"/>
              <a:buChar char="•"/>
              <a:defRPr/>
            </a:lvl4pPr>
            <a:lvl5pPr marL="931863" indent="-182563">
              <a:buFont typeface="Arial"/>
              <a:buChar char="•"/>
              <a:defRPr/>
            </a:lvl5p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a:p>
        </p:txBody>
      </p:sp>
      <p:sp>
        <p:nvSpPr>
          <p:cNvPr id="4" name="Footer Placeholder 4"/>
          <p:cNvSpPr>
            <a:spLocks noGrp="1"/>
          </p:cNvSpPr>
          <p:nvPr>
            <p:ph type="ftr" sz="quarter" idx="10"/>
          </p:nvPr>
        </p:nvSpPr>
        <p:spPr bwMode="auto"/>
        <p:txBody>
          <a:bodyPr/>
          <a:lstStyle>
            <a:lvl1pPr>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Slide Number Placeholder 5"/>
          <p:cNvSpPr>
            <a:spLocks noGrp="1"/>
          </p:cNvSpPr>
          <p:nvPr>
            <p:ph type="sldNum" sz="quarter" idx="11"/>
          </p:nvPr>
        </p:nvSpPr>
        <p:spPr bwMode="auto"/>
        <p:txBody>
          <a:bodyPr/>
          <a:lstStyle>
            <a:lvl1pPr>
              <a:defRPr/>
            </a:lvl1pPr>
          </a:lstStyle>
          <a:p>
            <a:pPr>
              <a:defRPr/>
            </a:pPr>
            <a:fld id="{709C5159-182D-4C2F-A853-14B47A34D615}" type="slidenum">
              <a:rPr lang="en-GB"/>
              <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secHead" userDrawn="1">
  <p:cSld name="Section Header">
    <p:spTree>
      <p:nvGrpSpPr>
        <p:cNvPr id="1" name=""/>
        <p:cNvGrpSpPr/>
        <p:nvPr/>
      </p:nvGrpSpPr>
      <p:grpSpPr bwMode="auto">
        <a:xfrm>
          <a:off x="0" y="0"/>
          <a:ext cx="0" cy="0"/>
          <a:chOff x="0" y="0"/>
          <a:chExt cx="0" cy="0"/>
        </a:xfrm>
      </p:grpSpPr>
      <p:sp>
        <p:nvSpPr>
          <p:cNvPr id="4" name="Rectangle 3"/>
          <p:cNvSpPr/>
          <p:nvPr/>
        </p:nvSpPr>
        <p:spPr bwMode="auto">
          <a:xfrm>
            <a:off x="3175" y="6400800"/>
            <a:ext cx="12188825" cy="457200"/>
          </a:xfrm>
          <a:prstGeom prst="rect">
            <a:avLst/>
          </a:prstGeom>
          <a:solidFill>
            <a:srgbClr val="E0CBA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bwMode="auto">
          <a:xfrm>
            <a:off x="0" y="6334125"/>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5"/>
          <p:cNvCxnSpPr>
            <a:cxnSpLocks/>
          </p:cNvCxnSpPr>
          <p:nvPr/>
        </p:nvCxnSpPr>
        <p:spPr bwMode="auto">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bwMode="auto">
          <a:xfrm>
            <a:off x="1097280" y="758952"/>
            <a:ext cx="10058400" cy="3566160"/>
          </a:xfrm>
        </p:spPr>
        <p:txBody>
          <a:bodyPr anchorCtr="0"/>
          <a:lstStyle>
            <a:lvl1pPr>
              <a:lnSpc>
                <a:spcPct val="85000"/>
              </a:lnSpc>
              <a:defRPr sz="8000" b="0">
                <a:solidFill>
                  <a:schemeClr val="tx1">
                    <a:lumMod val="85000"/>
                    <a:lumOff val="15000"/>
                  </a:schemeClr>
                </a:solidFill>
              </a:defRPr>
            </a:lvl1pPr>
          </a:lstStyle>
          <a:p>
            <a:pPr>
              <a:defRPr/>
            </a:pPr>
            <a:r>
              <a:rPr lang="en-US"/>
              <a:t>Click to edit Master title style</a:t>
            </a:r>
            <a:endParaRPr lang="en-US"/>
          </a:p>
        </p:txBody>
      </p:sp>
      <p:sp>
        <p:nvSpPr>
          <p:cNvPr id="3" name="Text Placeholder 2"/>
          <p:cNvSpPr>
            <a:spLocks noGrp="1"/>
          </p:cNvSpPr>
          <p:nvPr>
            <p:ph type="body" idx="1"/>
          </p:nvPr>
        </p:nvSpPr>
        <p:spPr bwMode="auto">
          <a:xfrm>
            <a:off x="1097280" y="4453128"/>
            <a:ext cx="10058400" cy="1143000"/>
          </a:xfrm>
        </p:spPr>
        <p:txBody>
          <a:bodyPr lIns="91440" rIns="91440">
            <a:normAutofit/>
          </a:bodyPr>
          <a:lstStyle>
            <a:lvl1pPr marL="0" indent="0">
              <a:buNone/>
              <a:defRPr sz="2400" cap="all" spc="2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defRPr/>
            </a:pPr>
            <a:r>
              <a:rPr lang="en-US"/>
              <a:t>Click to edit Master text styles</a:t>
            </a:r>
            <a:endParaRPr/>
          </a:p>
        </p:txBody>
      </p:sp>
      <p:sp>
        <p:nvSpPr>
          <p:cNvPr id="7" name="Footer Placeholder 4"/>
          <p:cNvSpPr>
            <a:spLocks noGrp="1"/>
          </p:cNvSpPr>
          <p:nvPr>
            <p:ph type="ftr" sz="quarter" idx="10"/>
          </p:nvPr>
        </p:nvSpPr>
        <p:spPr bwMode="auto"/>
        <p:txBody>
          <a:bodyPr/>
          <a:lstStyle>
            <a:lvl1pPr algn="ctr">
              <a:defRPr sz="1000" cap="all">
                <a:solidFill>
                  <a:schemeClr val="tx1"/>
                </a:solidFill>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8" name="Slide Number Placeholder 5"/>
          <p:cNvSpPr>
            <a:spLocks noGrp="1"/>
          </p:cNvSpPr>
          <p:nvPr>
            <p:ph type="sldNum" sz="quarter" idx="11"/>
          </p:nvPr>
        </p:nvSpPr>
        <p:spPr bwMode="auto"/>
        <p:txBody>
          <a:bodyPr/>
          <a:lstStyle>
            <a:lvl1pPr algn="r">
              <a:defRPr sz="1050">
                <a:solidFill>
                  <a:schemeClr val="tx1"/>
                </a:solidFill>
              </a:defRPr>
            </a:lvl1pPr>
          </a:lstStyle>
          <a:p>
            <a:pPr>
              <a:defRPr/>
            </a:pPr>
            <a:fld id="{2DEAD4DF-16C8-4075-93F9-48355EDBC0E1}" type="slidenum">
              <a:rPr lang="en-GB"/>
              <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userDrawn="1">
  <p:cSld name="Two Content">
    <p:spTree>
      <p:nvGrpSpPr>
        <p:cNvPr id="1" name=""/>
        <p:cNvGrpSpPr/>
        <p:nvPr/>
      </p:nvGrpSpPr>
      <p:grpSpPr bwMode="auto">
        <a:xfrm>
          <a:off x="0" y="0"/>
          <a:ext cx="0" cy="0"/>
          <a:chOff x="0" y="0"/>
          <a:chExt cx="0" cy="0"/>
        </a:xfrm>
      </p:grpSpPr>
      <p:sp>
        <p:nvSpPr>
          <p:cNvPr id="5" name="Rectangle 4"/>
          <p:cNvSpPr/>
          <p:nvPr userDrawn="1"/>
        </p:nvSpPr>
        <p:spPr bwMode="auto">
          <a:xfrm>
            <a:off x="0" y="6400800"/>
            <a:ext cx="12192000" cy="457200"/>
          </a:xfrm>
          <a:prstGeom prst="rect">
            <a:avLst/>
          </a:prstGeom>
          <a:solidFill>
            <a:srgbClr val="E0CBA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userDrawn="1"/>
        </p:nvSpPr>
        <p:spPr bwMode="auto">
          <a:xfrm>
            <a:off x="0" y="6334125"/>
            <a:ext cx="12192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Title 7"/>
          <p:cNvSpPr>
            <a:spLocks noGrp="1"/>
          </p:cNvSpPr>
          <p:nvPr>
            <p:ph type="title"/>
          </p:nvPr>
        </p:nvSpPr>
        <p:spPr bwMode="auto">
          <a:xfrm>
            <a:off x="0" y="0"/>
            <a:ext cx="12192000" cy="1450757"/>
          </a:xfrm>
        </p:spPr>
        <p:txBody>
          <a:bodyPr/>
          <a:lstStyle/>
          <a:p>
            <a:pPr>
              <a:defRPr/>
            </a:pPr>
            <a:r>
              <a:rPr lang="en-US"/>
              <a:t>Click to edit Master title style</a:t>
            </a:r>
            <a:endParaRPr/>
          </a:p>
        </p:txBody>
      </p:sp>
      <p:sp>
        <p:nvSpPr>
          <p:cNvPr id="3" name="Content Placeholder 2"/>
          <p:cNvSpPr>
            <a:spLocks noGrp="1"/>
          </p:cNvSpPr>
          <p:nvPr>
            <p:ph sz="half" idx="1"/>
          </p:nvPr>
        </p:nvSpPr>
        <p:spPr bwMode="auto">
          <a:xfrm>
            <a:off x="0" y="1621226"/>
            <a:ext cx="6035039" cy="4680000"/>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4" name="Content Placeholder 3"/>
          <p:cNvSpPr>
            <a:spLocks noGrp="1"/>
          </p:cNvSpPr>
          <p:nvPr>
            <p:ph sz="half" idx="2"/>
          </p:nvPr>
        </p:nvSpPr>
        <p:spPr bwMode="auto">
          <a:xfrm>
            <a:off x="6217920" y="1621226"/>
            <a:ext cx="5974080" cy="4680001"/>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a:p>
        </p:txBody>
      </p:sp>
      <p:sp>
        <p:nvSpPr>
          <p:cNvPr id="7" name="Footer Placeholder 4"/>
          <p:cNvSpPr>
            <a:spLocks noGrp="1"/>
          </p:cNvSpPr>
          <p:nvPr>
            <p:ph type="ftr" sz="quarter" idx="10"/>
          </p:nvPr>
        </p:nvSpPr>
        <p:spPr bwMode="auto"/>
        <p:txBody>
          <a:bodyPr/>
          <a:lstStyle>
            <a:lvl1pPr algn="ctr">
              <a:defRPr sz="1000" cap="all">
                <a:solidFill>
                  <a:schemeClr val="tx1"/>
                </a:solidFill>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9" name="Slide Number Placeholder 5"/>
          <p:cNvSpPr>
            <a:spLocks noGrp="1"/>
          </p:cNvSpPr>
          <p:nvPr>
            <p:ph type="sldNum" sz="quarter" idx="11"/>
          </p:nvPr>
        </p:nvSpPr>
        <p:spPr bwMode="auto"/>
        <p:txBody>
          <a:bodyPr/>
          <a:lstStyle>
            <a:lvl1pPr algn="r">
              <a:defRPr sz="1050">
                <a:solidFill>
                  <a:schemeClr val="tx1"/>
                </a:solidFill>
              </a:defRPr>
            </a:lvl1pPr>
          </a:lstStyle>
          <a:p>
            <a:pPr>
              <a:defRPr/>
            </a:pPr>
            <a:fld id="{A528CD17-4247-4B67-A44A-56048501A769}" type="slidenum">
              <a:rPr lang="en-GB"/>
              <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userDrawn="1">
  <p:cSld name="Comparison">
    <p:spTree>
      <p:nvGrpSpPr>
        <p:cNvPr id="1" name=""/>
        <p:cNvGrpSpPr/>
        <p:nvPr/>
      </p:nvGrpSpPr>
      <p:grpSpPr bwMode="auto">
        <a:xfrm>
          <a:off x="0" y="0"/>
          <a:ext cx="0" cy="0"/>
          <a:chOff x="0" y="0"/>
          <a:chExt cx="0" cy="0"/>
        </a:xfrm>
      </p:grpSpPr>
      <p:sp>
        <p:nvSpPr>
          <p:cNvPr id="10" name="Title 9"/>
          <p:cNvSpPr>
            <a:spLocks noGrp="1"/>
          </p:cNvSpPr>
          <p:nvPr>
            <p:ph type="title"/>
          </p:nvPr>
        </p:nvSpPr>
        <p:spPr bwMode="auto">
          <a:xfrm>
            <a:off x="0" y="0"/>
            <a:ext cx="12192000" cy="1450757"/>
          </a:xfrm>
        </p:spPr>
        <p:txBody>
          <a:bodyPr/>
          <a:lstStyle/>
          <a:p>
            <a:pPr>
              <a:defRPr/>
            </a:pPr>
            <a:r>
              <a:rPr lang="en-US"/>
              <a:t>Click to edit Master title style</a:t>
            </a:r>
            <a:endParaRPr lang="en-US"/>
          </a:p>
        </p:txBody>
      </p:sp>
      <p:sp>
        <p:nvSpPr>
          <p:cNvPr id="3" name="Text Placeholder 2"/>
          <p:cNvSpPr>
            <a:spLocks noGrp="1"/>
          </p:cNvSpPr>
          <p:nvPr>
            <p:ph type="body" idx="1"/>
          </p:nvPr>
        </p:nvSpPr>
        <p:spPr bwMode="auto">
          <a:xfrm>
            <a:off x="0" y="1638232"/>
            <a:ext cx="6035039" cy="736282"/>
          </a:xfrm>
          <a:prstGeom prst="rect">
            <a:avLst/>
          </a:prstGeom>
          <a:solidFill>
            <a:srgbClr val="E0CBA4"/>
          </a:solidFill>
        </p:spPr>
        <p:txBody>
          <a:bodyPr lIns="91440" rIns="91440" anchor="ctr">
            <a:normAutofit/>
          </a:bodyPr>
          <a:lstStyle>
            <a:lvl1pPr marL="0" indent="0" algn="ctr">
              <a:buNone/>
              <a:defRPr sz="20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en-US"/>
              <a:t>Click to edit Master text styles</a:t>
            </a:r>
            <a:endParaRPr/>
          </a:p>
        </p:txBody>
      </p:sp>
      <p:sp>
        <p:nvSpPr>
          <p:cNvPr id="4" name="Content Placeholder 3"/>
          <p:cNvSpPr>
            <a:spLocks noGrp="1"/>
          </p:cNvSpPr>
          <p:nvPr>
            <p:ph sz="half" idx="2"/>
          </p:nvPr>
        </p:nvSpPr>
        <p:spPr bwMode="auto">
          <a:xfrm>
            <a:off x="0" y="2391520"/>
            <a:ext cx="6035039" cy="3909706"/>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5" name="Text Placeholder 4"/>
          <p:cNvSpPr>
            <a:spLocks noGrp="1"/>
          </p:cNvSpPr>
          <p:nvPr>
            <p:ph type="body" sz="quarter" idx="3"/>
          </p:nvPr>
        </p:nvSpPr>
        <p:spPr bwMode="auto">
          <a:xfrm>
            <a:off x="6217920" y="1638232"/>
            <a:ext cx="5974080" cy="736282"/>
          </a:xfrm>
          <a:prstGeom prst="rect">
            <a:avLst/>
          </a:prstGeom>
          <a:solidFill>
            <a:srgbClr val="E0CBA4"/>
          </a:solidFill>
        </p:spPr>
        <p:txBody>
          <a:bodyPr lIns="91440" rIns="91440" anchor="ctr">
            <a:normAutofit/>
          </a:bodyPr>
          <a:lstStyle>
            <a:lvl1pPr marL="0" indent="0" algn="ctr">
              <a:buNone/>
              <a:defRPr sz="20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en-US"/>
              <a:t>Click to edit Master text styles</a:t>
            </a:r>
            <a:endParaRPr/>
          </a:p>
        </p:txBody>
      </p:sp>
      <p:sp>
        <p:nvSpPr>
          <p:cNvPr id="6" name="Content Placeholder 5"/>
          <p:cNvSpPr>
            <a:spLocks noGrp="1"/>
          </p:cNvSpPr>
          <p:nvPr>
            <p:ph sz="quarter" idx="4"/>
          </p:nvPr>
        </p:nvSpPr>
        <p:spPr bwMode="auto">
          <a:xfrm>
            <a:off x="6217920" y="2391520"/>
            <a:ext cx="5974080" cy="3909706"/>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7" name="Footer Placeholder 4"/>
          <p:cNvSpPr>
            <a:spLocks noGrp="1"/>
          </p:cNvSpPr>
          <p:nvPr>
            <p:ph type="ftr" sz="quarter" idx="10"/>
          </p:nvPr>
        </p:nvSpPr>
        <p:spPr bwMode="auto"/>
        <p:txBody>
          <a:bodyPr/>
          <a:lstStyle>
            <a:lvl1pPr>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8" name="Slide Number Placeholder 5"/>
          <p:cNvSpPr>
            <a:spLocks noGrp="1"/>
          </p:cNvSpPr>
          <p:nvPr>
            <p:ph type="sldNum" sz="quarter" idx="11"/>
          </p:nvPr>
        </p:nvSpPr>
        <p:spPr bwMode="auto"/>
        <p:txBody>
          <a:bodyPr/>
          <a:lstStyle>
            <a:lvl1pPr>
              <a:defRPr/>
            </a:lvl1pPr>
          </a:lstStyle>
          <a:p>
            <a:pPr>
              <a:defRPr/>
            </a:pPr>
            <a:fld id="{395CF1FF-1288-4E66-A247-32226B2B2224}" type="slidenum">
              <a:rPr lang="en-GB"/>
              <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itleOnly" userDrawn="1">
  <p:cSld name="Title Only">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en-US"/>
              <a:t>Click to edit Master title style</a:t>
            </a:r>
            <a:endParaRPr lang="en-US"/>
          </a:p>
        </p:txBody>
      </p:sp>
      <p:sp>
        <p:nvSpPr>
          <p:cNvPr id="3" name="Footer Placeholder 4"/>
          <p:cNvSpPr>
            <a:spLocks noGrp="1"/>
          </p:cNvSpPr>
          <p:nvPr>
            <p:ph type="ftr" sz="quarter" idx="10"/>
          </p:nvPr>
        </p:nvSpPr>
        <p:spPr bwMode="auto"/>
        <p:txBody>
          <a:bodyPr/>
          <a:lstStyle>
            <a:lvl1pPr>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4" name="Slide Number Placeholder 5"/>
          <p:cNvSpPr>
            <a:spLocks noGrp="1"/>
          </p:cNvSpPr>
          <p:nvPr>
            <p:ph type="sldNum" sz="quarter" idx="11"/>
          </p:nvPr>
        </p:nvSpPr>
        <p:spPr bwMode="auto"/>
        <p:txBody>
          <a:bodyPr/>
          <a:lstStyle>
            <a:lvl1pPr>
              <a:defRPr/>
            </a:lvl1pPr>
          </a:lstStyle>
          <a:p>
            <a:pPr>
              <a:defRPr/>
            </a:pPr>
            <a:fld id="{227BDDC5-8D53-47EA-B3FF-51BC47B977DE}" type="slidenum">
              <a:rPr lang="en-GB"/>
              <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blank" userDrawn="1">
  <p:cSld name="Blank">
    <p:spTree>
      <p:nvGrpSpPr>
        <p:cNvPr id="1" name=""/>
        <p:cNvGrpSpPr/>
        <p:nvPr/>
      </p:nvGrpSpPr>
      <p:grpSpPr bwMode="auto">
        <a:xfrm>
          <a:off x="0" y="0"/>
          <a:ext cx="0" cy="0"/>
          <a:chOff x="0" y="0"/>
          <a:chExt cx="0" cy="0"/>
        </a:xfrm>
      </p:grpSpPr>
      <p:sp>
        <p:nvSpPr>
          <p:cNvPr id="2" name="Rectangle 1"/>
          <p:cNvSpPr/>
          <p:nvPr/>
        </p:nvSpPr>
        <p:spPr bwMode="auto">
          <a:xfrm>
            <a:off x="3175" y="6400800"/>
            <a:ext cx="12188825" cy="457200"/>
          </a:xfrm>
          <a:prstGeom prst="rect">
            <a:avLst/>
          </a:prstGeom>
          <a:solidFill>
            <a:srgbClr val="E0CBA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2"/>
          <p:cNvSpPr/>
          <p:nvPr/>
        </p:nvSpPr>
        <p:spPr bwMode="auto">
          <a:xfrm>
            <a:off x="0" y="6334125"/>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Footer Placeholder 4"/>
          <p:cNvSpPr>
            <a:spLocks noGrp="1"/>
          </p:cNvSpPr>
          <p:nvPr>
            <p:ph type="ftr" sz="quarter" idx="10"/>
          </p:nvPr>
        </p:nvSpPr>
        <p:spPr bwMode="auto"/>
        <p:txBody>
          <a:bodyPr/>
          <a:lstStyle>
            <a:lvl1pPr algn="ctr">
              <a:defRPr sz="1000" cap="all">
                <a:solidFill>
                  <a:schemeClr val="tx1"/>
                </a:solidFill>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Slide Number Placeholder 5"/>
          <p:cNvSpPr>
            <a:spLocks noGrp="1"/>
          </p:cNvSpPr>
          <p:nvPr>
            <p:ph type="sldNum" sz="quarter" idx="11"/>
          </p:nvPr>
        </p:nvSpPr>
        <p:spPr bwMode="auto"/>
        <p:txBody>
          <a:bodyPr/>
          <a:lstStyle>
            <a:lvl1pPr algn="r">
              <a:defRPr sz="1050">
                <a:solidFill>
                  <a:schemeClr val="tx1"/>
                </a:solidFill>
              </a:defRPr>
            </a:lvl1pPr>
          </a:lstStyle>
          <a:p>
            <a:pPr>
              <a:defRPr/>
            </a:pPr>
            <a:fld id="{F9C4AEA8-F69B-4C08-A93F-864E2A8801A6}" type="slidenum">
              <a:rPr lang="en-GB"/>
              <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objTx" userDrawn="1">
  <p:cSld name="Content with Caption">
    <p:spTree>
      <p:nvGrpSpPr>
        <p:cNvPr id="1" name=""/>
        <p:cNvGrpSpPr/>
        <p:nvPr/>
      </p:nvGrpSpPr>
      <p:grpSpPr bwMode="auto">
        <a:xfrm>
          <a:off x="0" y="0"/>
          <a:ext cx="0" cy="0"/>
          <a:chOff x="0" y="0"/>
          <a:chExt cx="0" cy="0"/>
        </a:xfrm>
      </p:grpSpPr>
      <p:sp>
        <p:nvSpPr>
          <p:cNvPr id="5" name="Rectangle 4"/>
          <p:cNvSpPr/>
          <p:nvPr/>
        </p:nvSpPr>
        <p:spPr bwMode="auto">
          <a:xfrm>
            <a:off x="0" y="0"/>
            <a:ext cx="4051300" cy="6858000"/>
          </a:xfrm>
          <a:prstGeom prst="rect">
            <a:avLst/>
          </a:prstGeom>
          <a:solidFill>
            <a:srgbClr val="E0CBA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bwMode="auto">
          <a:xfrm>
            <a:off x="4040188" y="0"/>
            <a:ext cx="635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auto">
          <a:xfrm>
            <a:off x="218209" y="594358"/>
            <a:ext cx="3605646" cy="1812015"/>
          </a:xfrm>
        </p:spPr>
        <p:txBody>
          <a:bodyPr anchor="ctr" anchorCtr="0"/>
          <a:lstStyle>
            <a:lvl1pPr>
              <a:defRPr sz="3600" b="0">
                <a:solidFill>
                  <a:schemeClr val="tx1"/>
                </a:solidFill>
              </a:defRPr>
            </a:lvl1pPr>
          </a:lstStyle>
          <a:p>
            <a:pPr>
              <a:defRPr/>
            </a:pPr>
            <a:r>
              <a:rPr lang="en-US"/>
              <a:t>Click to edit Master title style</a:t>
            </a:r>
            <a:endParaRPr/>
          </a:p>
        </p:txBody>
      </p:sp>
      <p:sp>
        <p:nvSpPr>
          <p:cNvPr id="3" name="Content Placeholder 2"/>
          <p:cNvSpPr>
            <a:spLocks noGrp="1"/>
          </p:cNvSpPr>
          <p:nvPr>
            <p:ph idx="1"/>
          </p:nvPr>
        </p:nvSpPr>
        <p:spPr bwMode="auto">
          <a:xfrm>
            <a:off x="4320295" y="594358"/>
            <a:ext cx="7577296" cy="5710845"/>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a:p>
        </p:txBody>
      </p:sp>
      <p:sp>
        <p:nvSpPr>
          <p:cNvPr id="4" name="Text Placeholder 3"/>
          <p:cNvSpPr>
            <a:spLocks noGrp="1"/>
          </p:cNvSpPr>
          <p:nvPr>
            <p:ph type="body" sz="half" idx="2"/>
          </p:nvPr>
        </p:nvSpPr>
        <p:spPr bwMode="auto">
          <a:xfrm>
            <a:off x="218209" y="2406374"/>
            <a:ext cx="3605646" cy="3898830"/>
          </a:xfrm>
        </p:spPr>
        <p:txBody>
          <a:bodyPr lIns="91440" rIns="91440">
            <a:normAutofit/>
          </a:bodyPr>
          <a:lstStyle>
            <a:lvl1pPr marL="0" indent="0">
              <a:buNone/>
              <a:defRPr sz="15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rPr lang="en-US"/>
              <a:t>Click to edit Master text styles</a:t>
            </a:r>
            <a:endParaRPr/>
          </a:p>
        </p:txBody>
      </p:sp>
      <p:sp>
        <p:nvSpPr>
          <p:cNvPr id="7" name="Slide Number Placeholder 5"/>
          <p:cNvSpPr>
            <a:spLocks noGrp="1"/>
          </p:cNvSpPr>
          <p:nvPr>
            <p:ph type="sldNum" sz="quarter" idx="10"/>
          </p:nvPr>
        </p:nvSpPr>
        <p:spPr bwMode="auto"/>
        <p:txBody>
          <a:bodyPr/>
          <a:lstStyle>
            <a:lvl1pPr algn="r">
              <a:defRPr sz="1050">
                <a:solidFill>
                  <a:schemeClr val="tx1"/>
                </a:solidFill>
              </a:defRPr>
            </a:lvl1pPr>
          </a:lstStyle>
          <a:p>
            <a:pPr>
              <a:defRPr/>
            </a:pPr>
            <a:fld id="{97B62623-3FD5-4528-A7DA-B798290557C9}" type="slidenum">
              <a:rPr lang="en-GB"/>
              <a:t/>
            </a:fld>
            <a:endParaRPr lang="en-GB"/>
          </a:p>
        </p:txBody>
      </p:sp>
      <p:sp>
        <p:nvSpPr>
          <p:cNvPr id="8" name="Footer Placeholder 4"/>
          <p:cNvSpPr>
            <a:spLocks noGrp="1"/>
          </p:cNvSpPr>
          <p:nvPr>
            <p:ph type="ftr" sz="quarter" idx="11"/>
          </p:nvPr>
        </p:nvSpPr>
        <p:spPr bwMode="auto">
          <a:xfrm>
            <a:off x="0" y="6305550"/>
            <a:ext cx="4103688" cy="519113"/>
          </a:xfrm>
        </p:spPr>
        <p:txBody>
          <a:bodyPr/>
          <a:lstStyle>
            <a:lvl1pPr algn="ctr">
              <a:defRPr sz="1000" cap="all">
                <a:solidFill>
                  <a:schemeClr val="tx1"/>
                </a:solidFill>
              </a:defRPr>
            </a:lvl1pPr>
          </a:lstStyle>
          <a:p>
            <a:pPr>
              <a:defRPr/>
            </a:pPr>
            <a:r>
              <a:rPr lang="ru-RU"/>
              <a:t> Европейска Рамка на дигиталните компетентности</a:t>
            </a:r>
            <a:br>
              <a:rPr lang="en-GB"/>
            </a:br>
            <a:r>
              <a:rPr lang="ru-RU"/>
              <a:t>с петте области на дигитална компетентност и 21 дигитални умения/ компетентности (DigComp 2.1)</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picTx" userDrawn="1">
  <p:cSld name="Picture with Caption">
    <p:spTree>
      <p:nvGrpSpPr>
        <p:cNvPr id="1" name=""/>
        <p:cNvGrpSpPr/>
        <p:nvPr/>
      </p:nvGrpSpPr>
      <p:grpSpPr bwMode="auto">
        <a:xfrm>
          <a:off x="0" y="0"/>
          <a:ext cx="0" cy="0"/>
          <a:chOff x="0" y="0"/>
          <a:chExt cx="0" cy="0"/>
        </a:xfrm>
      </p:grpSpPr>
      <p:sp>
        <p:nvSpPr>
          <p:cNvPr id="5" name="Rectangle 4"/>
          <p:cNvSpPr/>
          <p:nvPr/>
        </p:nvSpPr>
        <p:spPr bwMode="auto">
          <a:xfrm>
            <a:off x="0" y="4953000"/>
            <a:ext cx="12188825" cy="1905000"/>
          </a:xfrm>
          <a:prstGeom prst="rect">
            <a:avLst/>
          </a:prstGeom>
          <a:solidFill>
            <a:srgbClr val="E0CBA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bwMode="auto">
          <a:xfrm>
            <a:off x="0" y="4914900"/>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auto">
          <a:xfrm>
            <a:off x="1097280" y="5074920"/>
            <a:ext cx="10113264" cy="822960"/>
          </a:xfrm>
        </p:spPr>
        <p:txBody>
          <a:bodyPr tIns="0" bIns="0">
            <a:noAutofit/>
          </a:bodyPr>
          <a:lstStyle>
            <a:lvl1pPr>
              <a:defRPr sz="3600" b="0">
                <a:solidFill>
                  <a:schemeClr val="tx1"/>
                </a:solidFill>
              </a:defRPr>
            </a:lvl1pPr>
          </a:lstStyle>
          <a:p>
            <a:pPr>
              <a:defRPr/>
            </a:pPr>
            <a:r>
              <a:rPr lang="en-US"/>
              <a:t>Click to edit Master title style</a:t>
            </a:r>
            <a:endParaRPr/>
          </a:p>
        </p:txBody>
      </p:sp>
      <p:sp>
        <p:nvSpPr>
          <p:cNvPr id="3" name="Picture Placeholder 2"/>
          <p:cNvSpPr>
            <a:spLocks noChangeAspect="1" noGrp="1"/>
          </p:cNvSpPr>
          <p:nvPr>
            <p:ph type="pic" idx="1"/>
          </p:nvPr>
        </p:nvSpPr>
        <p:spPr bwMode="auto">
          <a:xfrm>
            <a:off x="15" y="0"/>
            <a:ext cx="12191985" cy="4915076"/>
          </a:xfrm>
          <a:prstGeom prst="rect">
            <a:avLst/>
          </a:prstGeom>
          <a:blipFill>
            <a:blip r:embed="rId2"/>
            <a:stretch/>
          </a:blipFill>
        </p:spPr>
        <p:txBody>
          <a:bodyPr lIns="457200" tIns="457200" rtlCol="0">
            <a:normAutofit/>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defRPr/>
            </a:pPr>
            <a:r>
              <a:rPr lang="en-US"/>
              <a:t>Click icon to add picture</a:t>
            </a:r>
            <a:endParaRPr lang="en-US"/>
          </a:p>
        </p:txBody>
      </p:sp>
      <p:sp>
        <p:nvSpPr>
          <p:cNvPr id="4" name="Text Placeholder 3"/>
          <p:cNvSpPr>
            <a:spLocks noGrp="1"/>
          </p:cNvSpPr>
          <p:nvPr>
            <p:ph type="body" sz="half" idx="2"/>
          </p:nvPr>
        </p:nvSpPr>
        <p:spPr bwMode="auto">
          <a:xfrm>
            <a:off x="1097280" y="5907023"/>
            <a:ext cx="10113264" cy="594360"/>
          </a:xfrm>
        </p:spPr>
        <p:txBody>
          <a:bodyPr lIns="91440" tIns="0" rIns="91440" bIns="0">
            <a:normAutofit/>
          </a:bodyPr>
          <a:lstStyle>
            <a:lvl1pPr marL="0" indent="0" algn="ctr">
              <a:spcBef>
                <a:spcPts val="0"/>
              </a:spcBef>
              <a:spcAft>
                <a:spcPts val="600"/>
              </a:spcAft>
              <a:buNone/>
              <a:defRPr sz="15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rPr lang="en-US"/>
              <a:t>Click to edit Master text styles</a:t>
            </a:r>
            <a:endParaRPr/>
          </a:p>
        </p:txBody>
      </p:sp>
      <p:sp>
        <p:nvSpPr>
          <p:cNvPr id="7" name="Footer Placeholder 4"/>
          <p:cNvSpPr>
            <a:spLocks noGrp="1"/>
          </p:cNvSpPr>
          <p:nvPr>
            <p:ph type="ftr" sz="quarter" idx="10"/>
          </p:nvPr>
        </p:nvSpPr>
        <p:spPr bwMode="auto"/>
        <p:txBody>
          <a:bodyPr/>
          <a:lstStyle>
            <a:lvl1pPr algn="ctr">
              <a:defRPr sz="1000" cap="all">
                <a:solidFill>
                  <a:schemeClr val="tx1"/>
                </a:solidFill>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8" name="Slide Number Placeholder 5"/>
          <p:cNvSpPr>
            <a:spLocks noGrp="1"/>
          </p:cNvSpPr>
          <p:nvPr>
            <p:ph type="sldNum" sz="quarter" idx="11"/>
          </p:nvPr>
        </p:nvSpPr>
        <p:spPr bwMode="auto"/>
        <p:txBody>
          <a:bodyPr/>
          <a:lstStyle>
            <a:lvl1pPr algn="r">
              <a:defRPr sz="1050">
                <a:solidFill>
                  <a:schemeClr val="tx1"/>
                </a:solidFill>
              </a:defRPr>
            </a:lvl1pPr>
          </a:lstStyle>
          <a:p>
            <a:pPr>
              <a:defRPr/>
            </a:pPr>
            <a:fld id="{7C715950-CA5E-423F-A78E-33EEF9ABD641}" type="slidenum">
              <a:rPr lang="en-GB"/>
              <a:t/>
            </a:fld>
            <a:endParaRPr lang="en-GB"/>
          </a:p>
        </p:txBody>
      </p:sp>
    </p:spTree>
  </p:cSld>
  <p:clrMapOvr>
    <a:masterClrMapping/>
  </p:clrMapOvr>
</p:sldLayout>
</file>

<file path=ppt/slideMasters/_rels/slideMaster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0">
  <p:cSld name="">
    <p:bg>
      <p:bgPr shadeToTitle="0">
        <a:solidFill>
          <a:schemeClr val="bg1"/>
        </a:solidFill>
      </p:bgPr>
    </p:bg>
    <p:spTree>
      <p:nvGrpSpPr>
        <p:cNvPr id="1" name=""/>
        <p:cNvGrpSpPr/>
        <p:nvPr/>
      </p:nvGrpSpPr>
      <p:grpSpPr bwMode="auto">
        <a:xfrm>
          <a:off x="0" y="0"/>
          <a:ext cx="0" cy="0"/>
          <a:chOff x="0" y="0"/>
          <a:chExt cx="0" cy="0"/>
        </a:xfrm>
      </p:grpSpPr>
      <p:sp>
        <p:nvSpPr>
          <p:cNvPr id="7" name="Rectangle 6"/>
          <p:cNvSpPr/>
          <p:nvPr userDrawn="1"/>
        </p:nvSpPr>
        <p:spPr bwMode="auto">
          <a:xfrm>
            <a:off x="0" y="6400800"/>
            <a:ext cx="12192000" cy="457200"/>
          </a:xfrm>
          <a:prstGeom prst="rect">
            <a:avLst/>
          </a:prstGeom>
          <a:solidFill>
            <a:srgbClr val="E0CBA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bwMode="auto">
          <a:xfrm>
            <a:off x="0" y="6334125"/>
            <a:ext cx="12192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bwMode="auto">
          <a:xfrm>
            <a:off x="0" y="0"/>
            <a:ext cx="12192000" cy="1450975"/>
          </a:xfrm>
          <a:prstGeom prst="rect">
            <a:avLst/>
          </a:prstGeom>
        </p:spPr>
        <p:txBody>
          <a:bodyPr vert="horz" lIns="91440" tIns="45720" rIns="91440" bIns="45720" rtlCol="0" anchor="b">
            <a:normAutofit/>
          </a:bodyPr>
          <a:lstStyle/>
          <a:p>
            <a:pPr>
              <a:defRPr/>
            </a:pPr>
            <a:r>
              <a:rPr lang="en-US"/>
              <a:t>Click to edit Master title style</a:t>
            </a:r>
            <a:endParaRPr/>
          </a:p>
        </p:txBody>
      </p:sp>
      <p:sp>
        <p:nvSpPr>
          <p:cNvPr id="1029" name="Text Placeholder 2"/>
          <p:cNvSpPr>
            <a:spLocks noGrp="1"/>
          </p:cNvSpPr>
          <p:nvPr>
            <p:ph type="body" idx="1"/>
          </p:nvPr>
        </p:nvSpPr>
        <p:spPr bwMode="auto">
          <a:xfrm>
            <a:off x="0" y="1620838"/>
            <a:ext cx="12192000" cy="4679950"/>
          </a:xfrm>
          <a:prstGeom prst="rect">
            <a:avLst/>
          </a:prstGeom>
          <a:noFill/>
          <a:ln>
            <a:noFill/>
          </a:ln>
        </p:spPr>
        <p:txBody>
          <a:bodyPr vert="horz" wrap="square" lIns="72000" tIns="72000" rIns="72000" bIns="72000" numCol="1" anchor="t" anchorCtr="0" compatLnSpc="1">
            <a:prstTxWarp prst="textNoShape"/>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a:p>
        </p:txBody>
      </p:sp>
      <p:sp>
        <p:nvSpPr>
          <p:cNvPr id="11" name="Footer Placeholder 4"/>
          <p:cNvSpPr>
            <a:spLocks noGrp="1"/>
          </p:cNvSpPr>
          <p:nvPr>
            <p:ph type="ftr" sz="quarter" idx="3"/>
          </p:nvPr>
        </p:nvSpPr>
        <p:spPr bwMode="auto">
          <a:xfrm>
            <a:off x="0" y="6459538"/>
            <a:ext cx="10671175" cy="365125"/>
          </a:xfrm>
          <a:prstGeom prst="rect">
            <a:avLst/>
          </a:prstGeom>
        </p:spPr>
        <p:txBody>
          <a:bodyPr vert="horz" lIns="36000" tIns="36000" rIns="36000" bIns="36000" rtlCol="0" anchor="ctr"/>
          <a:lstStyle>
            <a:lvl1pPr algn="ctr">
              <a:spcBef>
                <a:spcPts val="0"/>
              </a:spcBef>
              <a:spcAft>
                <a:spcPts val="0"/>
              </a:spcAft>
              <a:defRPr sz="1000" cap="all">
                <a:solidFill>
                  <a:schemeClr val="tx1"/>
                </a:solidFill>
                <a:latin typeface="+mn-lt"/>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12" name="Slide Number Placeholder 5"/>
          <p:cNvSpPr>
            <a:spLocks noGrp="1"/>
          </p:cNvSpPr>
          <p:nvPr>
            <p:ph type="sldNum" sz="quarter" idx="4"/>
          </p:nvPr>
        </p:nvSpPr>
        <p:spPr bwMode="auto">
          <a:xfrm>
            <a:off x="10866438" y="6459538"/>
            <a:ext cx="1312862" cy="365125"/>
          </a:xfrm>
          <a:prstGeom prst="rect">
            <a:avLst/>
          </a:prstGeom>
        </p:spPr>
        <p:txBody>
          <a:bodyPr vert="horz" lIns="91440" tIns="45720" rIns="91440" bIns="45720" rtlCol="0" anchor="ctr"/>
          <a:lstStyle>
            <a:lvl1pPr algn="r">
              <a:spcBef>
                <a:spcPts val="0"/>
              </a:spcBef>
              <a:spcAft>
                <a:spcPts val="0"/>
              </a:spcAft>
              <a:defRPr sz="1050">
                <a:solidFill>
                  <a:schemeClr val="tx1"/>
                </a:solidFill>
                <a:latin typeface="+mn-lt"/>
              </a:defRPr>
            </a:lvl1pPr>
          </a:lstStyle>
          <a:p>
            <a:pPr>
              <a:defRPr/>
            </a:pPr>
            <a:fld id="{390887D0-5495-4808-AAFF-825DF0837BEA}" type="slidenum">
              <a:rPr lang="en-GB"/>
              <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1" hdr="0" sldNum="0"/>
  <p:txStyles>
    <p:titleStyle>
      <a:lvl1pPr algn="ctr">
        <a:lnSpc>
          <a:spcPct val="85000"/>
        </a:lnSpc>
        <a:spcBef>
          <a:spcPts val="0"/>
        </a:spcBef>
        <a:spcAft>
          <a:spcPts val="0"/>
        </a:spcAft>
        <a:defRPr sz="4800" spc="-50">
          <a:solidFill>
            <a:schemeClr val="tx1"/>
          </a:solidFill>
          <a:latin typeface="+mj-lt"/>
          <a:ea typeface="+mj-ea"/>
          <a:cs typeface="+mj-cs"/>
        </a:defRPr>
      </a:lvl1pPr>
      <a:lvl2pPr algn="ctr">
        <a:lnSpc>
          <a:spcPct val="85000"/>
        </a:lnSpc>
        <a:spcBef>
          <a:spcPts val="0"/>
        </a:spcBef>
        <a:spcAft>
          <a:spcPts val="0"/>
        </a:spcAft>
        <a:defRPr sz="4800">
          <a:solidFill>
            <a:schemeClr val="tx1"/>
          </a:solidFill>
          <a:latin typeface="Calibri"/>
        </a:defRPr>
      </a:lvl2pPr>
      <a:lvl3pPr algn="ctr">
        <a:lnSpc>
          <a:spcPct val="85000"/>
        </a:lnSpc>
        <a:spcBef>
          <a:spcPts val="0"/>
        </a:spcBef>
        <a:spcAft>
          <a:spcPts val="0"/>
        </a:spcAft>
        <a:defRPr sz="4800">
          <a:solidFill>
            <a:schemeClr val="tx1"/>
          </a:solidFill>
          <a:latin typeface="Calibri"/>
        </a:defRPr>
      </a:lvl3pPr>
      <a:lvl4pPr algn="ctr">
        <a:lnSpc>
          <a:spcPct val="85000"/>
        </a:lnSpc>
        <a:spcBef>
          <a:spcPts val="0"/>
        </a:spcBef>
        <a:spcAft>
          <a:spcPts val="0"/>
        </a:spcAft>
        <a:defRPr sz="4800">
          <a:solidFill>
            <a:schemeClr val="tx1"/>
          </a:solidFill>
          <a:latin typeface="Calibri"/>
        </a:defRPr>
      </a:lvl4pPr>
      <a:lvl5pPr algn="ctr">
        <a:lnSpc>
          <a:spcPct val="85000"/>
        </a:lnSpc>
        <a:spcBef>
          <a:spcPts val="0"/>
        </a:spcBef>
        <a:spcAft>
          <a:spcPts val="0"/>
        </a:spcAft>
        <a:defRPr sz="4800">
          <a:solidFill>
            <a:schemeClr val="tx1"/>
          </a:solidFill>
          <a:latin typeface="Calibri"/>
        </a:defRPr>
      </a:lvl5pPr>
      <a:lvl6pPr marL="457200" algn="ctr">
        <a:lnSpc>
          <a:spcPct val="85000"/>
        </a:lnSpc>
        <a:spcBef>
          <a:spcPts val="0"/>
        </a:spcBef>
        <a:spcAft>
          <a:spcPts val="0"/>
        </a:spcAft>
        <a:defRPr sz="4800">
          <a:solidFill>
            <a:schemeClr val="tx1"/>
          </a:solidFill>
          <a:latin typeface="Calibri"/>
        </a:defRPr>
      </a:lvl6pPr>
      <a:lvl7pPr marL="914400" algn="ctr">
        <a:lnSpc>
          <a:spcPct val="85000"/>
        </a:lnSpc>
        <a:spcBef>
          <a:spcPts val="0"/>
        </a:spcBef>
        <a:spcAft>
          <a:spcPts val="0"/>
        </a:spcAft>
        <a:defRPr sz="4800">
          <a:solidFill>
            <a:schemeClr val="tx1"/>
          </a:solidFill>
          <a:latin typeface="Calibri"/>
        </a:defRPr>
      </a:lvl7pPr>
      <a:lvl8pPr marL="1371600" algn="ctr">
        <a:lnSpc>
          <a:spcPct val="85000"/>
        </a:lnSpc>
        <a:spcBef>
          <a:spcPts val="0"/>
        </a:spcBef>
        <a:spcAft>
          <a:spcPts val="0"/>
        </a:spcAft>
        <a:defRPr sz="4800">
          <a:solidFill>
            <a:schemeClr val="tx1"/>
          </a:solidFill>
          <a:latin typeface="Calibri"/>
        </a:defRPr>
      </a:lvl8pPr>
      <a:lvl9pPr marL="1828800" algn="ctr">
        <a:lnSpc>
          <a:spcPct val="85000"/>
        </a:lnSpc>
        <a:spcBef>
          <a:spcPts val="0"/>
        </a:spcBef>
        <a:spcAft>
          <a:spcPts val="0"/>
        </a:spcAft>
        <a:defRPr sz="4800">
          <a:solidFill>
            <a:schemeClr val="tx1"/>
          </a:solidFill>
          <a:latin typeface="Calibri"/>
        </a:defRPr>
      </a:lvl9pPr>
    </p:titleStyle>
    <p:bodyStyle>
      <a:lvl1pPr marL="90488" indent="-90488" algn="l">
        <a:lnSpc>
          <a:spcPct val="90000"/>
        </a:lnSpc>
        <a:spcBef>
          <a:spcPts val="1200"/>
        </a:spcBef>
        <a:spcAft>
          <a:spcPts val="200"/>
        </a:spcAft>
        <a:buClr>
          <a:schemeClr val="accent1"/>
        </a:buClr>
        <a:buSzPct val="100000"/>
        <a:buFont typeface="Arial"/>
        <a:buChar char="•"/>
        <a:defRPr sz="2800">
          <a:solidFill>
            <a:schemeClr val="tx1"/>
          </a:solidFill>
          <a:latin typeface="+mn-lt"/>
          <a:ea typeface="+mn-ea"/>
          <a:cs typeface="+mn-cs"/>
        </a:defRPr>
      </a:lvl1pPr>
      <a:lvl2pPr marL="382588" indent="-182563" algn="l">
        <a:lnSpc>
          <a:spcPct val="90000"/>
        </a:lnSpc>
        <a:spcBef>
          <a:spcPts val="200"/>
        </a:spcBef>
        <a:spcAft>
          <a:spcPts val="400"/>
        </a:spcAft>
        <a:buClr>
          <a:schemeClr val="accent1"/>
        </a:buClr>
        <a:buFont typeface="Arial"/>
        <a:buChar char="•"/>
        <a:defRPr sz="2400">
          <a:solidFill>
            <a:schemeClr val="tx1"/>
          </a:solidFill>
          <a:latin typeface="+mn-lt"/>
          <a:ea typeface="+mn-ea"/>
          <a:cs typeface="+mn-cs"/>
        </a:defRPr>
      </a:lvl2pPr>
      <a:lvl3pPr marL="566738" indent="-182563" algn="l">
        <a:lnSpc>
          <a:spcPct val="90000"/>
        </a:lnSpc>
        <a:spcBef>
          <a:spcPts val="200"/>
        </a:spcBef>
        <a:spcAft>
          <a:spcPts val="400"/>
        </a:spcAft>
        <a:buClr>
          <a:schemeClr val="accent1"/>
        </a:buClr>
        <a:buFont typeface="Arial"/>
        <a:buChar char="•"/>
        <a:defRPr>
          <a:solidFill>
            <a:schemeClr val="tx1"/>
          </a:solidFill>
          <a:latin typeface="+mn-lt"/>
          <a:ea typeface="+mn-ea"/>
          <a:cs typeface="+mn-cs"/>
        </a:defRPr>
      </a:lvl3pPr>
      <a:lvl4pPr marL="749300" indent="-182563" algn="l">
        <a:lnSpc>
          <a:spcPct val="90000"/>
        </a:lnSpc>
        <a:spcBef>
          <a:spcPts val="200"/>
        </a:spcBef>
        <a:spcAft>
          <a:spcPts val="400"/>
        </a:spcAft>
        <a:buClr>
          <a:schemeClr val="accent1"/>
        </a:buClr>
        <a:buFont typeface="Arial"/>
        <a:buChar char="•"/>
        <a:defRPr>
          <a:solidFill>
            <a:schemeClr val="tx1"/>
          </a:solidFill>
          <a:latin typeface="+mn-lt"/>
          <a:ea typeface="+mn-ea"/>
          <a:cs typeface="+mn-cs"/>
        </a:defRPr>
      </a:lvl4pPr>
      <a:lvl5pPr marL="931863" indent="-182563" algn="l">
        <a:lnSpc>
          <a:spcPct val="90000"/>
        </a:lnSpc>
        <a:spcBef>
          <a:spcPts val="200"/>
        </a:spcBef>
        <a:spcAft>
          <a:spcPts val="400"/>
        </a:spcAft>
        <a:buClr>
          <a:schemeClr val="accent1"/>
        </a:buClr>
        <a:buFont typeface="Arial"/>
        <a:buChar char="•"/>
        <a:defRPr>
          <a:solidFill>
            <a:schemeClr val="tx1"/>
          </a:solidFill>
          <a:latin typeface="+mn-lt"/>
          <a:ea typeface="+mn-ea"/>
          <a:cs typeface="+mn-cs"/>
        </a:defRPr>
      </a:lvl5pPr>
      <a:lvl6pPr marL="11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6pPr>
      <a:lvl7pPr marL="13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7pPr>
      <a:lvl8pPr marL="15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8pPr>
      <a:lvl9pPr marL="17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9pPr>
    </p:bodyStyle>
    <p:otherStyle>
      <a:defPPr>
        <a:defRPr lang="en-US"/>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g"/></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g"/></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scratch.mit.edu/projects/781825471/" TargetMode="External"/><Relationship Id="rId3"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ctrTitle"/>
          </p:nvPr>
        </p:nvSpPr>
        <p:spPr bwMode="auto">
          <a:xfrm>
            <a:off x="146050" y="1568450"/>
            <a:ext cx="8362950" cy="2984500"/>
          </a:xfrm>
        </p:spPr>
        <p:txBody>
          <a:bodyPr/>
          <a:lstStyle/>
          <a:p>
            <a:pPr>
              <a:spcAft>
                <a:spcPts val="0"/>
              </a:spcAft>
              <a:defRPr/>
            </a:pPr>
            <a:r>
              <a:rPr lang="en-GB"/>
              <a:t>3.4. </a:t>
            </a:r>
            <a:r>
              <a:rPr lang="bg-BG"/>
              <a:t>	Програмиране</a:t>
            </a:r>
            <a:endParaRPr lang="en-GB"/>
          </a:p>
        </p:txBody>
      </p:sp>
      <p:sp>
        <p:nvSpPr>
          <p:cNvPr id="4" name="Footer Placeholder 3"/>
          <p:cNvSpPr>
            <a:spLocks noGrp="1"/>
          </p:cNvSpPr>
          <p:nvPr>
            <p:ph type="ftr" sz="quarter" idx="11"/>
          </p:nvPr>
        </p:nvSpPr>
        <p:spPr bwMode="auto"/>
        <p:txBody>
          <a:bodyPr/>
          <a:lstStyle/>
          <a:p>
            <a:pPr>
              <a:defRPr/>
            </a:pPr>
            <a:r>
              <a:rPr lang="ru-RU"/>
              <a:t> Европейска Рамка на дигиталните компетентности с петте области на дигитална компетентност</a:t>
            </a:r>
            <a:br>
              <a:rPr lang="en-GB"/>
            </a:br>
            <a:r>
              <a:rPr lang="ru-RU"/>
              <a:t>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Title 1"/>
          <p:cNvSpPr>
            <a:spLocks noGrp="1"/>
          </p:cNvSpPr>
          <p:nvPr>
            <p:ph type="title"/>
          </p:nvPr>
        </p:nvSpPr>
        <p:spPr bwMode="auto">
          <a:xfrm>
            <a:off x="0" y="322096"/>
            <a:ext cx="12192000" cy="826507"/>
          </a:xfrm>
        </p:spPr>
        <p:txBody>
          <a:bodyPr/>
          <a:lstStyle/>
          <a:p>
            <a:pPr>
              <a:defRPr/>
            </a:pPr>
            <a:r>
              <a:rPr lang="bg-BG"/>
              <a:t>3. Практическа задача с решение</a:t>
            </a:r>
            <a:endParaRPr/>
          </a:p>
        </p:txBody>
      </p:sp>
      <p:sp>
        <p:nvSpPr>
          <p:cNvPr id="7" name="TextBox 6"/>
          <p:cNvSpPr txBox="1"/>
          <p:nvPr/>
        </p:nvSpPr>
        <p:spPr bwMode="auto">
          <a:xfrm>
            <a:off x="609601" y="1258911"/>
            <a:ext cx="10671175" cy="4524315"/>
          </a:xfrm>
          <a:prstGeom prst="rect">
            <a:avLst/>
          </a:prstGeom>
          <a:noFill/>
        </p:spPr>
        <p:txBody>
          <a:bodyPr wrap="square">
            <a:spAutoFit/>
          </a:bodyPr>
          <a:lstStyle/>
          <a:p>
            <a:pPr>
              <a:spcBef>
                <a:spcPts val="1200"/>
              </a:spcBef>
              <a:spcAft>
                <a:spcPts val="0"/>
              </a:spcAft>
              <a:defRPr/>
            </a:pPr>
            <a:r>
              <a:rPr lang="bg-BG" sz="2400">
                <a:latin typeface="Cambria"/>
                <a:ea typeface="Calibri"/>
                <a:cs typeface="Times New Roman"/>
              </a:rPr>
              <a:t>Прочетете текста, подчертайте компонентите и стъпките за изпълнение на алгоритъма и направете подходяща таблица.</a:t>
            </a:r>
            <a:endParaRPr sz="2400">
              <a:latin typeface="Calibri"/>
              <a:ea typeface="Calibri"/>
              <a:cs typeface="Times New Roman"/>
            </a:endParaRPr>
          </a:p>
          <a:p>
            <a:pPr marL="228600">
              <a:defRPr/>
            </a:pPr>
            <a:r>
              <a:rPr lang="bg-BG" sz="2400">
                <a:latin typeface="Cambria"/>
                <a:ea typeface="Calibri"/>
                <a:cs typeface="Times New Roman"/>
              </a:rPr>
              <a:t> </a:t>
            </a:r>
            <a:endParaRPr sz="2400">
              <a:latin typeface="Calibri"/>
              <a:ea typeface="Calibri"/>
              <a:cs typeface="Times New Roman"/>
            </a:endParaRPr>
          </a:p>
          <a:p>
            <a:pPr marL="457200" algn="just">
              <a:spcAft>
                <a:spcPts val="0"/>
              </a:spcAft>
              <a:defRPr/>
            </a:pPr>
            <a:r>
              <a:rPr lang="bg-BG" sz="2400" i="1">
                <a:latin typeface="Cambria"/>
                <a:ea typeface="Calibri"/>
                <a:cs typeface="Times New Roman"/>
              </a:rPr>
              <a:t>Милена забелязва, че не може да се зареди желаната от нея уеб страница, тъй като няма интернет връзка на своя компютър. Първо решава да отиде до своя рутер, като проверява дали дигиталното устройство няма да й подскаже чрез светлинен сигнал, че има проблем. Такъв не е установен и затова Милена рестартира своя рутер, след което проверява на компютъра си дали интернет връзката се е възстановила чрез рестартиране на уеб страницата. Проблемът все още не е решен и затова тя звъни по своя мобилен телефон на фирмата доставчик на тази услуга.</a:t>
            </a:r>
            <a:endParaRPr sz="2400">
              <a:latin typeface="Calibri"/>
              <a:ea typeface="Calibri"/>
              <a:cs typeface="Times New Roman"/>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6" name="TextBox 5"/>
          <p:cNvSpPr txBox="1"/>
          <p:nvPr/>
        </p:nvSpPr>
        <p:spPr bwMode="auto">
          <a:xfrm>
            <a:off x="648182" y="128424"/>
            <a:ext cx="10394066" cy="6120137"/>
          </a:xfrm>
          <a:prstGeom prst="rect">
            <a:avLst/>
          </a:prstGeom>
          <a:noFill/>
        </p:spPr>
        <p:txBody>
          <a:bodyPr wrap="square">
            <a:spAutoFit/>
          </a:bodyPr>
          <a:lstStyle/>
          <a:p>
            <a:pPr marL="228600">
              <a:lnSpc>
                <a:spcPct val="150000"/>
              </a:lnSpc>
              <a:defRPr/>
            </a:pPr>
            <a:r>
              <a:rPr lang="bg-BG" sz="1800" b="1" i="1" u="sng">
                <a:latin typeface="Cambria"/>
                <a:ea typeface="Calibri"/>
                <a:cs typeface="Times New Roman"/>
              </a:rPr>
              <a:t>Решение:</a:t>
            </a:r>
            <a:endParaRPr sz="1800">
              <a:latin typeface="Calibri"/>
              <a:ea typeface="Calibri"/>
              <a:cs typeface="Times New Roman"/>
            </a:endParaRPr>
          </a:p>
          <a:p>
            <a:pPr marL="342900" lvl="0" indent="-342900">
              <a:lnSpc>
                <a:spcPct val="114999"/>
              </a:lnSpc>
              <a:spcBef>
                <a:spcPts val="1200"/>
              </a:spcBef>
              <a:spcAft>
                <a:spcPts val="0"/>
              </a:spcAft>
              <a:buFont typeface="+mj-lt"/>
              <a:buAutoNum type="arabicParenR"/>
              <a:defRPr/>
            </a:pPr>
            <a:r>
              <a:rPr lang="bg-BG" sz="1800">
                <a:latin typeface="Cambria"/>
                <a:ea typeface="Calibri"/>
                <a:cs typeface="Times New Roman"/>
              </a:rPr>
              <a:t>Откриваме проблема, чието решение търсим </a:t>
            </a:r>
            <a:endParaRPr sz="1800">
              <a:latin typeface="Calibri"/>
              <a:ea typeface="Calibri"/>
              <a:cs typeface="Times New Roman"/>
            </a:endParaRPr>
          </a:p>
          <a:p>
            <a:pPr marL="342900" lvl="0" indent="-342900">
              <a:lnSpc>
                <a:spcPct val="114999"/>
              </a:lnSpc>
              <a:buFont typeface="Courier New"/>
              <a:buChar char="o"/>
              <a:defRPr/>
            </a:pPr>
            <a:r>
              <a:rPr lang="bg-BG" sz="1800">
                <a:latin typeface="Cambria"/>
                <a:ea typeface="Calibri"/>
                <a:cs typeface="Times New Roman"/>
              </a:rPr>
              <a:t>можете да го намерите в първото изречение</a:t>
            </a:r>
            <a:endParaRPr sz="1800">
              <a:latin typeface="Calibri"/>
              <a:ea typeface="Calibri"/>
              <a:cs typeface="Times New Roman"/>
            </a:endParaRPr>
          </a:p>
          <a:p>
            <a:pPr marL="342900" lvl="0" indent="-342900">
              <a:lnSpc>
                <a:spcPct val="114999"/>
              </a:lnSpc>
              <a:buFont typeface="Courier New"/>
              <a:buChar char="o"/>
              <a:defRPr/>
            </a:pPr>
            <a:r>
              <a:rPr lang="bg-BG" sz="1800">
                <a:latin typeface="Cambria"/>
                <a:ea typeface="Calibri"/>
                <a:cs typeface="Times New Roman"/>
              </a:rPr>
              <a:t>в текста: </a:t>
            </a:r>
            <a:r>
              <a:rPr lang="bg-BG" sz="1800" i="1">
                <a:latin typeface="Cambria"/>
                <a:ea typeface="Calibri"/>
                <a:cs typeface="Times New Roman"/>
              </a:rPr>
              <a:t>„… няма интернет връзка на своя компютър …“</a:t>
            </a:r>
            <a:endParaRPr sz="1800">
              <a:latin typeface="Calibri"/>
              <a:ea typeface="Calibri"/>
              <a:cs typeface="Times New Roman"/>
            </a:endParaRPr>
          </a:p>
          <a:p>
            <a:pPr marL="685800">
              <a:lnSpc>
                <a:spcPct val="114999"/>
              </a:lnSpc>
              <a:spcAft>
                <a:spcPts val="800"/>
              </a:spcAft>
              <a:defRPr/>
            </a:pPr>
            <a:r>
              <a:rPr lang="bg-BG" sz="500">
                <a:latin typeface="Cambria"/>
                <a:ea typeface="Times New Roman"/>
                <a:cs typeface="Times New Roman"/>
              </a:rPr>
              <a:t> </a:t>
            </a:r>
            <a:endParaRPr sz="1600">
              <a:latin typeface="Cambria"/>
              <a:ea typeface="Times New Roman"/>
              <a:cs typeface="Times New Roman"/>
            </a:endParaRPr>
          </a:p>
          <a:p>
            <a:pPr marL="342900" lvl="0" indent="-342900">
              <a:lnSpc>
                <a:spcPct val="114999"/>
              </a:lnSpc>
              <a:buFont typeface="+mj-lt"/>
              <a:buAutoNum type="arabicParenR" startAt="2"/>
              <a:defRPr/>
            </a:pPr>
            <a:r>
              <a:rPr lang="bg-BG" sz="1800">
                <a:latin typeface="Cambria"/>
                <a:ea typeface="Calibri"/>
                <a:cs typeface="Times New Roman"/>
              </a:rPr>
              <a:t>Определяме компонентите на алгоритъма </a:t>
            </a:r>
            <a:endParaRPr sz="1800">
              <a:latin typeface="Calibri"/>
              <a:ea typeface="Calibri"/>
              <a:cs typeface="Times New Roman"/>
            </a:endParaRPr>
          </a:p>
          <a:p>
            <a:pPr marL="342900" lvl="0" indent="-342900">
              <a:lnSpc>
                <a:spcPct val="114999"/>
              </a:lnSpc>
              <a:buFont typeface="Courier New"/>
              <a:buChar char="o"/>
              <a:defRPr/>
            </a:pPr>
            <a:r>
              <a:rPr lang="bg-BG" sz="1800">
                <a:latin typeface="Cambria"/>
                <a:ea typeface="Calibri"/>
                <a:cs typeface="Times New Roman"/>
              </a:rPr>
              <a:t>те се определят от въпроса „Какви устройства/продукти/съставки срещаме в текста, които да участват в процеса на решаване на проблема?“ </a:t>
            </a:r>
            <a:endParaRPr sz="1800">
              <a:latin typeface="Calibri"/>
              <a:ea typeface="Calibri"/>
              <a:cs typeface="Times New Roman"/>
            </a:endParaRPr>
          </a:p>
          <a:p>
            <a:pPr marL="342900" lvl="0" indent="-342900">
              <a:lnSpc>
                <a:spcPct val="114999"/>
              </a:lnSpc>
              <a:buFont typeface="Courier New"/>
              <a:buChar char="o"/>
              <a:defRPr/>
            </a:pPr>
            <a:r>
              <a:rPr lang="bg-BG" sz="1800">
                <a:latin typeface="Cambria"/>
                <a:ea typeface="Calibri"/>
                <a:cs typeface="Times New Roman"/>
              </a:rPr>
              <a:t>означение в текста: </a:t>
            </a:r>
            <a:r>
              <a:rPr lang="bg-BG" sz="1800" b="1" i="1" u="sng">
                <a:latin typeface="Cambria"/>
                <a:ea typeface="Calibri"/>
                <a:cs typeface="Times New Roman"/>
              </a:rPr>
              <a:t>рутер</a:t>
            </a:r>
            <a:r>
              <a:rPr lang="bg-BG" sz="1800">
                <a:latin typeface="Cambria"/>
                <a:ea typeface="Calibri"/>
                <a:cs typeface="Times New Roman"/>
              </a:rPr>
              <a:t> (удебелени, двойно подчертани)</a:t>
            </a:r>
            <a:endParaRPr sz="1800">
              <a:latin typeface="Calibri"/>
              <a:ea typeface="Calibri"/>
              <a:cs typeface="Times New Roman"/>
            </a:endParaRPr>
          </a:p>
          <a:p>
            <a:pPr marL="342900" lvl="0" indent="-342900">
              <a:lnSpc>
                <a:spcPct val="114999"/>
              </a:lnSpc>
              <a:buFont typeface="Courier New"/>
              <a:buChar char="o"/>
              <a:defRPr/>
            </a:pPr>
            <a:r>
              <a:rPr lang="bg-BG" sz="1800">
                <a:latin typeface="Cambria"/>
                <a:ea typeface="Calibri"/>
                <a:cs typeface="Times New Roman"/>
              </a:rPr>
              <a:t>в текста: рутер, компютър, мобилен телефон</a:t>
            </a:r>
            <a:endParaRPr sz="1800">
              <a:latin typeface="Calibri"/>
              <a:ea typeface="Calibri"/>
              <a:cs typeface="Times New Roman"/>
            </a:endParaRPr>
          </a:p>
          <a:p>
            <a:pPr>
              <a:lnSpc>
                <a:spcPct val="114999"/>
              </a:lnSpc>
              <a:spcAft>
                <a:spcPts val="800"/>
              </a:spcAft>
              <a:defRPr/>
            </a:pPr>
            <a:r>
              <a:rPr lang="bg-BG" sz="500">
                <a:latin typeface="Cambria"/>
                <a:ea typeface="Times New Roman"/>
                <a:cs typeface="Times New Roman"/>
              </a:rPr>
              <a:t> </a:t>
            </a:r>
            <a:endParaRPr sz="1600">
              <a:latin typeface="Cambria"/>
              <a:ea typeface="Times New Roman"/>
              <a:cs typeface="Times New Roman"/>
            </a:endParaRPr>
          </a:p>
          <a:p>
            <a:pPr marL="342900" lvl="0" indent="-342900">
              <a:lnSpc>
                <a:spcPct val="114999"/>
              </a:lnSpc>
              <a:buFont typeface="+mj-lt"/>
              <a:buAutoNum type="arabicParenR" startAt="3"/>
              <a:defRPr/>
            </a:pPr>
            <a:r>
              <a:rPr lang="bg-BG" sz="1800">
                <a:latin typeface="Cambria"/>
                <a:ea typeface="Calibri"/>
                <a:cs typeface="Times New Roman"/>
              </a:rPr>
              <a:t>Определяме стъпките за изпълнение </a:t>
            </a:r>
            <a:endParaRPr sz="1800">
              <a:latin typeface="Calibri"/>
              <a:ea typeface="Calibri"/>
              <a:cs typeface="Times New Roman"/>
            </a:endParaRPr>
          </a:p>
          <a:p>
            <a:pPr marL="342900" lvl="0" indent="-342900">
              <a:lnSpc>
                <a:spcPct val="114999"/>
              </a:lnSpc>
              <a:buFont typeface="Courier New"/>
              <a:buChar char="o"/>
              <a:defRPr/>
            </a:pPr>
            <a:r>
              <a:rPr lang="bg-BG" sz="1800">
                <a:latin typeface="Cambria"/>
                <a:ea typeface="Calibri"/>
                <a:cs typeface="Times New Roman"/>
              </a:rPr>
              <a:t>действия, които помагат при решаването на проблема</a:t>
            </a:r>
            <a:endParaRPr sz="1800">
              <a:latin typeface="Calibri"/>
              <a:ea typeface="Calibri"/>
              <a:cs typeface="Times New Roman"/>
            </a:endParaRPr>
          </a:p>
          <a:p>
            <a:pPr marL="342900" lvl="0" indent="-342900">
              <a:lnSpc>
                <a:spcPct val="114999"/>
              </a:lnSpc>
              <a:buFont typeface="Courier New"/>
              <a:buChar char="o"/>
              <a:defRPr/>
            </a:pPr>
            <a:r>
              <a:rPr lang="bg-BG" sz="1800">
                <a:latin typeface="Cambria"/>
                <a:ea typeface="Calibri"/>
                <a:cs typeface="Times New Roman"/>
              </a:rPr>
              <a:t>спрямо оригиналното действие в текста се представят в по-съкратен, но разбираем вариант (при възможност)</a:t>
            </a:r>
            <a:endParaRPr sz="1800">
              <a:latin typeface="Calibri"/>
              <a:ea typeface="Calibri"/>
              <a:cs typeface="Times New Roman"/>
            </a:endParaRPr>
          </a:p>
          <a:p>
            <a:pPr marL="342900" lvl="0" indent="-342900">
              <a:lnSpc>
                <a:spcPct val="114999"/>
              </a:lnSpc>
              <a:buFont typeface="Courier New"/>
              <a:buChar char="o"/>
              <a:defRPr/>
            </a:pPr>
            <a:r>
              <a:rPr lang="bg-BG" sz="1800">
                <a:latin typeface="Cambria"/>
                <a:ea typeface="Calibri"/>
                <a:cs typeface="Times New Roman"/>
              </a:rPr>
              <a:t>означение: „… </a:t>
            </a:r>
            <a:r>
              <a:rPr lang="bg-BG" sz="1800" i="1" u="sng">
                <a:latin typeface="Cambria"/>
                <a:ea typeface="Calibri"/>
                <a:cs typeface="Times New Roman"/>
              </a:rPr>
              <a:t>проверява дали дигиталното устройство няма да й подскаже чрез светлинен сигнал, че има проблем</a:t>
            </a:r>
            <a:r>
              <a:rPr lang="bg-BG" sz="1800" i="1">
                <a:latin typeface="Cambria"/>
                <a:ea typeface="Calibri"/>
                <a:cs typeface="Times New Roman"/>
              </a:rPr>
              <a:t> …“  </a:t>
            </a:r>
            <a:r>
              <a:rPr lang="bg-BG" sz="1800">
                <a:latin typeface="Cambria"/>
                <a:ea typeface="Calibri"/>
                <a:cs typeface="Times New Roman"/>
              </a:rPr>
              <a:t>(подчертани)</a:t>
            </a:r>
            <a:endParaRPr sz="1800">
              <a:latin typeface="Calibri"/>
              <a:ea typeface="Calibri"/>
              <a:cs typeface="Times New Roman"/>
            </a:endParaRPr>
          </a:p>
          <a:p>
            <a:pPr marL="342900" lvl="0" indent="-342900">
              <a:lnSpc>
                <a:spcPct val="114999"/>
              </a:lnSpc>
              <a:buFont typeface="Courier New"/>
              <a:buChar char="o"/>
              <a:defRPr/>
            </a:pPr>
            <a:r>
              <a:rPr lang="bg-BG" sz="1800">
                <a:latin typeface="Cambria"/>
                <a:ea typeface="Calibri"/>
                <a:cs typeface="Times New Roman"/>
              </a:rPr>
              <a:t>в текста: „… </a:t>
            </a:r>
            <a:r>
              <a:rPr lang="bg-BG" sz="1800" i="1">
                <a:latin typeface="Cambria"/>
                <a:ea typeface="Calibri"/>
                <a:cs typeface="Times New Roman"/>
              </a:rPr>
              <a:t>проверява дали дигиталното устройство няма да й подскаже чрез светлинен сигнал, че има проблем …“ </a:t>
            </a:r>
            <mc:AlternateContent xmlns:mc="http://schemas.openxmlformats.org/markup-compatibility/2006" xmlns:m="http://schemas.openxmlformats.org/officeDocument/2006/math">
              <mc:Choice xmlns:a14="http://schemas.microsoft.com/office/drawing/2010/main" Requires="a14">
                <a14:m>
                  <m:oMathPara>
                    <m:oMathParaPr/>
                    <m:oMath>
                      <m:r>
                        <m:rPr/>
                        <a:rPr lang="bg-BG" sz="1800" i="1">
                          <a:latin typeface="Cambria Math"/>
                          <a:ea typeface="Calibri"/>
                          <a:cs typeface="Times New Roman"/>
                        </a:rPr>
                        <m:t>→</m:t>
                      </m:r>
                    </m:oMath>
                  </m:oMathPara>
                </a14:m>
              </mc:Choice>
              <mc:Fallback/>
            </mc:AlternateContent>
            <a:r>
              <a:rPr lang="bg-BG" sz="1800" i="1">
                <a:latin typeface="Cambria"/>
                <a:ea typeface="Times New Roman"/>
                <a:cs typeface="Times New Roman"/>
              </a:rPr>
              <a:t> проверка на рутера за възникнал проблем</a:t>
            </a:r>
            <a:endParaRPr sz="1800">
              <a:latin typeface="Calibri"/>
              <a:ea typeface="Calibri"/>
              <a:cs typeface="Times New Roman"/>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8" name="TextBox 7"/>
          <p:cNvSpPr txBox="1"/>
          <p:nvPr/>
        </p:nvSpPr>
        <p:spPr bwMode="auto">
          <a:xfrm>
            <a:off x="1006997" y="404797"/>
            <a:ext cx="9525965" cy="2943178"/>
          </a:xfrm>
          <a:prstGeom prst="rect">
            <a:avLst/>
          </a:prstGeom>
          <a:noFill/>
        </p:spPr>
        <p:txBody>
          <a:bodyPr wrap="square">
            <a:spAutoFit/>
          </a:bodyPr>
          <a:lstStyle/>
          <a:p>
            <a:pPr algn="just">
              <a:lnSpc>
                <a:spcPct val="107000"/>
              </a:lnSpc>
              <a:spcBef>
                <a:spcPts val="1200"/>
              </a:spcBef>
              <a:spcAft>
                <a:spcPts val="800"/>
              </a:spcAft>
              <a:defRPr/>
            </a:pPr>
            <a:r>
              <a:rPr lang="bg-BG" sz="1800" b="1">
                <a:latin typeface="Cambria"/>
                <a:ea typeface="Times New Roman"/>
                <a:cs typeface="Times New Roman"/>
              </a:rPr>
              <a:t>Обработен текст:</a:t>
            </a:r>
            <a:endParaRPr sz="1600">
              <a:latin typeface="Cambria"/>
              <a:ea typeface="Times New Roman"/>
              <a:cs typeface="Times New Roman"/>
            </a:endParaRPr>
          </a:p>
          <a:p>
            <a:pPr marL="360000" algn="just">
              <a:lnSpc>
                <a:spcPct val="107000"/>
              </a:lnSpc>
              <a:spcAft>
                <a:spcPts val="800"/>
              </a:spcAft>
              <a:defRPr/>
            </a:pPr>
            <a:r>
              <a:rPr lang="bg-BG" sz="1800" i="1">
                <a:latin typeface="Cambria"/>
                <a:ea typeface="Times New Roman"/>
                <a:cs typeface="Times New Roman"/>
              </a:rPr>
              <a:t>Милена забелязва, че не може да се зареди желаната от нея уеб страница, тъй като </a:t>
            </a:r>
            <a:r>
              <a:rPr lang="bg-BG" sz="1800" b="1" i="1">
                <a:latin typeface="Cambria"/>
                <a:ea typeface="Times New Roman"/>
                <a:cs typeface="Times New Roman"/>
              </a:rPr>
              <a:t>няма интернет връзка на своя компютър</a:t>
            </a:r>
            <a:r>
              <a:rPr lang="bg-BG" sz="1800" i="1">
                <a:latin typeface="Cambria"/>
                <a:ea typeface="Times New Roman"/>
                <a:cs typeface="Times New Roman"/>
              </a:rPr>
              <a:t>. Първо решава да отиде до своя </a:t>
            </a:r>
            <a:r>
              <a:rPr lang="bg-BG" sz="1800" b="1" i="1" u="sng">
                <a:latin typeface="Cambria"/>
                <a:ea typeface="Times New Roman"/>
                <a:cs typeface="Times New Roman"/>
              </a:rPr>
              <a:t>рутер</a:t>
            </a:r>
            <a:r>
              <a:rPr lang="bg-BG" sz="1800" i="1">
                <a:latin typeface="Cambria"/>
                <a:ea typeface="Times New Roman"/>
                <a:cs typeface="Times New Roman"/>
              </a:rPr>
              <a:t>, като </a:t>
            </a:r>
            <a:r>
              <a:rPr lang="bg-BG" sz="1800" i="1" u="sng">
                <a:latin typeface="Cambria"/>
                <a:ea typeface="Times New Roman"/>
                <a:cs typeface="Times New Roman"/>
              </a:rPr>
              <a:t>проверява дали дигиталното устройство няма да й подскаже чрез светлинен сигнал, че има проблем</a:t>
            </a:r>
            <a:r>
              <a:rPr lang="bg-BG" sz="1800" i="1">
                <a:latin typeface="Cambria"/>
                <a:ea typeface="Times New Roman"/>
                <a:cs typeface="Times New Roman"/>
              </a:rPr>
              <a:t>. Такъв не е установен и затова Милена </a:t>
            </a:r>
            <a:r>
              <a:rPr lang="bg-BG" sz="1800" i="1" u="sng">
                <a:latin typeface="Cambria"/>
                <a:ea typeface="Times New Roman"/>
                <a:cs typeface="Times New Roman"/>
              </a:rPr>
              <a:t>рестартира своя рутер</a:t>
            </a:r>
            <a:r>
              <a:rPr lang="bg-BG" sz="1800" i="1">
                <a:latin typeface="Cambria"/>
                <a:ea typeface="Times New Roman"/>
                <a:cs typeface="Times New Roman"/>
              </a:rPr>
              <a:t>, след което проверява на </a:t>
            </a:r>
            <a:r>
              <a:rPr lang="bg-BG" sz="1800" b="1" i="1" u="sng">
                <a:latin typeface="Cambria"/>
                <a:ea typeface="Times New Roman"/>
                <a:cs typeface="Times New Roman"/>
              </a:rPr>
              <a:t>компютъра</a:t>
            </a:r>
            <a:r>
              <a:rPr lang="bg-BG" sz="1800" i="1">
                <a:latin typeface="Cambria"/>
                <a:ea typeface="Times New Roman"/>
                <a:cs typeface="Times New Roman"/>
              </a:rPr>
              <a:t> си дали интернет връзката се е възстановила чрез </a:t>
            </a:r>
            <a:r>
              <a:rPr lang="bg-BG" sz="1800" i="1" u="sng">
                <a:latin typeface="Cambria"/>
                <a:ea typeface="Times New Roman"/>
                <a:cs typeface="Times New Roman"/>
              </a:rPr>
              <a:t>рестартиране на уеб страницата</a:t>
            </a:r>
            <a:r>
              <a:rPr lang="bg-BG" sz="1800" i="1">
                <a:latin typeface="Cambria"/>
                <a:ea typeface="Times New Roman"/>
                <a:cs typeface="Times New Roman"/>
              </a:rPr>
              <a:t>. Проблемът все още не е решен и затова тя </a:t>
            </a:r>
            <a:r>
              <a:rPr lang="bg-BG" sz="1800" i="1" u="sng">
                <a:latin typeface="Cambria"/>
                <a:ea typeface="Times New Roman"/>
                <a:cs typeface="Times New Roman"/>
              </a:rPr>
              <a:t>звъни по своя </a:t>
            </a:r>
            <a:r>
              <a:rPr lang="bg-BG" sz="1800" b="1" i="1" u="sng">
                <a:latin typeface="Cambria"/>
                <a:ea typeface="Times New Roman"/>
                <a:cs typeface="Times New Roman"/>
              </a:rPr>
              <a:t>мобилен телефон</a:t>
            </a:r>
            <a:r>
              <a:rPr lang="bg-BG" sz="1800" i="1" u="sng">
                <a:latin typeface="Cambria"/>
                <a:ea typeface="Times New Roman"/>
                <a:cs typeface="Times New Roman"/>
              </a:rPr>
              <a:t> на фирмата доставчик на тази услуга</a:t>
            </a:r>
            <a:r>
              <a:rPr lang="bg-BG" sz="1800" i="1">
                <a:latin typeface="Cambria"/>
                <a:ea typeface="Times New Roman"/>
                <a:cs typeface="Times New Roman"/>
              </a:rPr>
              <a:t>.</a:t>
            </a:r>
            <a:endParaRPr sz="1600">
              <a:latin typeface="Cambria"/>
              <a:ea typeface="Times New Roman"/>
              <a:cs typeface="Times New Roman"/>
            </a:endParaRPr>
          </a:p>
          <a:p>
            <a:pPr algn="just">
              <a:lnSpc>
                <a:spcPct val="107000"/>
              </a:lnSpc>
              <a:spcAft>
                <a:spcPts val="800"/>
              </a:spcAft>
              <a:defRPr/>
            </a:pPr>
            <a:r>
              <a:rPr lang="bg-BG" sz="1800" b="1">
                <a:latin typeface="Cambria"/>
                <a:ea typeface="Times New Roman"/>
                <a:cs typeface="Times New Roman"/>
              </a:rPr>
              <a:t>Таблица:</a:t>
            </a:r>
            <a:endParaRPr sz="1600">
              <a:latin typeface="Cambria"/>
              <a:ea typeface="Times New Roman"/>
              <a:cs typeface="Times New Roman"/>
            </a:endParaRPr>
          </a:p>
        </p:txBody>
      </p:sp>
      <p:graphicFrame>
        <p:nvGraphicFramePr>
          <p:cNvPr id="9" name="Content Placeholder 16"/>
          <p:cNvGraphicFramePr>
            <a:graphicFrameLocks xmlns:a="http://schemas.openxmlformats.org/drawingml/2006/main" noGrp="1"/>
          </p:cNvGraphicFramePr>
          <p:nvPr>
            <p:ph idx="1"/>
          </p:nvPr>
        </p:nvGraphicFramePr>
        <p:xfrm>
          <a:off x="1412111" y="3464410"/>
          <a:ext cx="9120851" cy="2641411"/>
        </p:xfrm>
        <a:graphic>
          <a:graphicData uri="http://schemas.openxmlformats.org/drawingml/2006/table">
            <a:tbl>
              <a:tblPr firstRow="1" firstCol="1" lastRow="0" lastCol="0" bandRow="1" bandCol="0"/>
              <a:tblGrid>
                <a:gridCol w="3042964"/>
                <a:gridCol w="6077886"/>
              </a:tblGrid>
              <a:tr h="401979">
                <a:tc gridSpan="2">
                  <a:txBody>
                    <a:bodyPr/>
                    <a:p>
                      <a:pPr algn="ctr">
                        <a:lnSpc>
                          <a:spcPct val="107000"/>
                        </a:lnSpc>
                        <a:spcBef>
                          <a:spcPts val="300"/>
                        </a:spcBef>
                        <a:spcAft>
                          <a:spcPts val="0"/>
                        </a:spcAft>
                        <a:defRPr/>
                      </a:pPr>
                      <a:r>
                        <a:rPr lang="bg-BG" sz="1600" b="0" i="1" u="none" strike="noStrike">
                          <a:latin typeface="Cambria"/>
                          <a:ea typeface="Times New Roman"/>
                          <a:cs typeface="Times New Roman"/>
                        </a:rPr>
                        <a:t>Проблем: липса на интернет връзка на компютъра</a:t>
                      </a:r>
                      <a:endParaRPr lang="bg-BG" sz="2400" b="0" i="0" u="none" strike="noStrike">
                        <a:latin typeface="Arial"/>
                      </a:endParaRPr>
                    </a:p>
                  </a:txBody>
                  <a:tcPr marL="167542" marR="167542" marT="83771" marB="83771">
                    <a:lnL w="12700" algn="ctr">
                      <a:solidFill>
                        <a:srgbClr val="000000"/>
                      </a:solidFill>
                    </a:lnL>
                    <a:lnR w="12700" algn="ctr">
                      <a:solidFill>
                        <a:srgbClr val="000000"/>
                      </a:solidFill>
                    </a:lnR>
                    <a:lnT w="12700" algn="ctr">
                      <a:solidFill>
                        <a:srgbClr val="000000"/>
                      </a:solidFill>
                    </a:lnT>
                    <a:lnB w="12700" algn="ctr">
                      <a:solidFill>
                        <a:srgbClr val="000000"/>
                      </a:solidFill>
                    </a:lnB>
                  </a:tcPr>
                </a:tc>
                <a:tc hMerge="1">
                  <a:txBody>
                    <a:bodyPr/>
                    <a:p>
                      <a:endParaRPr/>
                    </a:p>
                  </a:txBody>
                </a:tc>
              </a:tr>
              <a:tr h="297917">
                <a:tc>
                  <a:txBody>
                    <a:bodyPr/>
                    <a:p>
                      <a:pPr algn="ctr">
                        <a:lnSpc>
                          <a:spcPct val="107000"/>
                        </a:lnSpc>
                        <a:spcBef>
                          <a:spcPts val="300"/>
                        </a:spcBef>
                        <a:spcAft>
                          <a:spcPts val="720"/>
                        </a:spcAft>
                        <a:defRPr/>
                      </a:pPr>
                      <a:r>
                        <a:rPr lang="bg-BG" sz="1600" b="0" i="1" u="none" strike="noStrike">
                          <a:latin typeface="Cambria"/>
                          <a:ea typeface="Times New Roman"/>
                          <a:cs typeface="Times New Roman"/>
                        </a:rPr>
                        <a:t>Компоненти</a:t>
                      </a:r>
                      <a:endParaRPr lang="bg-BG" sz="2400" b="0" i="0" u="none" strike="noStrike">
                        <a:latin typeface="Arial"/>
                      </a:endParaRPr>
                    </a:p>
                  </a:txBody>
                  <a:tcPr marL="125657" marR="125657" marT="17452" marB="0" anchor="ctr">
                    <a:lnL w="12700" algn="ctr">
                      <a:solidFill>
                        <a:srgbClr val="000000"/>
                      </a:solidFill>
                    </a:lnL>
                    <a:lnR w="12700" algn="ctr">
                      <a:solidFill>
                        <a:srgbClr val="000000"/>
                      </a:solidFill>
                    </a:lnR>
                    <a:lnT w="12700" algn="ctr">
                      <a:solidFill>
                        <a:srgbClr val="000000"/>
                      </a:solidFill>
                    </a:lnT>
                    <a:lnB w="12700" algn="ctr">
                      <a:solidFill>
                        <a:srgbClr val="000000"/>
                      </a:solidFill>
                    </a:lnB>
                  </a:tcPr>
                </a:tc>
                <a:tc>
                  <a:txBody>
                    <a:bodyPr/>
                    <a:p>
                      <a:pPr algn="ctr">
                        <a:lnSpc>
                          <a:spcPct val="107000"/>
                        </a:lnSpc>
                        <a:spcBef>
                          <a:spcPts val="300"/>
                        </a:spcBef>
                        <a:spcAft>
                          <a:spcPts val="720"/>
                        </a:spcAft>
                        <a:defRPr/>
                      </a:pPr>
                      <a:r>
                        <a:rPr lang="bg-BG" sz="1600" b="0" i="1" u="none" strike="noStrike">
                          <a:latin typeface="Cambria"/>
                          <a:ea typeface="Times New Roman"/>
                          <a:cs typeface="Times New Roman"/>
                        </a:rPr>
                        <a:t>Стъпки за изпълнение</a:t>
                      </a:r>
                      <a:endParaRPr lang="bg-BG" sz="2400" b="0" i="0" u="none" strike="noStrike">
                        <a:latin typeface="Arial"/>
                      </a:endParaRPr>
                    </a:p>
                  </a:txBody>
                  <a:tcPr marL="125657" marR="125657" marT="17452" marB="0" anchor="ctr">
                    <a:lnL w="12700" algn="ctr">
                      <a:solidFill>
                        <a:srgbClr val="000000"/>
                      </a:solidFill>
                    </a:lnL>
                    <a:lnR w="12700" algn="ctr">
                      <a:solidFill>
                        <a:srgbClr val="000000"/>
                      </a:solidFill>
                    </a:lnR>
                    <a:lnT w="12700" algn="ctr">
                      <a:solidFill>
                        <a:srgbClr val="000000"/>
                      </a:solidFill>
                    </a:lnT>
                    <a:lnB w="12700" algn="ctr">
                      <a:solidFill>
                        <a:srgbClr val="000000"/>
                      </a:solidFill>
                    </a:lnB>
                  </a:tcPr>
                </a:tc>
              </a:tr>
              <a:tr h="539037">
                <a:tc rowSpan="4">
                  <a:txBody>
                    <a:bodyPr/>
                    <a:p>
                      <a:pPr marL="347472" indent="-347472" algn="l">
                        <a:spcBef>
                          <a:spcPts val="300"/>
                        </a:spcBef>
                        <a:spcAft>
                          <a:spcPts val="720"/>
                        </a:spcAft>
                        <a:buClrTx/>
                        <a:buSzPts val="1200"/>
                        <a:buFont typeface="Symbol"/>
                        <a:buChar char="·"/>
                        <a:defRPr/>
                      </a:pPr>
                      <a:r>
                        <a:rPr lang="bg-BG" sz="1600" b="0" i="1" u="none" strike="noStrike">
                          <a:latin typeface="Calibri"/>
                          <a:ea typeface="Calibri"/>
                          <a:cs typeface="Times New Roman"/>
                        </a:rPr>
                        <a:t>Рутер</a:t>
                      </a:r>
                      <a:endParaRPr lang="bg-BG" sz="1600" b="0" i="0" u="none" strike="noStrike">
                        <a:latin typeface="Arial"/>
                      </a:endParaRPr>
                    </a:p>
                    <a:p>
                      <a:pPr marL="347472" indent="-347472" algn="l">
                        <a:spcBef>
                          <a:spcPts val="300"/>
                        </a:spcBef>
                        <a:spcAft>
                          <a:spcPts val="720"/>
                        </a:spcAft>
                        <a:defRPr/>
                      </a:pPr>
                      <a:r>
                        <a:rPr lang="bg-BG" sz="1600" b="0" i="1" u="none" strike="noStrike">
                          <a:latin typeface="Calibri"/>
                          <a:ea typeface="Calibri"/>
                          <a:cs typeface="Times New Roman"/>
                        </a:rPr>
                        <a:t>Компютър</a:t>
                      </a:r>
                      <a:endParaRPr lang="bg-BG" sz="2400" b="0" i="0" u="none" strike="noStrike">
                        <a:latin typeface="Arial"/>
                      </a:endParaRPr>
                    </a:p>
                    <a:p>
                      <a:pPr marL="347472" indent="-347472" algn="l">
                        <a:spcBef>
                          <a:spcPts val="300"/>
                        </a:spcBef>
                        <a:spcAft>
                          <a:spcPts val="720"/>
                        </a:spcAft>
                        <a:defRPr/>
                      </a:pPr>
                      <a:r>
                        <a:rPr lang="bg-BG" sz="1600" b="0" i="1" u="none" strike="noStrike">
                          <a:latin typeface="Calibri"/>
                          <a:ea typeface="Calibri"/>
                          <a:cs typeface="Times New Roman"/>
                        </a:rPr>
                        <a:t>Мобилен телефон</a:t>
                      </a:r>
                      <a:endParaRPr lang="bg-BG" sz="2400" b="0" i="0" u="none" strike="noStrike">
                        <a:latin typeface="Arial"/>
                      </a:endParaRPr>
                    </a:p>
                  </a:txBody>
                  <a:tcPr marL="167542" marR="167542" marT="83771" marB="83771">
                    <a:lnL w="12700" algn="ctr">
                      <a:solidFill>
                        <a:srgbClr val="000000"/>
                      </a:solidFill>
                    </a:lnL>
                    <a:lnR w="12700" algn="ctr">
                      <a:solidFill>
                        <a:srgbClr val="000000"/>
                      </a:solidFill>
                    </a:lnR>
                    <a:lnT w="12700" algn="ctr">
                      <a:solidFill>
                        <a:srgbClr val="000000"/>
                      </a:solidFill>
                    </a:lnT>
                    <a:lnB w="12700" algn="ctr">
                      <a:solidFill>
                        <a:srgbClr val="000000"/>
                      </a:solidFill>
                    </a:lnB>
                  </a:tcPr>
                </a:tc>
                <a:tc>
                  <a:txBody>
                    <a:bodyPr/>
                    <a:p>
                      <a:pPr algn="l">
                        <a:lnSpc>
                          <a:spcPct val="107000"/>
                        </a:lnSpc>
                        <a:spcBef>
                          <a:spcPts val="300"/>
                        </a:spcBef>
                        <a:spcAft>
                          <a:spcPts val="720"/>
                        </a:spcAft>
                        <a:defRPr/>
                      </a:pPr>
                      <a:r>
                        <a:rPr lang="bg-BG" sz="1600" b="0" i="1" u="none" strike="noStrike">
                          <a:latin typeface="Cambria"/>
                          <a:ea typeface="Times New Roman"/>
                          <a:cs typeface="Times New Roman"/>
                        </a:rPr>
                        <a:t>1) Проверка на рутера за възникнал проблем</a:t>
                      </a:r>
                      <a:endParaRPr lang="bg-BG" sz="2400" b="0" i="0" u="none" strike="noStrike">
                        <a:latin typeface="Arial"/>
                      </a:endParaRPr>
                    </a:p>
                  </a:txBody>
                  <a:tcPr marL="125657" marR="125657" marT="17452" marB="0" anchor="ctr">
                    <a:lnL w="12700" algn="ctr">
                      <a:solidFill>
                        <a:srgbClr val="000000"/>
                      </a:solidFill>
                    </a:lnL>
                    <a:lnR w="12700" algn="ctr">
                      <a:solidFill>
                        <a:srgbClr val="000000"/>
                      </a:solidFill>
                    </a:lnR>
                    <a:lnT w="12700" algn="ctr">
                      <a:solidFill>
                        <a:srgbClr val="000000"/>
                      </a:solidFill>
                    </a:lnT>
                    <a:lnB w="12700" algn="ctr">
                      <a:solidFill>
                        <a:srgbClr val="000000"/>
                      </a:solidFill>
                    </a:lnB>
                  </a:tcPr>
                </a:tc>
              </a:tr>
              <a:tr h="297917">
                <a:tc vMerge="1">
                  <a:txBody>
                    <a:bodyPr/>
                    <a:p>
                      <a:pPr>
                        <a:defRPr/>
                      </a:pPr>
                      <a:endParaRPr/>
                    </a:p>
                  </a:txBody>
                  <a:tcPr/>
                </a:tc>
                <a:tc>
                  <a:txBody>
                    <a:bodyPr/>
                    <a:p>
                      <a:pPr algn="l">
                        <a:lnSpc>
                          <a:spcPct val="107000"/>
                        </a:lnSpc>
                        <a:spcBef>
                          <a:spcPts val="300"/>
                        </a:spcBef>
                        <a:spcAft>
                          <a:spcPts val="720"/>
                        </a:spcAft>
                        <a:defRPr/>
                      </a:pPr>
                      <a:r>
                        <a:rPr lang="bg-BG" sz="1600" b="0" i="1" u="none" strike="noStrike">
                          <a:latin typeface="Cambria"/>
                          <a:ea typeface="Times New Roman"/>
                          <a:cs typeface="Times New Roman"/>
                        </a:rPr>
                        <a:t>2) Рестартиране на рутера</a:t>
                      </a:r>
                      <a:endParaRPr lang="bg-BG" sz="2400" b="0" i="0" u="none" strike="noStrike">
                        <a:latin typeface="Arial"/>
                      </a:endParaRPr>
                    </a:p>
                  </a:txBody>
                  <a:tcPr marL="125657" marR="125657" marT="17452" marB="0" anchor="ctr">
                    <a:lnL w="12700" algn="ctr">
                      <a:solidFill>
                        <a:srgbClr val="000000"/>
                      </a:solidFill>
                    </a:lnL>
                    <a:lnR w="12700" algn="ctr">
                      <a:solidFill>
                        <a:srgbClr val="000000"/>
                      </a:solidFill>
                    </a:lnR>
                    <a:lnT w="12700" algn="ctr">
                      <a:solidFill>
                        <a:srgbClr val="000000"/>
                      </a:solidFill>
                    </a:lnT>
                    <a:lnB w="12700" algn="ctr">
                      <a:solidFill>
                        <a:srgbClr val="000000"/>
                      </a:solidFill>
                    </a:lnB>
                  </a:tcPr>
                </a:tc>
              </a:tr>
              <a:tr h="539037">
                <a:tc vMerge="1">
                  <a:txBody>
                    <a:bodyPr/>
                    <a:p>
                      <a:pPr>
                        <a:defRPr/>
                      </a:pPr>
                      <a:endParaRPr/>
                    </a:p>
                  </a:txBody>
                  <a:tcPr/>
                </a:tc>
                <a:tc>
                  <a:txBody>
                    <a:bodyPr/>
                    <a:p>
                      <a:pPr algn="l">
                        <a:lnSpc>
                          <a:spcPct val="107000"/>
                        </a:lnSpc>
                        <a:spcBef>
                          <a:spcPts val="300"/>
                        </a:spcBef>
                        <a:spcAft>
                          <a:spcPts val="720"/>
                        </a:spcAft>
                        <a:defRPr/>
                      </a:pPr>
                      <a:r>
                        <a:rPr lang="bg-BG" sz="1600" b="0" i="1" u="none" strike="noStrike">
                          <a:latin typeface="Cambria"/>
                          <a:ea typeface="Times New Roman"/>
                          <a:cs typeface="Times New Roman"/>
                        </a:rPr>
                        <a:t>3) Рестартиране на уеб страницата</a:t>
                      </a:r>
                      <a:endParaRPr lang="bg-BG" sz="2400" b="0" i="0" u="none" strike="noStrike">
                        <a:latin typeface="Arial"/>
                      </a:endParaRPr>
                    </a:p>
                  </a:txBody>
                  <a:tcPr marL="125657" marR="125657" marT="17452" marB="0" anchor="ctr">
                    <a:lnL w="12700" algn="ctr">
                      <a:solidFill>
                        <a:srgbClr val="000000"/>
                      </a:solidFill>
                    </a:lnL>
                    <a:lnR w="12700" algn="ctr">
                      <a:solidFill>
                        <a:srgbClr val="000000"/>
                      </a:solidFill>
                    </a:lnR>
                    <a:lnT w="12700" algn="ctr">
                      <a:solidFill>
                        <a:srgbClr val="000000"/>
                      </a:solidFill>
                    </a:lnT>
                    <a:lnB w="12700" algn="ctr">
                      <a:solidFill>
                        <a:srgbClr val="000000"/>
                      </a:solidFill>
                    </a:lnB>
                  </a:tcPr>
                </a:tc>
              </a:tr>
              <a:tr h="539037">
                <a:tc vMerge="1">
                  <a:txBody>
                    <a:bodyPr/>
                    <a:p>
                      <a:pPr>
                        <a:defRPr/>
                      </a:pPr>
                      <a:endParaRPr/>
                    </a:p>
                  </a:txBody>
                  <a:tcPr/>
                </a:tc>
                <a:tc>
                  <a:txBody>
                    <a:bodyPr/>
                    <a:p>
                      <a:pPr algn="l">
                        <a:lnSpc>
                          <a:spcPct val="107000"/>
                        </a:lnSpc>
                        <a:spcBef>
                          <a:spcPts val="300"/>
                        </a:spcBef>
                        <a:spcAft>
                          <a:spcPts val="720"/>
                        </a:spcAft>
                        <a:defRPr/>
                      </a:pPr>
                      <a:r>
                        <a:rPr lang="bg-BG" sz="1600" b="0" i="1" u="none" strike="noStrike">
                          <a:latin typeface="Cambria"/>
                          <a:ea typeface="Times New Roman"/>
                          <a:cs typeface="Times New Roman"/>
                        </a:rPr>
                        <a:t>4) Свързване с фирмата доставчик на услугата</a:t>
                      </a:r>
                      <a:endParaRPr lang="bg-BG" sz="2400" b="0" i="0" u="none" strike="noStrike">
                        <a:latin typeface="Arial"/>
                      </a:endParaRPr>
                    </a:p>
                  </a:txBody>
                  <a:tcPr marL="125657" marR="125657" marT="17452" marB="0" anchor="ctr">
                    <a:lnL w="12700" algn="ctr">
                      <a:solidFill>
                        <a:srgbClr val="000000"/>
                      </a:solidFill>
                    </a:lnL>
                    <a:lnR w="12700" algn="ctr">
                      <a:solidFill>
                        <a:srgbClr val="000000"/>
                      </a:solidFill>
                    </a:lnR>
                    <a:lnT w="12700" algn="ctr">
                      <a:solidFill>
                        <a:srgbClr val="000000"/>
                      </a:solidFill>
                    </a:lnT>
                    <a:lnB w="12700" algn="ctr">
                      <a:solidFill>
                        <a:srgbClr val="000000"/>
                      </a:solidFill>
                    </a:lnB>
                  </a:tcPr>
                </a:tc>
              </a:tr>
            </a:tbl>
          </a:graphicData>
        </a:graphic>
      </p:graphicFrame>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Title 1"/>
          <p:cNvSpPr>
            <a:spLocks noGrp="1"/>
          </p:cNvSpPr>
          <p:nvPr>
            <p:ph type="title"/>
          </p:nvPr>
        </p:nvSpPr>
        <p:spPr bwMode="auto">
          <a:xfrm>
            <a:off x="0" y="3015746"/>
            <a:ext cx="12192000" cy="826507"/>
          </a:xfrm>
        </p:spPr>
        <p:txBody>
          <a:bodyPr/>
          <a:lstStyle/>
          <a:p>
            <a:pPr>
              <a:defRPr/>
            </a:pPr>
            <a:r>
              <a:rPr lang="bg-BG"/>
              <a:t>4. Задачи за самостоятелна работа</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Title 1"/>
          <p:cNvSpPr>
            <a:spLocks noGrp="1"/>
          </p:cNvSpPr>
          <p:nvPr>
            <p:ph type="title"/>
          </p:nvPr>
        </p:nvSpPr>
        <p:spPr bwMode="auto">
          <a:xfrm>
            <a:off x="0" y="322096"/>
            <a:ext cx="12192000" cy="826507"/>
          </a:xfrm>
        </p:spPr>
        <p:txBody>
          <a:bodyPr/>
          <a:lstStyle/>
          <a:p>
            <a:pPr>
              <a:defRPr/>
            </a:pPr>
            <a:r>
              <a:rPr lang="bg-BG"/>
              <a:t>4.1. Тестови въпроси</a:t>
            </a:r>
            <a:endParaRPr/>
          </a:p>
        </p:txBody>
      </p:sp>
      <p:sp>
        <p:nvSpPr>
          <p:cNvPr id="9" name="TextBox 8"/>
          <p:cNvSpPr txBox="1"/>
          <p:nvPr/>
        </p:nvSpPr>
        <p:spPr bwMode="auto">
          <a:xfrm>
            <a:off x="625031" y="1687094"/>
            <a:ext cx="10752882" cy="3454022"/>
          </a:xfrm>
          <a:prstGeom prst="rect">
            <a:avLst/>
          </a:prstGeom>
          <a:noFill/>
        </p:spPr>
        <p:txBody>
          <a:bodyPr wrap="square">
            <a:spAutoFit/>
          </a:bodyPr>
          <a:lstStyle/>
          <a:p>
            <a:pPr marL="342900" lvl="0" indent="-342900">
              <a:buFont typeface="+mj-lt"/>
              <a:buAutoNum type="arabicPeriod"/>
              <a:defRPr/>
            </a:pPr>
            <a:r>
              <a:rPr lang="bg-BG" sz="2800">
                <a:latin typeface="Cambria"/>
                <a:ea typeface="Calibri"/>
                <a:cs typeface="Times New Roman"/>
              </a:rPr>
              <a:t>Кое определение описва най-точно значението на алгоритъм?</a:t>
            </a:r>
            <a:endParaRPr sz="2800">
              <a:latin typeface="Calibri"/>
              <a:ea typeface="Calibri"/>
              <a:cs typeface="Times New Roman"/>
            </a:endParaRPr>
          </a:p>
          <a:p>
            <a:pPr lvl="1">
              <a:lnSpc>
                <a:spcPct val="107000"/>
              </a:lnSpc>
              <a:spcBef>
                <a:spcPts val="1200"/>
              </a:spcBef>
              <a:spcAft>
                <a:spcPts val="800"/>
              </a:spcAft>
              <a:defRPr/>
            </a:pPr>
            <a:r>
              <a:rPr lang="bg-BG" sz="2400">
                <a:latin typeface="Cambria"/>
                <a:ea typeface="SimSun"/>
                <a:cs typeface="Times New Roman"/>
              </a:rPr>
              <a:t>А) Метод, чрез който се решава даден казус.</a:t>
            </a:r>
            <a:endParaRPr sz="2000">
              <a:latin typeface="Cambria"/>
              <a:ea typeface="Times New Roman"/>
              <a:cs typeface="Times New Roman"/>
            </a:endParaRPr>
          </a:p>
          <a:p>
            <a:pPr lvl="1">
              <a:lnSpc>
                <a:spcPct val="107000"/>
              </a:lnSpc>
              <a:spcAft>
                <a:spcPts val="800"/>
              </a:spcAft>
              <a:defRPr/>
            </a:pPr>
            <a:r>
              <a:rPr lang="bg-BG" sz="2400">
                <a:latin typeface="Cambria"/>
                <a:ea typeface="SimSun"/>
                <a:cs typeface="Times New Roman"/>
              </a:rPr>
              <a:t>Б</a:t>
            </a:r>
            <a:r>
              <a:rPr lang="bg-BG" sz="2400">
                <a:latin typeface="Cambria"/>
                <a:ea typeface="SimSun"/>
                <a:cs typeface="Times New Roman"/>
              </a:rPr>
              <a:t>) Стъпки, чрез които се изпълнява дадена задача.</a:t>
            </a:r>
            <a:endParaRPr sz="2000">
              <a:latin typeface="Cambria"/>
              <a:ea typeface="Times New Roman"/>
              <a:cs typeface="Times New Roman"/>
            </a:endParaRPr>
          </a:p>
          <a:p>
            <a:pPr lvl="1">
              <a:lnSpc>
                <a:spcPct val="107000"/>
              </a:lnSpc>
              <a:spcAft>
                <a:spcPts val="800"/>
              </a:spcAft>
              <a:defRPr/>
            </a:pPr>
            <a:r>
              <a:rPr lang="bg-BG" sz="2400">
                <a:latin typeface="Cambria"/>
                <a:ea typeface="SimSun"/>
                <a:cs typeface="Times New Roman"/>
              </a:rPr>
              <a:t>В) Краен брой хаотични действия, извършени с цел решаване на конкретен проблем.</a:t>
            </a:r>
            <a:endParaRPr sz="2000">
              <a:latin typeface="Cambria"/>
              <a:ea typeface="Times New Roman"/>
              <a:cs typeface="Times New Roman"/>
            </a:endParaRPr>
          </a:p>
          <a:p>
            <a:pPr lvl="1">
              <a:lnSpc>
                <a:spcPct val="107000"/>
              </a:lnSpc>
              <a:spcAft>
                <a:spcPts val="800"/>
              </a:spcAft>
              <a:defRPr/>
            </a:pPr>
            <a:r>
              <a:rPr lang="bg-BG" sz="2400">
                <a:latin typeface="Cambria"/>
                <a:ea typeface="SimSun"/>
                <a:cs typeface="Times New Roman"/>
              </a:rPr>
              <a:t>Г</a:t>
            </a:r>
            <a:r>
              <a:rPr lang="bg-BG" sz="2400">
                <a:latin typeface="Cambria"/>
                <a:ea typeface="SimSun"/>
                <a:cs typeface="Times New Roman"/>
              </a:rPr>
              <a:t>) Краен брой от конкретни и последователни стъпки, чрез които се решават проблеми или задачи.</a:t>
            </a:r>
            <a:endParaRPr sz="2000">
              <a:latin typeface="Cambria"/>
              <a:ea typeface="Times New Roman"/>
              <a:cs typeface="Times New Roman"/>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Title 1"/>
          <p:cNvSpPr>
            <a:spLocks noGrp="1"/>
          </p:cNvSpPr>
          <p:nvPr>
            <p:ph type="title"/>
          </p:nvPr>
        </p:nvSpPr>
        <p:spPr bwMode="auto">
          <a:xfrm>
            <a:off x="0" y="322096"/>
            <a:ext cx="12192000" cy="826507"/>
          </a:xfrm>
        </p:spPr>
        <p:txBody>
          <a:bodyPr/>
          <a:lstStyle/>
          <a:p>
            <a:pPr>
              <a:defRPr/>
            </a:pPr>
            <a:r>
              <a:rPr lang="bg-BG"/>
              <a:t>4.1. Тестови въпроси</a:t>
            </a:r>
            <a:endParaRPr/>
          </a:p>
        </p:txBody>
      </p:sp>
      <p:sp>
        <p:nvSpPr>
          <p:cNvPr id="9" name="TextBox 8"/>
          <p:cNvSpPr txBox="1"/>
          <p:nvPr/>
        </p:nvSpPr>
        <p:spPr bwMode="auto">
          <a:xfrm>
            <a:off x="719558" y="1756542"/>
            <a:ext cx="10752882" cy="2434193"/>
          </a:xfrm>
          <a:prstGeom prst="rect">
            <a:avLst/>
          </a:prstGeom>
          <a:noFill/>
        </p:spPr>
        <p:txBody>
          <a:bodyPr wrap="square">
            <a:spAutoFit/>
          </a:bodyPr>
          <a:lstStyle/>
          <a:p>
            <a:pPr marL="457200" lvl="0" indent="-457200">
              <a:buFont typeface="+mj-lt"/>
              <a:buAutoNum type="arabicPeriod" startAt="2"/>
              <a:defRPr/>
            </a:pPr>
            <a:r>
              <a:rPr lang="bg-BG" sz="2800">
                <a:latin typeface="Cambria"/>
                <a:ea typeface="Calibri"/>
                <a:cs typeface="Times New Roman"/>
              </a:rPr>
              <a:t>Вярно ли е следното твърдение?</a:t>
            </a:r>
            <a:endParaRPr sz="2800">
              <a:latin typeface="Calibri"/>
              <a:ea typeface="Calibri"/>
              <a:cs typeface="Times New Roman"/>
            </a:endParaRPr>
          </a:p>
          <a:p>
            <a:pPr lvl="1">
              <a:lnSpc>
                <a:spcPct val="107000"/>
              </a:lnSpc>
              <a:spcBef>
                <a:spcPts val="1200"/>
              </a:spcBef>
              <a:spcAft>
                <a:spcPts val="800"/>
              </a:spcAft>
              <a:defRPr/>
            </a:pPr>
            <a:r>
              <a:rPr lang="bg-BG" sz="2400">
                <a:latin typeface="Cambria"/>
                <a:ea typeface="Times New Roman"/>
                <a:cs typeface="Times New Roman"/>
              </a:rPr>
              <a:t>„Алгоритмичното мислене е процес на създаване на последователни и трудни за изпълнение стъпки.“</a:t>
            </a:r>
            <a:endParaRPr sz="2400">
              <a:latin typeface="Cambria"/>
              <a:ea typeface="Times New Roman"/>
              <a:cs typeface="Times New Roman"/>
            </a:endParaRPr>
          </a:p>
          <a:p>
            <a:pPr lvl="2">
              <a:lnSpc>
                <a:spcPct val="107000"/>
              </a:lnSpc>
              <a:spcAft>
                <a:spcPts val="800"/>
              </a:spcAft>
              <a:defRPr/>
            </a:pPr>
            <a:r>
              <a:rPr lang="bg-BG" sz="2400">
                <a:latin typeface="Cambria"/>
                <a:ea typeface="Times New Roman"/>
                <a:cs typeface="Times New Roman"/>
              </a:rPr>
              <a:t>А) Вярно</a:t>
            </a:r>
            <a:endParaRPr sz="2400">
              <a:latin typeface="Cambria"/>
              <a:ea typeface="Times New Roman"/>
              <a:cs typeface="Times New Roman"/>
            </a:endParaRPr>
          </a:p>
          <a:p>
            <a:pPr lvl="2">
              <a:lnSpc>
                <a:spcPct val="107000"/>
              </a:lnSpc>
              <a:spcAft>
                <a:spcPts val="800"/>
              </a:spcAft>
              <a:defRPr/>
            </a:pPr>
            <a:r>
              <a:rPr lang="bg-BG" sz="2400">
                <a:latin typeface="Cambria"/>
                <a:ea typeface="Times New Roman"/>
                <a:cs typeface="Times New Roman"/>
              </a:rPr>
              <a:t>Б</a:t>
            </a:r>
            <a:r>
              <a:rPr lang="bg-BG" sz="2400">
                <a:latin typeface="Cambria"/>
                <a:ea typeface="Times New Roman"/>
                <a:cs typeface="Times New Roman"/>
              </a:rPr>
              <a:t>) Грешно</a:t>
            </a:r>
            <a:endParaRPr sz="2400">
              <a:latin typeface="Cambria"/>
              <a:ea typeface="Times New Roman"/>
              <a:cs typeface="Times New Roman"/>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Title 1"/>
          <p:cNvSpPr>
            <a:spLocks noGrp="1"/>
          </p:cNvSpPr>
          <p:nvPr>
            <p:ph type="title"/>
          </p:nvPr>
        </p:nvSpPr>
        <p:spPr bwMode="auto">
          <a:xfrm>
            <a:off x="0" y="322096"/>
            <a:ext cx="12192000" cy="826507"/>
          </a:xfrm>
        </p:spPr>
        <p:txBody>
          <a:bodyPr/>
          <a:lstStyle/>
          <a:p>
            <a:pPr>
              <a:defRPr/>
            </a:pPr>
            <a:r>
              <a:rPr lang="bg-BG"/>
              <a:t>4.1. Тестови въпроси</a:t>
            </a:r>
            <a:endParaRPr/>
          </a:p>
        </p:txBody>
      </p:sp>
      <p:sp>
        <p:nvSpPr>
          <p:cNvPr id="9" name="TextBox 8"/>
          <p:cNvSpPr txBox="1"/>
          <p:nvPr/>
        </p:nvSpPr>
        <p:spPr bwMode="auto">
          <a:xfrm>
            <a:off x="719558" y="1872289"/>
            <a:ext cx="10752882" cy="2536785"/>
          </a:xfrm>
          <a:prstGeom prst="rect">
            <a:avLst/>
          </a:prstGeom>
          <a:noFill/>
        </p:spPr>
        <p:txBody>
          <a:bodyPr wrap="square">
            <a:spAutoFit/>
          </a:bodyPr>
          <a:lstStyle/>
          <a:p>
            <a:pPr marL="342900" lvl="0" indent="-342900">
              <a:spcAft>
                <a:spcPts val="1200"/>
              </a:spcAft>
              <a:buFont typeface="+mj-lt"/>
              <a:buAutoNum type="arabicPeriod" startAt="3"/>
              <a:defRPr/>
            </a:pPr>
            <a:r>
              <a:rPr lang="bg-BG" sz="2800">
                <a:latin typeface="Cambria"/>
                <a:ea typeface="Calibri"/>
                <a:cs typeface="Times New Roman"/>
              </a:rPr>
              <a:t>От какво се състои всеки един алгоритъм?</a:t>
            </a:r>
            <a:endParaRPr sz="2800">
              <a:latin typeface="Calibri"/>
              <a:ea typeface="Calibri"/>
              <a:cs typeface="Times New Roman"/>
            </a:endParaRPr>
          </a:p>
          <a:p>
            <a:pPr lvl="1">
              <a:lnSpc>
                <a:spcPct val="107000"/>
              </a:lnSpc>
              <a:spcAft>
                <a:spcPts val="800"/>
              </a:spcAft>
              <a:defRPr/>
            </a:pPr>
            <a:r>
              <a:rPr lang="bg-BG" sz="2400">
                <a:latin typeface="Cambria"/>
                <a:ea typeface="Times New Roman"/>
                <a:cs typeface="Times New Roman"/>
              </a:rPr>
              <a:t>А) компоненти </a:t>
            </a:r>
            <a:endParaRPr sz="2400">
              <a:latin typeface="Cambria"/>
              <a:ea typeface="Times New Roman"/>
              <a:cs typeface="Times New Roman"/>
            </a:endParaRPr>
          </a:p>
          <a:p>
            <a:pPr lvl="1">
              <a:lnSpc>
                <a:spcPct val="107000"/>
              </a:lnSpc>
              <a:spcAft>
                <a:spcPts val="800"/>
              </a:spcAft>
              <a:defRPr/>
            </a:pPr>
            <a:r>
              <a:rPr lang="bg-BG" sz="2400">
                <a:latin typeface="Cambria"/>
                <a:ea typeface="Times New Roman"/>
                <a:cs typeface="Times New Roman"/>
              </a:rPr>
              <a:t>Б</a:t>
            </a:r>
            <a:r>
              <a:rPr lang="bg-BG" sz="2400">
                <a:latin typeface="Cambria"/>
                <a:ea typeface="Times New Roman"/>
                <a:cs typeface="Times New Roman"/>
              </a:rPr>
              <a:t>) точни стъпки за изпълнение</a:t>
            </a:r>
            <a:endParaRPr sz="2400">
              <a:latin typeface="Cambria"/>
              <a:ea typeface="Times New Roman"/>
              <a:cs typeface="Times New Roman"/>
            </a:endParaRPr>
          </a:p>
          <a:p>
            <a:pPr lvl="1">
              <a:lnSpc>
                <a:spcPct val="107000"/>
              </a:lnSpc>
              <a:spcAft>
                <a:spcPts val="800"/>
              </a:spcAft>
              <a:defRPr/>
            </a:pPr>
            <a:r>
              <a:rPr lang="bg-BG" sz="2400">
                <a:latin typeface="Cambria"/>
                <a:ea typeface="Times New Roman"/>
                <a:cs typeface="Times New Roman"/>
              </a:rPr>
              <a:t>В) компоненти и точни стъпки за изпълнение</a:t>
            </a:r>
            <a:endParaRPr sz="2400">
              <a:latin typeface="Cambria"/>
              <a:ea typeface="Times New Roman"/>
              <a:cs typeface="Times New Roman"/>
            </a:endParaRPr>
          </a:p>
          <a:p>
            <a:pPr lvl="1">
              <a:lnSpc>
                <a:spcPct val="107000"/>
              </a:lnSpc>
              <a:spcAft>
                <a:spcPts val="800"/>
              </a:spcAft>
              <a:defRPr/>
            </a:pPr>
            <a:r>
              <a:rPr lang="bg-BG" sz="2400">
                <a:latin typeface="Cambria"/>
                <a:ea typeface="Times New Roman"/>
                <a:cs typeface="Times New Roman"/>
              </a:rPr>
              <a:t>Г</a:t>
            </a:r>
            <a:r>
              <a:rPr lang="bg-BG" sz="2400">
                <a:latin typeface="Cambria"/>
                <a:ea typeface="Times New Roman"/>
                <a:cs typeface="Times New Roman"/>
              </a:rPr>
              <a:t>) компоненти и неясни стъпки за изпълнение</a:t>
            </a:r>
            <a:endParaRPr sz="2400">
              <a:latin typeface="Cambria"/>
              <a:ea typeface="Times New Roman"/>
              <a:cs typeface="Times New Roman"/>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Title 1"/>
          <p:cNvSpPr>
            <a:spLocks noGrp="1"/>
          </p:cNvSpPr>
          <p:nvPr>
            <p:ph type="title"/>
          </p:nvPr>
        </p:nvSpPr>
        <p:spPr bwMode="auto">
          <a:xfrm>
            <a:off x="0" y="322096"/>
            <a:ext cx="12192000" cy="826507"/>
          </a:xfrm>
        </p:spPr>
        <p:txBody>
          <a:bodyPr/>
          <a:lstStyle/>
          <a:p>
            <a:pPr>
              <a:defRPr/>
            </a:pPr>
            <a:r>
              <a:rPr lang="bg-BG"/>
              <a:t>4.2. Практическа задача (Вариант №1)</a:t>
            </a:r>
            <a:endParaRPr/>
          </a:p>
        </p:txBody>
      </p:sp>
      <p:sp>
        <p:nvSpPr>
          <p:cNvPr id="7" name="TextBox 6"/>
          <p:cNvSpPr txBox="1"/>
          <p:nvPr/>
        </p:nvSpPr>
        <p:spPr bwMode="auto">
          <a:xfrm>
            <a:off x="150470" y="1206477"/>
            <a:ext cx="5347505" cy="5059117"/>
          </a:xfrm>
          <a:prstGeom prst="rect">
            <a:avLst/>
          </a:prstGeom>
          <a:noFill/>
        </p:spPr>
        <p:txBody>
          <a:bodyPr wrap="square">
            <a:spAutoFit/>
          </a:bodyPr>
          <a:lstStyle/>
          <a:p>
            <a:pPr>
              <a:lnSpc>
                <a:spcPct val="107000"/>
              </a:lnSpc>
              <a:spcBef>
                <a:spcPts val="1200"/>
              </a:spcBef>
              <a:spcAft>
                <a:spcPts val="800"/>
              </a:spcAft>
              <a:defRPr/>
            </a:pPr>
            <a:r>
              <a:rPr lang="bg-BG" sz="1800">
                <a:latin typeface="Cambria"/>
                <a:ea typeface="Times New Roman"/>
                <a:cs typeface="Times New Roman"/>
              </a:rPr>
              <a:t>Прочетете текста, подчертайте компонентите и стъпките за изпълнение на алгоритъма и попълнете празните места в таблицата.</a:t>
            </a:r>
            <a:endParaRPr sz="1600">
              <a:latin typeface="Cambria"/>
              <a:ea typeface="Times New Roman"/>
              <a:cs typeface="Times New Roman"/>
            </a:endParaRPr>
          </a:p>
          <a:p>
            <a:pPr algn="just">
              <a:lnSpc>
                <a:spcPct val="107000"/>
              </a:lnSpc>
              <a:spcAft>
                <a:spcPts val="800"/>
              </a:spcAft>
              <a:defRPr/>
            </a:pPr>
            <a:r>
              <a:rPr lang="bg-BG" sz="1800" i="1">
                <a:latin typeface="Cambria"/>
                <a:ea typeface="Times New Roman"/>
                <a:cs typeface="Times New Roman"/>
              </a:rPr>
              <a:t>„За да направите своето любимо смути от </a:t>
            </a:r>
            <a:r>
              <a:rPr lang="bg-BG" sz="1800" b="1" i="1" u="sng">
                <a:latin typeface="Cambria"/>
                <a:ea typeface="Times New Roman"/>
                <a:cs typeface="Times New Roman"/>
              </a:rPr>
              <a:t>ягоди</a:t>
            </a:r>
            <a:r>
              <a:rPr lang="bg-BG" sz="1800" i="1">
                <a:latin typeface="Cambria"/>
                <a:ea typeface="Times New Roman"/>
                <a:cs typeface="Times New Roman"/>
              </a:rPr>
              <a:t> и </a:t>
            </a:r>
            <a:r>
              <a:rPr lang="bg-BG" sz="1800" b="1" i="1" u="sng">
                <a:latin typeface="Cambria"/>
                <a:ea typeface="Times New Roman"/>
                <a:cs typeface="Times New Roman"/>
              </a:rPr>
              <a:t>банан</a:t>
            </a:r>
            <a:r>
              <a:rPr lang="bg-BG" sz="1800" i="1">
                <a:latin typeface="Cambria"/>
                <a:ea typeface="Times New Roman"/>
                <a:cs typeface="Times New Roman"/>
              </a:rPr>
              <a:t>, можете да използвате </a:t>
            </a:r>
            <a:r>
              <a:rPr lang="bg-BG" sz="1800" b="1" i="1" u="sng">
                <a:latin typeface="Cambria"/>
                <a:ea typeface="Times New Roman"/>
                <a:cs typeface="Times New Roman"/>
              </a:rPr>
              <a:t>блендер</a:t>
            </a:r>
            <a:r>
              <a:rPr lang="bg-BG" sz="1800" i="1">
                <a:latin typeface="Cambria"/>
                <a:ea typeface="Times New Roman"/>
                <a:cs typeface="Times New Roman"/>
              </a:rPr>
              <a:t>. </a:t>
            </a:r>
            <a:r>
              <a:rPr lang="bg-BG" sz="1800" b="1" i="1" u="sng">
                <a:latin typeface="Cambria"/>
                <a:ea typeface="Times New Roman"/>
                <a:cs typeface="Times New Roman"/>
              </a:rPr>
              <a:t>Поставете блендера на суха и равна повърхност</a:t>
            </a:r>
            <a:r>
              <a:rPr lang="bg-BG" sz="1800" i="1">
                <a:latin typeface="Cambria"/>
                <a:ea typeface="Times New Roman"/>
                <a:cs typeface="Times New Roman"/>
              </a:rPr>
              <a:t> и </a:t>
            </a:r>
            <a:r>
              <a:rPr lang="bg-BG" sz="1800" b="1" i="1" u="sng">
                <a:latin typeface="Cambria"/>
                <a:ea typeface="Times New Roman"/>
                <a:cs typeface="Times New Roman"/>
              </a:rPr>
              <a:t>го включете в контакта</a:t>
            </a:r>
            <a:r>
              <a:rPr lang="bg-BG" sz="1800" i="1">
                <a:latin typeface="Cambria"/>
                <a:ea typeface="Times New Roman"/>
                <a:cs typeface="Times New Roman"/>
              </a:rPr>
              <a:t>. След това сложете в блендера мляко, вода и предварително измитите и нарязани плодове. Накрая добавете </a:t>
            </a:r>
            <a:r>
              <a:rPr lang="bg-BG" sz="1800" b="1" i="1" u="sng">
                <a:latin typeface="Cambria"/>
                <a:ea typeface="Times New Roman"/>
                <a:cs typeface="Times New Roman"/>
              </a:rPr>
              <a:t>кубчета лед</a:t>
            </a:r>
            <a:r>
              <a:rPr lang="bg-BG" sz="1800" i="1">
                <a:latin typeface="Cambria"/>
                <a:ea typeface="Times New Roman"/>
                <a:cs typeface="Times New Roman"/>
              </a:rPr>
              <a:t> и затворете съда с предпазния капак. Натиснете старт бутона, за да започне </a:t>
            </a:r>
            <a:r>
              <a:rPr lang="bg-BG" sz="1800" i="1">
                <a:latin typeface="Cambria"/>
                <a:ea typeface="Times New Roman"/>
                <a:cs typeface="Times New Roman"/>
              </a:rPr>
              <a:t>блендирането</a:t>
            </a:r>
            <a:r>
              <a:rPr lang="bg-BG" sz="1800" i="1">
                <a:latin typeface="Cambria"/>
                <a:ea typeface="Times New Roman"/>
                <a:cs typeface="Times New Roman"/>
              </a:rPr>
              <a:t>. Когато сместа стане хомогенна, натиснете стоп бутона. Изключете устройството  от контакта, </a:t>
            </a:r>
            <a:r>
              <a:rPr lang="bg-BG" sz="1800" b="1" i="1" u="sng">
                <a:latin typeface="Cambria"/>
                <a:ea typeface="Times New Roman"/>
                <a:cs typeface="Times New Roman"/>
              </a:rPr>
              <a:t>изсипете сместа в подходящ съд</a:t>
            </a:r>
            <a:r>
              <a:rPr lang="bg-BG" sz="1800" i="1">
                <a:latin typeface="Cambria"/>
                <a:ea typeface="Times New Roman"/>
                <a:cs typeface="Times New Roman"/>
              </a:rPr>
              <a:t> и се насладете на вашата напитка!“</a:t>
            </a:r>
            <a:endParaRPr sz="1600">
              <a:latin typeface="Cambria"/>
              <a:ea typeface="Times New Roman"/>
              <a:cs typeface="Times New Roman"/>
            </a:endParaRPr>
          </a:p>
        </p:txBody>
      </p:sp>
      <p:graphicFrame>
        <p:nvGraphicFramePr>
          <p:cNvPr id="8" name="Table 7"/>
          <p:cNvGraphicFramePr>
            <a:graphicFrameLocks xmlns:a="http://schemas.openxmlformats.org/drawingml/2006/main" noGrp="1"/>
          </p:cNvGraphicFramePr>
          <p:nvPr/>
        </p:nvGraphicFramePr>
        <p:xfrm>
          <a:off x="5590229" y="1181856"/>
          <a:ext cx="6457086" cy="5079673"/>
        </p:xfrm>
        <a:graphic>
          <a:graphicData uri="http://schemas.openxmlformats.org/drawingml/2006/table">
            <a:tbl>
              <a:tblPr firstRow="1" firstCol="1" lastRow="0" lastCol="0" bandRow="1" bandCol="0"/>
              <a:tblGrid>
                <a:gridCol w="2684906"/>
                <a:gridCol w="3772180"/>
              </a:tblGrid>
              <a:tr h="376788">
                <a:tc gridSpan="2">
                  <a:txBody>
                    <a:bodyPr/>
                    <a:p>
                      <a:pPr algn="ctr">
                        <a:lnSpc>
                          <a:spcPct val="107000"/>
                        </a:lnSpc>
                        <a:spcBef>
                          <a:spcPts val="300"/>
                        </a:spcBef>
                        <a:spcAft>
                          <a:spcPts val="720"/>
                        </a:spcAft>
                        <a:defRPr/>
                      </a:pPr>
                      <a:r>
                        <a:rPr lang="bg-BG" sz="1800" b="0" i="1" u="none" strike="noStrike">
                          <a:latin typeface="Cambria"/>
                          <a:ea typeface="Times New Roman"/>
                          <a:cs typeface="Times New Roman"/>
                        </a:rPr>
                        <a:t>Задача: Смути с ягоди и банан</a:t>
                      </a:r>
                      <a:endParaRPr lang="bg-BG" sz="2700" b="0" i="0" u="none" strike="noStrike">
                        <a:latin typeface="Arial"/>
                      </a:endParaRPr>
                    </a:p>
                  </a:txBody>
                  <a:tcPr marL="137100" marR="137100" marT="68550" marB="68550">
                    <a:lnL w="12700" algn="ctr">
                      <a:solidFill>
                        <a:srgbClr val="000000"/>
                      </a:solidFill>
                    </a:lnL>
                    <a:lnR w="12700" algn="ctr">
                      <a:solidFill>
                        <a:srgbClr val="000000"/>
                      </a:solidFill>
                    </a:lnR>
                    <a:lnT w="12700" algn="ctr">
                      <a:solidFill>
                        <a:srgbClr val="000000"/>
                      </a:solidFill>
                    </a:lnT>
                    <a:lnB w="12700" algn="ctr">
                      <a:solidFill>
                        <a:srgbClr val="000000"/>
                      </a:solidFill>
                    </a:lnB>
                  </a:tcPr>
                </a:tc>
                <a:tc hMerge="1">
                  <a:txBody>
                    <a:bodyPr/>
                    <a:p>
                      <a:endParaRPr/>
                    </a:p>
                  </a:txBody>
                </a:tc>
              </a:tr>
              <a:tr h="574380">
                <a:tc>
                  <a:txBody>
                    <a:bodyPr/>
                    <a:p>
                      <a:pPr algn="ctr">
                        <a:lnSpc>
                          <a:spcPct val="107000"/>
                        </a:lnSpc>
                        <a:spcBef>
                          <a:spcPts val="300"/>
                        </a:spcBef>
                        <a:spcAft>
                          <a:spcPts val="720"/>
                        </a:spcAft>
                        <a:defRPr/>
                      </a:pPr>
                      <a:r>
                        <a:rPr lang="bg-BG" sz="1800" b="0" i="1" u="none" strike="noStrike">
                          <a:latin typeface="Cambria"/>
                          <a:ea typeface="Times New Roman"/>
                          <a:cs typeface="Times New Roman"/>
                        </a:rPr>
                        <a:t>Нужни съставки/ устройства</a:t>
                      </a:r>
                      <a:endParaRPr lang="bg-BG" sz="2700" b="0" i="0" u="none" strike="noStrike">
                        <a:latin typeface="Arial"/>
                      </a:endParaRPr>
                    </a:p>
                  </a:txBody>
                  <a:tcPr marL="102825" marR="102825" marT="14281" marB="0" anchor="ctr">
                    <a:lnL w="12700" algn="ctr">
                      <a:solidFill>
                        <a:srgbClr val="000000"/>
                      </a:solidFill>
                    </a:lnL>
                    <a:lnR w="12700" algn="ctr">
                      <a:solidFill>
                        <a:srgbClr val="000000"/>
                      </a:solidFill>
                    </a:lnR>
                    <a:lnT w="12700" algn="ctr">
                      <a:solidFill>
                        <a:srgbClr val="000000"/>
                      </a:solidFill>
                    </a:lnT>
                    <a:lnB w="12700" algn="ctr">
                      <a:solidFill>
                        <a:srgbClr val="000000"/>
                      </a:solidFill>
                    </a:lnB>
                  </a:tcPr>
                </a:tc>
                <a:tc>
                  <a:txBody>
                    <a:bodyPr/>
                    <a:p>
                      <a:pPr algn="ctr">
                        <a:lnSpc>
                          <a:spcPct val="107000"/>
                        </a:lnSpc>
                        <a:spcBef>
                          <a:spcPts val="300"/>
                        </a:spcBef>
                        <a:spcAft>
                          <a:spcPts val="720"/>
                        </a:spcAft>
                        <a:defRPr/>
                      </a:pPr>
                      <a:r>
                        <a:rPr lang="bg-BG" sz="1800" b="0" i="1" u="none" strike="noStrike">
                          <a:latin typeface="Cambria"/>
                          <a:ea typeface="Times New Roman"/>
                          <a:cs typeface="Times New Roman"/>
                        </a:rPr>
                        <a:t>Стъпки за изпълнение</a:t>
                      </a:r>
                      <a:endParaRPr lang="bg-BG" sz="2700" b="0" i="0" u="none" strike="noStrike">
                        <a:latin typeface="Arial"/>
                      </a:endParaRPr>
                    </a:p>
                  </a:txBody>
                  <a:tcPr marL="102825" marR="102825" marT="14281" marB="0" anchor="ctr">
                    <a:lnL w="12700" algn="ctr">
                      <a:solidFill>
                        <a:srgbClr val="000000"/>
                      </a:solidFill>
                    </a:lnL>
                    <a:lnR w="12700" algn="ctr">
                      <a:solidFill>
                        <a:srgbClr val="000000"/>
                      </a:solidFill>
                    </a:lnR>
                    <a:lnT w="12700" algn="ctr">
                      <a:solidFill>
                        <a:srgbClr val="000000"/>
                      </a:solidFill>
                    </a:lnT>
                    <a:lnB w="12700" algn="ctr">
                      <a:solidFill>
                        <a:srgbClr val="000000"/>
                      </a:solidFill>
                    </a:lnB>
                  </a:tcPr>
                </a:tc>
              </a:tr>
              <a:tr h="574380">
                <a:tc rowSpan="9">
                  <a:txBody>
                    <a:bodyPr/>
                    <a:p>
                      <a:pPr marL="347472" indent="-347472" algn="l">
                        <a:spcBef>
                          <a:spcPts val="300"/>
                        </a:spcBef>
                        <a:spcAft>
                          <a:spcPts val="720"/>
                        </a:spcAft>
                        <a:buClrTx/>
                        <a:buSzPts val="1200"/>
                        <a:buFont typeface="Symbol"/>
                        <a:buChar char="·"/>
                        <a:defRPr/>
                      </a:pPr>
                      <a:r>
                        <a:rPr lang="bg-BG" sz="1800" b="0" i="1" u="none" strike="noStrike">
                          <a:latin typeface="Cambria"/>
                          <a:ea typeface="Calibri"/>
                          <a:cs typeface="Times New Roman"/>
                        </a:rPr>
                        <a:t>Продукти:</a:t>
                      </a:r>
                      <a:endParaRPr lang="bg-BG" sz="1800" b="0" i="0" u="none" strike="noStrike">
                        <a:latin typeface="Arial"/>
                      </a:endParaRPr>
                    </a:p>
                    <a:p>
                      <a:pPr marL="347472" indent="-347472" algn="l">
                        <a:spcBef>
                          <a:spcPts val="300"/>
                        </a:spcBef>
                        <a:spcAft>
                          <a:spcPts val="720"/>
                        </a:spcAft>
                        <a:buFont typeface="Courier New"/>
                        <a:buChar char="o"/>
                        <a:defRPr/>
                      </a:pPr>
                      <a:r>
                        <a:rPr lang="bg-BG" sz="1800" b="0" i="1" u="none" strike="noStrike">
                          <a:latin typeface="Cambria"/>
                          <a:ea typeface="Calibri"/>
                          <a:cs typeface="Times New Roman"/>
                        </a:rPr>
                        <a:t>Мляко</a:t>
                      </a:r>
                      <a:endParaRPr lang="bg-BG" sz="2700" b="0" i="0" u="none" strike="noStrike">
                        <a:latin typeface="Arial"/>
                      </a:endParaRPr>
                    </a:p>
                    <a:p>
                      <a:pPr marL="347472" indent="-347472" algn="l">
                        <a:spcBef>
                          <a:spcPts val="300"/>
                        </a:spcBef>
                        <a:spcAft>
                          <a:spcPts val="720"/>
                        </a:spcAft>
                        <a:buFont typeface="Courier New"/>
                        <a:buChar char="o"/>
                        <a:defRPr/>
                      </a:pPr>
                      <a:r>
                        <a:rPr lang="bg-BG" sz="1800" b="0" i="1" u="none" strike="noStrike">
                          <a:latin typeface="Cambria"/>
                          <a:ea typeface="Calibri"/>
                          <a:cs typeface="Times New Roman"/>
                        </a:rPr>
                        <a:t> </a:t>
                      </a:r>
                      <a:endParaRPr lang="bg-BG" sz="2700" b="0" i="0" u="none" strike="noStrike">
                        <a:latin typeface="Arial"/>
                      </a:endParaRPr>
                    </a:p>
                    <a:p>
                      <a:pPr marL="347472" indent="-347472" algn="l">
                        <a:spcBef>
                          <a:spcPts val="300"/>
                        </a:spcBef>
                        <a:spcAft>
                          <a:spcPts val="720"/>
                        </a:spcAft>
                        <a:buFont typeface="Courier New"/>
                        <a:buChar char="o"/>
                        <a:defRPr/>
                      </a:pPr>
                      <a:r>
                        <a:rPr lang="bg-BG" sz="1800" b="0" i="1" u="none" strike="noStrike">
                          <a:latin typeface="Cambria"/>
                          <a:ea typeface="Calibri"/>
                          <a:cs typeface="Times New Roman"/>
                        </a:rPr>
                        <a:t> </a:t>
                      </a:r>
                      <a:endParaRPr lang="bg-BG" sz="2700" b="0" i="0" u="none" strike="noStrike">
                        <a:latin typeface="Arial"/>
                      </a:endParaRPr>
                    </a:p>
                    <a:p>
                      <a:pPr marL="347472" indent="-347472" algn="l">
                        <a:spcBef>
                          <a:spcPts val="300"/>
                        </a:spcBef>
                        <a:spcAft>
                          <a:spcPts val="720"/>
                        </a:spcAft>
                        <a:buFont typeface="Courier New"/>
                        <a:buChar char="o"/>
                        <a:defRPr/>
                      </a:pPr>
                      <a:r>
                        <a:rPr lang="bg-BG" sz="1800" b="0" i="1" u="none" strike="noStrike">
                          <a:latin typeface="Cambria"/>
                          <a:ea typeface="Calibri"/>
                          <a:cs typeface="Times New Roman"/>
                        </a:rPr>
                        <a:t> </a:t>
                      </a:r>
                      <a:endParaRPr lang="bg-BG" sz="2700" b="0" i="0" u="none" strike="noStrike">
                        <a:latin typeface="Arial"/>
                      </a:endParaRPr>
                    </a:p>
                    <a:p>
                      <a:pPr marL="347472" indent="-347472" algn="l">
                        <a:spcBef>
                          <a:spcPts val="300"/>
                        </a:spcBef>
                        <a:spcAft>
                          <a:spcPts val="720"/>
                        </a:spcAft>
                        <a:buFont typeface="Courier New"/>
                        <a:buChar char="o"/>
                        <a:defRPr/>
                      </a:pPr>
                      <a:r>
                        <a:rPr lang="bg-BG" sz="1800" b="0" i="1" u="none" strike="noStrike">
                          <a:latin typeface="Cambria"/>
                          <a:ea typeface="Calibri"/>
                          <a:cs typeface="Times New Roman"/>
                        </a:rPr>
                        <a:t>Кубчета лед</a:t>
                      </a:r>
                      <a:endParaRPr lang="bg-BG" sz="2700" b="0" i="0" u="none" strike="noStrike">
                        <a:latin typeface="Arial"/>
                      </a:endParaRPr>
                    </a:p>
                    <a:p>
                      <a:pPr algn="l">
                        <a:lnSpc>
                          <a:spcPct val="107000"/>
                        </a:lnSpc>
                        <a:spcBef>
                          <a:spcPts val="300"/>
                        </a:spcBef>
                        <a:spcAft>
                          <a:spcPts val="720"/>
                        </a:spcAft>
                        <a:defRPr/>
                      </a:pPr>
                      <a:r>
                        <a:rPr lang="bg-BG" sz="1800" b="0" i="1" u="none" strike="noStrike">
                          <a:latin typeface="Cambria"/>
                          <a:ea typeface="Times New Roman"/>
                          <a:cs typeface="Times New Roman"/>
                        </a:rPr>
                        <a:t> </a:t>
                      </a:r>
                      <a:endParaRPr lang="bg-BG" sz="2700" b="0" i="0" u="none" strike="noStrike">
                        <a:latin typeface="Arial"/>
                      </a:endParaRPr>
                    </a:p>
                    <a:p>
                      <a:pPr marL="347472" indent="-347472" algn="l">
                        <a:spcBef>
                          <a:spcPts val="300"/>
                        </a:spcBef>
                        <a:spcAft>
                          <a:spcPts val="720"/>
                        </a:spcAft>
                        <a:defRPr/>
                      </a:pPr>
                      <a:r>
                        <a:rPr lang="bg-BG" sz="1800" b="0" i="1" u="none" strike="noStrike">
                          <a:latin typeface="Cambria"/>
                          <a:ea typeface="Calibri"/>
                          <a:cs typeface="Times New Roman"/>
                        </a:rPr>
                        <a:t>Устройство</a:t>
                      </a:r>
                      <a:endParaRPr lang="bg-BG" sz="2700" b="0" i="0" u="none" strike="noStrike">
                        <a:latin typeface="Arial"/>
                      </a:endParaRPr>
                    </a:p>
                    <a:p>
                      <a:pPr marL="347472" indent="-347472" algn="l">
                        <a:spcBef>
                          <a:spcPts val="300"/>
                        </a:spcBef>
                        <a:spcAft>
                          <a:spcPts val="720"/>
                        </a:spcAft>
                        <a:buFont typeface="Courier New"/>
                        <a:buChar char="o"/>
                        <a:defRPr/>
                      </a:pPr>
                      <a:r>
                        <a:rPr lang="bg-BG" sz="1800" b="0" i="1" u="none" strike="noStrike">
                          <a:latin typeface="Cambria"/>
                          <a:ea typeface="Calibri"/>
                          <a:cs typeface="Times New Roman"/>
                        </a:rPr>
                        <a:t>Блендер</a:t>
                      </a:r>
                      <a:endParaRPr lang="bg-BG" sz="2700" b="0" i="0" u="none" strike="noStrike">
                        <a:latin typeface="Arial"/>
                      </a:endParaRPr>
                    </a:p>
                  </a:txBody>
                  <a:tcPr marL="137100" marR="137100" marT="68550" marB="68550">
                    <a:lnL w="12700" algn="ctr">
                      <a:solidFill>
                        <a:srgbClr val="000000"/>
                      </a:solidFill>
                    </a:lnL>
                    <a:lnR w="12700" algn="ctr">
                      <a:solidFill>
                        <a:srgbClr val="000000"/>
                      </a:solidFill>
                    </a:lnR>
                    <a:lnT w="12700" algn="ctr">
                      <a:solidFill>
                        <a:srgbClr val="000000"/>
                      </a:solidFill>
                    </a:lnT>
                    <a:lnB w="12700" algn="ctr">
                      <a:solidFill>
                        <a:srgbClr val="000000"/>
                      </a:solidFill>
                    </a:lnB>
                  </a:tcPr>
                </a:tc>
                <a:tc>
                  <a:txBody>
                    <a:bodyPr/>
                    <a:p>
                      <a:pPr algn="l">
                        <a:lnSpc>
                          <a:spcPct val="107000"/>
                        </a:lnSpc>
                        <a:spcBef>
                          <a:spcPts val="300"/>
                        </a:spcBef>
                        <a:spcAft>
                          <a:spcPts val="720"/>
                        </a:spcAft>
                        <a:defRPr/>
                      </a:pPr>
                      <a:r>
                        <a:rPr lang="bg-BG" sz="1800" b="0" i="1" u="none" strike="noStrike">
                          <a:latin typeface="Cambria"/>
                          <a:ea typeface="Times New Roman"/>
                          <a:cs typeface="Times New Roman"/>
                        </a:rPr>
                        <a:t>1) Постави блендера на суха и равна повърхност</a:t>
                      </a:r>
                      <a:endParaRPr lang="bg-BG" sz="2700" b="0" i="0" u="none" strike="noStrike">
                        <a:latin typeface="Arial"/>
                      </a:endParaRPr>
                    </a:p>
                  </a:txBody>
                  <a:tcPr marL="102825" marR="102825" marT="14281" marB="0">
                    <a:lnL w="12700" algn="ctr">
                      <a:solidFill>
                        <a:srgbClr val="000000"/>
                      </a:solidFill>
                    </a:lnL>
                    <a:lnR w="12700" algn="ctr">
                      <a:solidFill>
                        <a:srgbClr val="000000"/>
                      </a:solidFill>
                    </a:lnR>
                    <a:lnT w="12700" algn="ctr">
                      <a:solidFill>
                        <a:srgbClr val="000000"/>
                      </a:solidFill>
                    </a:lnT>
                    <a:lnB w="12700" algn="ctr">
                      <a:solidFill>
                        <a:srgbClr val="000000"/>
                      </a:solidFill>
                    </a:lnB>
                  </a:tcPr>
                </a:tc>
              </a:tr>
              <a:tr h="517548">
                <a:tc vMerge="1">
                  <a:txBody>
                    <a:bodyPr/>
                    <a:p>
                      <a:pPr>
                        <a:defRPr/>
                      </a:pPr>
                      <a:endParaRPr/>
                    </a:p>
                  </a:txBody>
                  <a:tcPr/>
                </a:tc>
                <a:tc>
                  <a:txBody>
                    <a:bodyPr/>
                    <a:p>
                      <a:pPr algn="l">
                        <a:lnSpc>
                          <a:spcPct val="107000"/>
                        </a:lnSpc>
                        <a:spcBef>
                          <a:spcPts val="300"/>
                        </a:spcBef>
                        <a:spcAft>
                          <a:spcPts val="720"/>
                        </a:spcAft>
                        <a:defRPr/>
                      </a:pPr>
                      <a:r>
                        <a:rPr lang="bg-BG" sz="1800" b="0" i="1" u="none" strike="noStrike">
                          <a:latin typeface="Cambria"/>
                          <a:ea typeface="Times New Roman"/>
                          <a:cs typeface="Times New Roman"/>
                        </a:rPr>
                        <a:t>2) Включи блендера в контакта</a:t>
                      </a:r>
                      <a:endParaRPr lang="bg-BG" sz="2700" b="0" i="0" u="none" strike="noStrike">
                        <a:latin typeface="Arial"/>
                      </a:endParaRPr>
                    </a:p>
                  </a:txBody>
                  <a:tcPr marL="102825" marR="102825" marT="14281" marB="0">
                    <a:lnL w="12700" algn="ctr">
                      <a:solidFill>
                        <a:srgbClr val="000000"/>
                      </a:solidFill>
                    </a:lnL>
                    <a:lnR w="12700" algn="ctr">
                      <a:solidFill>
                        <a:srgbClr val="000000"/>
                      </a:solidFill>
                    </a:lnR>
                    <a:lnT w="12700" algn="ctr">
                      <a:solidFill>
                        <a:srgbClr val="000000"/>
                      </a:solidFill>
                    </a:lnT>
                    <a:lnB w="12700" algn="ctr">
                      <a:solidFill>
                        <a:srgbClr val="000000"/>
                      </a:solidFill>
                    </a:lnB>
                  </a:tcPr>
                </a:tc>
              </a:tr>
              <a:tr h="401905">
                <a:tc vMerge="1">
                  <a:txBody>
                    <a:bodyPr/>
                    <a:p>
                      <a:pPr>
                        <a:defRPr/>
                      </a:pPr>
                      <a:endParaRPr/>
                    </a:p>
                  </a:txBody>
                  <a:tcPr/>
                </a:tc>
                <a:tc>
                  <a:txBody>
                    <a:bodyPr/>
                    <a:p>
                      <a:pPr algn="l">
                        <a:lnSpc>
                          <a:spcPct val="107000"/>
                        </a:lnSpc>
                        <a:spcBef>
                          <a:spcPts val="300"/>
                        </a:spcBef>
                        <a:spcAft>
                          <a:spcPts val="720"/>
                        </a:spcAft>
                        <a:defRPr/>
                      </a:pPr>
                      <a:r>
                        <a:rPr lang="bg-BG" sz="1800" b="0" i="1" u="none" strike="noStrike">
                          <a:latin typeface="Cambria"/>
                          <a:ea typeface="Times New Roman"/>
                          <a:cs typeface="Times New Roman"/>
                        </a:rPr>
                        <a:t>3) </a:t>
                      </a:r>
                      <a:endParaRPr lang="bg-BG" sz="2700" b="0" i="0" u="none" strike="noStrike">
                        <a:latin typeface="Arial"/>
                      </a:endParaRPr>
                    </a:p>
                  </a:txBody>
                  <a:tcPr marL="102825" marR="102825" marT="14281" marB="0">
                    <a:lnL w="12700" algn="ctr">
                      <a:solidFill>
                        <a:srgbClr val="000000"/>
                      </a:solidFill>
                    </a:lnL>
                    <a:lnR w="12700" algn="ctr">
                      <a:solidFill>
                        <a:srgbClr val="000000"/>
                      </a:solidFill>
                    </a:lnR>
                    <a:lnT w="12700" algn="ctr">
                      <a:solidFill>
                        <a:srgbClr val="000000"/>
                      </a:solidFill>
                    </a:lnT>
                    <a:lnB w="12700" algn="ctr">
                      <a:solidFill>
                        <a:srgbClr val="000000"/>
                      </a:solidFill>
                    </a:lnB>
                  </a:tcPr>
                </a:tc>
              </a:tr>
              <a:tr h="401905">
                <a:tc vMerge="1">
                  <a:txBody>
                    <a:bodyPr/>
                    <a:p>
                      <a:pPr>
                        <a:defRPr/>
                      </a:pPr>
                      <a:endParaRPr/>
                    </a:p>
                  </a:txBody>
                  <a:tcPr/>
                </a:tc>
                <a:tc>
                  <a:txBody>
                    <a:bodyPr/>
                    <a:p>
                      <a:pPr algn="l">
                        <a:lnSpc>
                          <a:spcPct val="107000"/>
                        </a:lnSpc>
                        <a:spcBef>
                          <a:spcPts val="300"/>
                        </a:spcBef>
                        <a:spcAft>
                          <a:spcPts val="720"/>
                        </a:spcAft>
                        <a:defRPr/>
                      </a:pPr>
                      <a:r>
                        <a:rPr lang="bg-BG" sz="1800" b="0" i="1" u="none" strike="noStrike">
                          <a:latin typeface="Cambria"/>
                          <a:ea typeface="Times New Roman"/>
                          <a:cs typeface="Times New Roman"/>
                        </a:rPr>
                        <a:t>4)</a:t>
                      </a:r>
                      <a:endParaRPr lang="bg-BG" sz="2700" b="0" i="0" u="none" strike="noStrike">
                        <a:latin typeface="Arial"/>
                      </a:endParaRPr>
                    </a:p>
                  </a:txBody>
                  <a:tcPr marL="102825" marR="102825" marT="14281" marB="0">
                    <a:lnL w="12700" algn="ctr">
                      <a:solidFill>
                        <a:srgbClr val="000000"/>
                      </a:solidFill>
                    </a:lnL>
                    <a:lnR w="12700" algn="ctr">
                      <a:solidFill>
                        <a:srgbClr val="000000"/>
                      </a:solidFill>
                    </a:lnR>
                    <a:lnT w="12700" algn="ctr">
                      <a:solidFill>
                        <a:srgbClr val="000000"/>
                      </a:solidFill>
                    </a:lnT>
                    <a:lnB w="12700" algn="ctr">
                      <a:solidFill>
                        <a:srgbClr val="000000"/>
                      </a:solidFill>
                    </a:lnB>
                  </a:tcPr>
                </a:tc>
              </a:tr>
              <a:tr h="401905">
                <a:tc vMerge="1">
                  <a:txBody>
                    <a:bodyPr/>
                    <a:p>
                      <a:pPr>
                        <a:defRPr/>
                      </a:pPr>
                      <a:endParaRPr/>
                    </a:p>
                  </a:txBody>
                  <a:tcPr/>
                </a:tc>
                <a:tc>
                  <a:txBody>
                    <a:bodyPr/>
                    <a:p>
                      <a:pPr algn="l">
                        <a:lnSpc>
                          <a:spcPct val="107000"/>
                        </a:lnSpc>
                        <a:spcBef>
                          <a:spcPts val="300"/>
                        </a:spcBef>
                        <a:spcAft>
                          <a:spcPts val="720"/>
                        </a:spcAft>
                        <a:defRPr/>
                      </a:pPr>
                      <a:r>
                        <a:rPr lang="bg-BG" sz="1800" b="0" i="1" u="none" strike="noStrike">
                          <a:latin typeface="Cambria"/>
                          <a:ea typeface="Times New Roman"/>
                          <a:cs typeface="Times New Roman"/>
                        </a:rPr>
                        <a:t>5)</a:t>
                      </a:r>
                      <a:endParaRPr lang="bg-BG" sz="2700" b="0" i="0" u="none" strike="noStrike">
                        <a:latin typeface="Arial"/>
                      </a:endParaRPr>
                    </a:p>
                  </a:txBody>
                  <a:tcPr marL="102825" marR="102825" marT="14281" marB="0">
                    <a:lnL w="12700" algn="ctr">
                      <a:solidFill>
                        <a:srgbClr val="000000"/>
                      </a:solidFill>
                    </a:lnL>
                    <a:lnR w="12700" algn="ctr">
                      <a:solidFill>
                        <a:srgbClr val="000000"/>
                      </a:solidFill>
                    </a:lnR>
                    <a:lnT w="12700" algn="ctr">
                      <a:solidFill>
                        <a:srgbClr val="000000"/>
                      </a:solidFill>
                    </a:lnT>
                    <a:lnB w="12700" algn="ctr">
                      <a:solidFill>
                        <a:srgbClr val="000000"/>
                      </a:solidFill>
                    </a:lnB>
                  </a:tcPr>
                </a:tc>
              </a:tr>
              <a:tr h="401905">
                <a:tc vMerge="1">
                  <a:txBody>
                    <a:bodyPr/>
                    <a:p>
                      <a:pPr>
                        <a:defRPr/>
                      </a:pPr>
                      <a:endParaRPr/>
                    </a:p>
                  </a:txBody>
                  <a:tcPr/>
                </a:tc>
                <a:tc>
                  <a:txBody>
                    <a:bodyPr/>
                    <a:p>
                      <a:pPr algn="l">
                        <a:lnSpc>
                          <a:spcPct val="107000"/>
                        </a:lnSpc>
                        <a:spcBef>
                          <a:spcPts val="300"/>
                        </a:spcBef>
                        <a:spcAft>
                          <a:spcPts val="720"/>
                        </a:spcAft>
                        <a:defRPr/>
                      </a:pPr>
                      <a:r>
                        <a:rPr lang="bg-BG" sz="1800" b="0" i="1" u="none" strike="noStrike">
                          <a:latin typeface="Cambria"/>
                          <a:ea typeface="Times New Roman"/>
                          <a:cs typeface="Times New Roman"/>
                        </a:rPr>
                        <a:t>6)</a:t>
                      </a:r>
                      <a:endParaRPr lang="bg-BG" sz="2700" b="0" i="0" u="none" strike="noStrike">
                        <a:latin typeface="Arial"/>
                      </a:endParaRPr>
                    </a:p>
                  </a:txBody>
                  <a:tcPr marL="102825" marR="102825" marT="14281" marB="0">
                    <a:lnL w="12700" algn="ctr">
                      <a:solidFill>
                        <a:srgbClr val="000000"/>
                      </a:solidFill>
                    </a:lnL>
                    <a:lnR w="12700" algn="ctr">
                      <a:solidFill>
                        <a:srgbClr val="000000"/>
                      </a:solidFill>
                    </a:lnR>
                    <a:lnT w="12700" algn="ctr">
                      <a:solidFill>
                        <a:srgbClr val="000000"/>
                      </a:solidFill>
                    </a:lnT>
                    <a:lnB w="12700" algn="ctr">
                      <a:solidFill>
                        <a:srgbClr val="000000"/>
                      </a:solidFill>
                    </a:lnB>
                  </a:tcPr>
                </a:tc>
              </a:tr>
              <a:tr h="401905">
                <a:tc vMerge="1">
                  <a:txBody>
                    <a:bodyPr/>
                    <a:p>
                      <a:pPr>
                        <a:defRPr/>
                      </a:pPr>
                      <a:endParaRPr/>
                    </a:p>
                  </a:txBody>
                  <a:tcPr/>
                </a:tc>
                <a:tc>
                  <a:txBody>
                    <a:bodyPr/>
                    <a:p>
                      <a:pPr algn="l">
                        <a:lnSpc>
                          <a:spcPct val="107000"/>
                        </a:lnSpc>
                        <a:spcBef>
                          <a:spcPts val="300"/>
                        </a:spcBef>
                        <a:spcAft>
                          <a:spcPts val="720"/>
                        </a:spcAft>
                        <a:defRPr/>
                      </a:pPr>
                      <a:r>
                        <a:rPr lang="bg-BG" sz="1800" b="0" i="1" u="none" strike="noStrike">
                          <a:latin typeface="Cambria"/>
                          <a:ea typeface="Times New Roman"/>
                          <a:cs typeface="Times New Roman"/>
                        </a:rPr>
                        <a:t>7)</a:t>
                      </a:r>
                      <a:endParaRPr lang="bg-BG" sz="2700" b="0" i="0" u="none" strike="noStrike">
                        <a:latin typeface="Arial"/>
                      </a:endParaRPr>
                    </a:p>
                  </a:txBody>
                  <a:tcPr marL="102825" marR="102825" marT="14281" marB="0">
                    <a:lnL w="12700" algn="ctr">
                      <a:solidFill>
                        <a:srgbClr val="000000"/>
                      </a:solidFill>
                    </a:lnL>
                    <a:lnR w="12700" algn="ctr">
                      <a:solidFill>
                        <a:srgbClr val="000000"/>
                      </a:solidFill>
                    </a:lnR>
                    <a:lnT w="12700" algn="ctr">
                      <a:solidFill>
                        <a:srgbClr val="000000"/>
                      </a:solidFill>
                    </a:lnT>
                    <a:lnB w="12700" algn="ctr">
                      <a:solidFill>
                        <a:srgbClr val="000000"/>
                      </a:solidFill>
                    </a:lnB>
                  </a:tcPr>
                </a:tc>
              </a:tr>
              <a:tr h="401905">
                <a:tc vMerge="1">
                  <a:txBody>
                    <a:bodyPr/>
                    <a:p>
                      <a:pPr>
                        <a:defRPr/>
                      </a:pPr>
                      <a:endParaRPr/>
                    </a:p>
                  </a:txBody>
                  <a:tcPr/>
                </a:tc>
                <a:tc>
                  <a:txBody>
                    <a:bodyPr/>
                    <a:p>
                      <a:pPr algn="l">
                        <a:lnSpc>
                          <a:spcPct val="107000"/>
                        </a:lnSpc>
                        <a:spcBef>
                          <a:spcPts val="300"/>
                        </a:spcBef>
                        <a:spcAft>
                          <a:spcPts val="720"/>
                        </a:spcAft>
                        <a:defRPr/>
                      </a:pPr>
                      <a:r>
                        <a:rPr lang="bg-BG" sz="1800" b="0" i="1" u="none" strike="noStrike">
                          <a:latin typeface="Cambria"/>
                          <a:ea typeface="Times New Roman"/>
                          <a:cs typeface="Times New Roman"/>
                        </a:rPr>
                        <a:t>8)</a:t>
                      </a:r>
                      <a:endParaRPr lang="bg-BG" sz="2700" b="0" i="0" u="none" strike="noStrike">
                        <a:latin typeface="Arial"/>
                      </a:endParaRPr>
                    </a:p>
                  </a:txBody>
                  <a:tcPr marL="102825" marR="102825" marT="14281" marB="0">
                    <a:lnL w="12700" algn="ctr">
                      <a:solidFill>
                        <a:srgbClr val="000000"/>
                      </a:solidFill>
                    </a:lnL>
                    <a:lnR w="12700" algn="ctr">
                      <a:solidFill>
                        <a:srgbClr val="000000"/>
                      </a:solidFill>
                    </a:lnR>
                    <a:lnT w="12700" algn="ctr">
                      <a:solidFill>
                        <a:srgbClr val="000000"/>
                      </a:solidFill>
                    </a:lnT>
                    <a:lnB w="12700" algn="ctr">
                      <a:solidFill>
                        <a:srgbClr val="000000"/>
                      </a:solidFill>
                    </a:lnB>
                  </a:tcPr>
                </a:tc>
              </a:tr>
              <a:tr h="517548">
                <a:tc vMerge="1">
                  <a:txBody>
                    <a:bodyPr/>
                    <a:p>
                      <a:pPr>
                        <a:defRPr/>
                      </a:pPr>
                      <a:endParaRPr/>
                    </a:p>
                  </a:txBody>
                  <a:tcPr/>
                </a:tc>
                <a:tc>
                  <a:txBody>
                    <a:bodyPr/>
                    <a:p>
                      <a:pPr algn="l">
                        <a:lnSpc>
                          <a:spcPct val="107000"/>
                        </a:lnSpc>
                        <a:spcBef>
                          <a:spcPts val="300"/>
                        </a:spcBef>
                        <a:spcAft>
                          <a:spcPts val="720"/>
                        </a:spcAft>
                        <a:defRPr/>
                      </a:pPr>
                      <a:r>
                        <a:rPr lang="bg-BG" sz="1800" b="0" i="1" u="none" strike="noStrike">
                          <a:latin typeface="Cambria"/>
                          <a:ea typeface="Times New Roman"/>
                          <a:cs typeface="Times New Roman"/>
                        </a:rPr>
                        <a:t>9) Изсипи сместа в подходящ съд</a:t>
                      </a:r>
                      <a:endParaRPr lang="bg-BG" sz="2700" b="0" i="0" u="none" strike="noStrike">
                        <a:latin typeface="Arial"/>
                      </a:endParaRPr>
                    </a:p>
                  </a:txBody>
                  <a:tcPr marL="102825" marR="102825" marT="14281" marB="0">
                    <a:lnL w="12700" algn="ctr">
                      <a:solidFill>
                        <a:srgbClr val="000000"/>
                      </a:solidFill>
                    </a:lnL>
                    <a:lnR w="12700" algn="ctr">
                      <a:solidFill>
                        <a:srgbClr val="000000"/>
                      </a:solidFill>
                    </a:lnR>
                    <a:lnT w="12700" algn="ctr">
                      <a:solidFill>
                        <a:srgbClr val="000000"/>
                      </a:solidFill>
                    </a:lnT>
                    <a:lnB w="12700" algn="ctr">
                      <a:solidFill>
                        <a:srgbClr val="000000"/>
                      </a:solidFill>
                    </a:lnB>
                  </a:tcPr>
                </a:tc>
              </a:tr>
            </a:tbl>
          </a:graphicData>
        </a:graphic>
      </p:graphicFrame>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Title 1"/>
          <p:cNvSpPr>
            <a:spLocks noGrp="1"/>
          </p:cNvSpPr>
          <p:nvPr>
            <p:ph type="title"/>
          </p:nvPr>
        </p:nvSpPr>
        <p:spPr bwMode="auto">
          <a:xfrm>
            <a:off x="0" y="322096"/>
            <a:ext cx="12192000" cy="826507"/>
          </a:xfrm>
        </p:spPr>
        <p:txBody>
          <a:bodyPr/>
          <a:lstStyle/>
          <a:p>
            <a:pPr>
              <a:defRPr/>
            </a:pPr>
            <a:r>
              <a:rPr lang="bg-BG"/>
              <a:t>4.3. Практическа задача (Вариант №2)</a:t>
            </a:r>
            <a:endParaRPr/>
          </a:p>
        </p:txBody>
      </p:sp>
      <p:sp>
        <p:nvSpPr>
          <p:cNvPr id="7" name="TextBox 6"/>
          <p:cNvSpPr txBox="1"/>
          <p:nvPr/>
        </p:nvSpPr>
        <p:spPr bwMode="auto">
          <a:xfrm>
            <a:off x="150470" y="1206477"/>
            <a:ext cx="5347505" cy="5059117"/>
          </a:xfrm>
          <a:prstGeom prst="rect">
            <a:avLst/>
          </a:prstGeom>
          <a:noFill/>
        </p:spPr>
        <p:txBody>
          <a:bodyPr wrap="square">
            <a:spAutoFit/>
          </a:bodyPr>
          <a:lstStyle/>
          <a:p>
            <a:pPr>
              <a:lnSpc>
                <a:spcPct val="107000"/>
              </a:lnSpc>
              <a:spcBef>
                <a:spcPts val="1200"/>
              </a:spcBef>
              <a:spcAft>
                <a:spcPts val="800"/>
              </a:spcAft>
              <a:defRPr/>
            </a:pPr>
            <a:r>
              <a:rPr lang="bg-BG" sz="1800">
                <a:latin typeface="Cambria"/>
                <a:ea typeface="Times New Roman"/>
                <a:cs typeface="Times New Roman"/>
              </a:rPr>
              <a:t>Прочетете текста, подчертайте компонентите и стъпките за изпълнение на алгоритъма и попълнете празните места в таблицата.</a:t>
            </a:r>
            <a:endParaRPr sz="1800">
              <a:latin typeface="Cambria"/>
              <a:ea typeface="Times New Roman"/>
              <a:cs typeface="Times New Roman"/>
            </a:endParaRPr>
          </a:p>
          <a:p>
            <a:pPr algn="just">
              <a:lnSpc>
                <a:spcPct val="107000"/>
              </a:lnSpc>
              <a:spcAft>
                <a:spcPts val="800"/>
              </a:spcAft>
              <a:defRPr/>
            </a:pPr>
            <a:r>
              <a:rPr lang="bg-BG" sz="1800" i="1">
                <a:latin typeface="Cambria"/>
                <a:ea typeface="Times New Roman"/>
                <a:cs typeface="Times New Roman"/>
              </a:rPr>
              <a:t>„Установявате, че </a:t>
            </a:r>
            <a:r>
              <a:rPr lang="bg-BG" sz="1800" b="1" i="1" u="sng">
                <a:latin typeface="Cambria"/>
                <a:ea typeface="Times New Roman"/>
                <a:cs typeface="Times New Roman"/>
              </a:rPr>
              <a:t>дистанционното</a:t>
            </a:r>
            <a:r>
              <a:rPr lang="bg-BG" sz="1800" i="1">
                <a:latin typeface="Cambria"/>
                <a:ea typeface="Times New Roman"/>
                <a:cs typeface="Times New Roman"/>
              </a:rPr>
              <a:t> на телевизора не работи. </a:t>
            </a:r>
            <a:r>
              <a:rPr lang="bg-BG" sz="1800" i="1" u="sng">
                <a:latin typeface="Cambria"/>
                <a:ea typeface="Times New Roman"/>
                <a:cs typeface="Times New Roman"/>
              </a:rPr>
              <a:t>Решавате да смените батериите му</a:t>
            </a:r>
            <a:r>
              <a:rPr lang="bg-BG" sz="1800" i="1">
                <a:latin typeface="Cambria"/>
                <a:ea typeface="Times New Roman"/>
                <a:cs typeface="Times New Roman"/>
              </a:rPr>
              <a:t>, за да видите дали ще се реши проблема. </a:t>
            </a:r>
            <a:r>
              <a:rPr lang="bg-BG" sz="1800" i="1" u="sng">
                <a:latin typeface="Cambria"/>
                <a:ea typeface="Times New Roman"/>
                <a:cs typeface="Times New Roman"/>
              </a:rPr>
              <a:t>Проверявате какъв вид и колко на брой батерии са нужни</a:t>
            </a:r>
            <a:r>
              <a:rPr lang="bg-BG" sz="1800" i="1">
                <a:latin typeface="Cambria"/>
                <a:ea typeface="Times New Roman"/>
                <a:cs typeface="Times New Roman"/>
              </a:rPr>
              <a:t>, за да може да функционира самото устройство. След закупуването им, ги поставяте внимателно спрямо означенията върху дистанционното. След натискането на съответния бутон за включването на телевизора той все още не работи. Проверявате дали телевизорът е в гаранция и се </a:t>
            </a:r>
            <a:r>
              <a:rPr lang="bg-BG" sz="1800" i="1" u="sng">
                <a:latin typeface="Cambria"/>
                <a:ea typeface="Times New Roman"/>
                <a:cs typeface="Times New Roman"/>
              </a:rPr>
              <a:t>свързвате по </a:t>
            </a:r>
            <a:r>
              <a:rPr lang="bg-BG" sz="1800" b="1" i="1" u="sng">
                <a:latin typeface="Cambria"/>
                <a:ea typeface="Times New Roman"/>
                <a:cs typeface="Times New Roman"/>
              </a:rPr>
              <a:t>телефона</a:t>
            </a:r>
            <a:r>
              <a:rPr lang="bg-BG" sz="1800" i="1" u="sng">
                <a:latin typeface="Cambria"/>
                <a:ea typeface="Times New Roman"/>
                <a:cs typeface="Times New Roman"/>
              </a:rPr>
              <a:t> с магазина, от който сте го закупили</a:t>
            </a:r>
            <a:r>
              <a:rPr lang="bg-BG" sz="1800" i="1">
                <a:latin typeface="Cambria"/>
                <a:ea typeface="Times New Roman"/>
                <a:cs typeface="Times New Roman"/>
              </a:rPr>
              <a:t>.“</a:t>
            </a:r>
            <a:endParaRPr sz="1800">
              <a:latin typeface="Cambria"/>
              <a:ea typeface="Times New Roman"/>
              <a:cs typeface="Times New Roman"/>
            </a:endParaRPr>
          </a:p>
        </p:txBody>
      </p:sp>
      <p:graphicFrame>
        <p:nvGraphicFramePr>
          <p:cNvPr id="2" name="Table 1"/>
          <p:cNvGraphicFramePr>
            <a:graphicFrameLocks xmlns:a="http://schemas.openxmlformats.org/drawingml/2006/main" noGrp="1"/>
          </p:cNvGraphicFramePr>
          <p:nvPr/>
        </p:nvGraphicFramePr>
        <p:xfrm>
          <a:off x="5602145" y="1342547"/>
          <a:ext cx="6439383" cy="4491094"/>
        </p:xfrm>
        <a:graphic>
          <a:graphicData uri="http://schemas.openxmlformats.org/drawingml/2006/table">
            <a:tbl>
              <a:tblPr firstRow="1" firstCol="1" lastRow="0" lastCol="0" bandRow="1" bandCol="0"/>
              <a:tblGrid>
                <a:gridCol w="2224903"/>
                <a:gridCol w="4214480"/>
              </a:tblGrid>
              <a:tr h="608244">
                <a:tc gridSpan="2">
                  <a:txBody>
                    <a:bodyPr/>
                    <a:p>
                      <a:pPr algn="ctr">
                        <a:lnSpc>
                          <a:spcPct val="107000"/>
                        </a:lnSpc>
                        <a:spcBef>
                          <a:spcPts val="300"/>
                        </a:spcBef>
                        <a:spcAft>
                          <a:spcPts val="720"/>
                        </a:spcAft>
                        <a:defRPr/>
                      </a:pPr>
                      <a:r>
                        <a:rPr lang="bg-BG" sz="1800" b="0" i="1" u="none" strike="noStrike">
                          <a:latin typeface="Cambria"/>
                          <a:ea typeface="Times New Roman"/>
                          <a:cs typeface="Times New Roman"/>
                        </a:rPr>
                        <a:t>Проблем: дистанционното за телевизора не работи</a:t>
                      </a:r>
                      <a:endParaRPr lang="bg-BG" sz="2800" b="0" i="0" u="none" strike="noStrike">
                        <a:latin typeface="Arial"/>
                      </a:endParaRPr>
                    </a:p>
                  </a:txBody>
                  <a:tcPr marL="204497" marR="204497" marT="102249" marB="102249">
                    <a:lnL w="12700" algn="ctr">
                      <a:solidFill>
                        <a:srgbClr val="000000"/>
                      </a:solidFill>
                    </a:lnL>
                    <a:lnR w="12700" algn="ctr">
                      <a:solidFill>
                        <a:srgbClr val="000000"/>
                      </a:solidFill>
                    </a:lnR>
                    <a:lnT w="12700" algn="ctr">
                      <a:solidFill>
                        <a:srgbClr val="000000"/>
                      </a:solidFill>
                    </a:lnT>
                    <a:lnB w="12700" algn="ctr">
                      <a:solidFill>
                        <a:srgbClr val="000000"/>
                      </a:solidFill>
                    </a:lnB>
                  </a:tcPr>
                </a:tc>
                <a:tc hMerge="1">
                  <a:txBody>
                    <a:bodyPr/>
                    <a:p>
                      <a:endParaRPr/>
                    </a:p>
                  </a:txBody>
                </a:tc>
              </a:tr>
              <a:tr h="454334">
                <a:tc>
                  <a:txBody>
                    <a:bodyPr/>
                    <a:p>
                      <a:pPr algn="ctr">
                        <a:lnSpc>
                          <a:spcPct val="107000"/>
                        </a:lnSpc>
                        <a:spcBef>
                          <a:spcPts val="300"/>
                        </a:spcBef>
                        <a:spcAft>
                          <a:spcPts val="720"/>
                        </a:spcAft>
                        <a:defRPr/>
                      </a:pPr>
                      <a:r>
                        <a:rPr lang="bg-BG" sz="1800" b="0" i="1" u="none" strike="noStrike">
                          <a:latin typeface="Cambria"/>
                          <a:ea typeface="Times New Roman"/>
                          <a:cs typeface="Times New Roman"/>
                        </a:rPr>
                        <a:t>Компоненти</a:t>
                      </a:r>
                      <a:endParaRPr lang="bg-BG" sz="2800" b="0" i="0" u="none" strike="noStrike">
                        <a:latin typeface="Arial"/>
                      </a:endParaRPr>
                    </a:p>
                  </a:txBody>
                  <a:tcPr marL="153373" marR="153373" marT="21302" marB="0" anchor="ctr">
                    <a:lnL w="12700" algn="ctr">
                      <a:solidFill>
                        <a:srgbClr val="000000"/>
                      </a:solidFill>
                    </a:lnL>
                    <a:lnR w="12700" algn="ctr">
                      <a:solidFill>
                        <a:srgbClr val="000000"/>
                      </a:solidFill>
                    </a:lnR>
                    <a:lnT w="12700" algn="ctr">
                      <a:solidFill>
                        <a:srgbClr val="000000"/>
                      </a:solidFill>
                    </a:lnT>
                    <a:lnB w="12700" algn="ctr">
                      <a:solidFill>
                        <a:srgbClr val="000000"/>
                      </a:solidFill>
                    </a:lnB>
                  </a:tcPr>
                </a:tc>
                <a:tc>
                  <a:txBody>
                    <a:bodyPr/>
                    <a:p>
                      <a:pPr algn="ctr">
                        <a:lnSpc>
                          <a:spcPct val="107000"/>
                        </a:lnSpc>
                        <a:spcBef>
                          <a:spcPts val="300"/>
                        </a:spcBef>
                        <a:spcAft>
                          <a:spcPts val="720"/>
                        </a:spcAft>
                        <a:defRPr/>
                      </a:pPr>
                      <a:r>
                        <a:rPr lang="bg-BG" sz="1800" b="0" i="1" u="none" strike="noStrike">
                          <a:latin typeface="Cambria"/>
                          <a:ea typeface="Times New Roman"/>
                          <a:cs typeface="Times New Roman"/>
                        </a:rPr>
                        <a:t>Стъпки за изпълнение</a:t>
                      </a:r>
                      <a:endParaRPr lang="bg-BG" sz="2800" b="0" i="0" u="none" strike="noStrike">
                        <a:latin typeface="Arial"/>
                      </a:endParaRPr>
                    </a:p>
                  </a:txBody>
                  <a:tcPr marL="153373" marR="153373" marT="21302" marB="0" anchor="ctr">
                    <a:lnL w="12700" algn="ctr">
                      <a:solidFill>
                        <a:srgbClr val="000000"/>
                      </a:solidFill>
                    </a:lnL>
                    <a:lnR w="12700" algn="ctr">
                      <a:solidFill>
                        <a:srgbClr val="000000"/>
                      </a:solidFill>
                    </a:lnR>
                    <a:lnT w="12700" algn="ctr">
                      <a:solidFill>
                        <a:srgbClr val="000000"/>
                      </a:solidFill>
                    </a:lnT>
                    <a:lnB w="12700" algn="ctr">
                      <a:solidFill>
                        <a:srgbClr val="000000"/>
                      </a:solidFill>
                    </a:lnB>
                  </a:tcPr>
                </a:tc>
              </a:tr>
              <a:tr h="454334">
                <a:tc rowSpan="7">
                  <a:txBody>
                    <a:bodyPr/>
                    <a:p>
                      <a:pPr marL="285750" indent="-285750" algn="l">
                        <a:spcBef>
                          <a:spcPts val="300"/>
                        </a:spcBef>
                        <a:spcAft>
                          <a:spcPts val="720"/>
                        </a:spcAft>
                        <a:buClrTx/>
                        <a:buSzPct val="100000"/>
                        <a:buFont typeface="Courier New"/>
                        <a:buChar char="o"/>
                        <a:defRPr/>
                      </a:pPr>
                      <a:r>
                        <a:rPr lang="bg-BG" sz="1800" b="0" i="1" u="none" strike="noStrike">
                          <a:latin typeface="Calibri"/>
                          <a:ea typeface="Calibri"/>
                          <a:cs typeface="Times New Roman"/>
                        </a:rPr>
                        <a:t>дистанционно</a:t>
                      </a:r>
                      <a:endParaRPr lang="bg-BG" sz="1800" b="0" i="0" u="none" strike="noStrike">
                        <a:latin typeface="Arial"/>
                      </a:endParaRPr>
                    </a:p>
                    <a:p>
                      <a:pPr marL="347472" indent="-347472" algn="l">
                        <a:spcBef>
                          <a:spcPts val="300"/>
                        </a:spcBef>
                        <a:spcAft>
                          <a:spcPts val="720"/>
                        </a:spcAft>
                        <a:buFont typeface="Courier New"/>
                        <a:buChar char="o"/>
                        <a:defRPr/>
                      </a:pPr>
                      <a:r>
                        <a:rPr lang="bg-BG" sz="1800" b="0" i="1" u="none" strike="noStrike">
                          <a:latin typeface="Calibri"/>
                          <a:ea typeface="Calibri"/>
                          <a:cs typeface="Times New Roman"/>
                        </a:rPr>
                        <a:t> </a:t>
                      </a:r>
                      <a:endParaRPr lang="bg-BG" sz="2800" b="0" i="0" u="none" strike="noStrike">
                        <a:latin typeface="Arial"/>
                      </a:endParaRPr>
                    </a:p>
                    <a:p>
                      <a:pPr marL="347472" indent="-347472" algn="l">
                        <a:spcBef>
                          <a:spcPts val="300"/>
                        </a:spcBef>
                        <a:spcAft>
                          <a:spcPts val="720"/>
                        </a:spcAft>
                        <a:buFont typeface="Courier New"/>
                        <a:buChar char="o"/>
                        <a:defRPr/>
                      </a:pPr>
                      <a:r>
                        <a:rPr lang="bg-BG" sz="1800" b="0" i="1" u="none" strike="noStrike">
                          <a:latin typeface="Calibri"/>
                          <a:ea typeface="Calibri"/>
                          <a:cs typeface="Times New Roman"/>
                        </a:rPr>
                        <a:t> </a:t>
                      </a:r>
                      <a:endParaRPr lang="bg-BG" sz="2800" b="0" i="0" u="none" strike="noStrike">
                        <a:latin typeface="Arial"/>
                      </a:endParaRPr>
                    </a:p>
                    <a:p>
                      <a:pPr marL="347472" indent="-347472" algn="l">
                        <a:spcBef>
                          <a:spcPts val="300"/>
                        </a:spcBef>
                        <a:spcAft>
                          <a:spcPts val="720"/>
                        </a:spcAft>
                        <a:buFont typeface="Courier New"/>
                        <a:buChar char="o"/>
                        <a:defRPr/>
                      </a:pPr>
                      <a:r>
                        <a:rPr lang="bg-BG" sz="1800" b="0" i="1" u="none" strike="noStrike">
                          <a:latin typeface="Calibri"/>
                          <a:ea typeface="Calibri"/>
                          <a:cs typeface="Times New Roman"/>
                        </a:rPr>
                        <a:t>телефон</a:t>
                      </a:r>
                      <a:endParaRPr lang="bg-BG" sz="2800" b="0" i="0" u="none" strike="noStrike">
                        <a:latin typeface="Arial"/>
                      </a:endParaRPr>
                    </a:p>
                  </a:txBody>
                  <a:tcPr marL="204497" marR="204497" marT="102249" marB="102249">
                    <a:lnL w="12700" algn="ctr">
                      <a:solidFill>
                        <a:srgbClr val="000000"/>
                      </a:solidFill>
                    </a:lnL>
                    <a:lnR w="12700" algn="ctr">
                      <a:solidFill>
                        <a:srgbClr val="000000"/>
                      </a:solidFill>
                    </a:lnR>
                    <a:lnT w="12700" algn="ctr">
                      <a:solidFill>
                        <a:srgbClr val="000000"/>
                      </a:solidFill>
                    </a:lnT>
                    <a:lnB w="12700" algn="ctr">
                      <a:solidFill>
                        <a:srgbClr val="000000"/>
                      </a:solidFill>
                    </a:lnB>
                  </a:tcPr>
                </a:tc>
                <a:tc>
                  <a:txBody>
                    <a:bodyPr/>
                    <a:p>
                      <a:pPr algn="l">
                        <a:lnSpc>
                          <a:spcPct val="107000"/>
                        </a:lnSpc>
                        <a:spcBef>
                          <a:spcPts val="300"/>
                        </a:spcBef>
                        <a:spcAft>
                          <a:spcPts val="720"/>
                        </a:spcAft>
                        <a:defRPr/>
                      </a:pPr>
                      <a:r>
                        <a:rPr lang="bg-BG" sz="1800" b="0" i="1" u="none" strike="noStrike">
                          <a:latin typeface="Cambria"/>
                          <a:ea typeface="Times New Roman"/>
                          <a:cs typeface="Times New Roman"/>
                        </a:rPr>
                        <a:t>1) Смяна на батериите</a:t>
                      </a:r>
                      <a:endParaRPr lang="bg-BG" sz="2800" b="0" i="0" u="none" strike="noStrike">
                        <a:latin typeface="Arial"/>
                      </a:endParaRPr>
                    </a:p>
                  </a:txBody>
                  <a:tcPr marL="153373" marR="153373" marT="21302" marB="0">
                    <a:lnL w="12700" algn="ctr">
                      <a:solidFill>
                        <a:srgbClr val="000000"/>
                      </a:solidFill>
                    </a:lnL>
                    <a:lnR w="12700" algn="ctr">
                      <a:solidFill>
                        <a:srgbClr val="000000"/>
                      </a:solidFill>
                    </a:lnR>
                    <a:lnT w="12700" algn="ctr">
                      <a:solidFill>
                        <a:srgbClr val="000000"/>
                      </a:solidFill>
                    </a:lnT>
                    <a:lnB w="12700" algn="ctr">
                      <a:solidFill>
                        <a:srgbClr val="000000"/>
                      </a:solidFill>
                    </a:lnB>
                  </a:tcPr>
                </a:tc>
              </a:tr>
              <a:tr h="702511">
                <a:tc vMerge="1">
                  <a:txBody>
                    <a:bodyPr/>
                    <a:p>
                      <a:pPr>
                        <a:defRPr/>
                      </a:pPr>
                      <a:endParaRPr/>
                    </a:p>
                  </a:txBody>
                  <a:tcPr/>
                </a:tc>
                <a:tc>
                  <a:txBody>
                    <a:bodyPr/>
                    <a:p>
                      <a:pPr algn="l">
                        <a:lnSpc>
                          <a:spcPct val="107000"/>
                        </a:lnSpc>
                        <a:spcBef>
                          <a:spcPts val="300"/>
                        </a:spcBef>
                        <a:spcAft>
                          <a:spcPts val="720"/>
                        </a:spcAft>
                        <a:defRPr/>
                      </a:pPr>
                      <a:r>
                        <a:rPr lang="bg-BG" sz="1800" b="0" i="1" u="none" strike="noStrike">
                          <a:latin typeface="Cambria"/>
                          <a:ea typeface="Times New Roman"/>
                          <a:cs typeface="Times New Roman"/>
                        </a:rPr>
                        <a:t>2) Проверка за вид и нужен брой батерии</a:t>
                      </a:r>
                      <a:endParaRPr lang="bg-BG" sz="2800" b="0" i="0" u="none" strike="noStrike">
                        <a:latin typeface="Arial"/>
                      </a:endParaRPr>
                    </a:p>
                  </a:txBody>
                  <a:tcPr marL="153373" marR="153373" marT="21302" marB="0">
                    <a:lnL w="12700" algn="ctr">
                      <a:solidFill>
                        <a:srgbClr val="000000"/>
                      </a:solidFill>
                    </a:lnL>
                    <a:lnR w="12700" algn="ctr">
                      <a:solidFill>
                        <a:srgbClr val="000000"/>
                      </a:solidFill>
                    </a:lnR>
                    <a:lnT w="12700" algn="ctr">
                      <a:solidFill>
                        <a:srgbClr val="000000"/>
                      </a:solidFill>
                    </a:lnT>
                    <a:lnB w="12700" algn="ctr">
                      <a:solidFill>
                        <a:srgbClr val="000000"/>
                      </a:solidFill>
                    </a:lnB>
                  </a:tcPr>
                </a:tc>
              </a:tr>
              <a:tr h="454334">
                <a:tc vMerge="1">
                  <a:txBody>
                    <a:bodyPr/>
                    <a:p>
                      <a:pPr>
                        <a:defRPr/>
                      </a:pPr>
                      <a:endParaRPr/>
                    </a:p>
                  </a:txBody>
                  <a:tcPr/>
                </a:tc>
                <a:tc>
                  <a:txBody>
                    <a:bodyPr/>
                    <a:p>
                      <a:pPr algn="l">
                        <a:lnSpc>
                          <a:spcPct val="107000"/>
                        </a:lnSpc>
                        <a:spcBef>
                          <a:spcPts val="300"/>
                        </a:spcBef>
                        <a:spcAft>
                          <a:spcPts val="720"/>
                        </a:spcAft>
                        <a:defRPr/>
                      </a:pPr>
                      <a:r>
                        <a:rPr lang="bg-BG" sz="1800" b="0" i="1" u="none" strike="noStrike">
                          <a:latin typeface="Cambria"/>
                          <a:ea typeface="Times New Roman"/>
                          <a:cs typeface="Times New Roman"/>
                        </a:rPr>
                        <a:t>3) </a:t>
                      </a:r>
                      <a:endParaRPr lang="bg-BG" sz="2800" b="0" i="0" u="none" strike="noStrike">
                        <a:latin typeface="Arial"/>
                      </a:endParaRPr>
                    </a:p>
                  </a:txBody>
                  <a:tcPr marL="153373" marR="153373" marT="21302" marB="0">
                    <a:lnL w="12700" algn="ctr">
                      <a:solidFill>
                        <a:srgbClr val="000000"/>
                      </a:solidFill>
                    </a:lnL>
                    <a:lnR w="12700" algn="ctr">
                      <a:solidFill>
                        <a:srgbClr val="000000"/>
                      </a:solidFill>
                    </a:lnR>
                    <a:lnT w="12700" algn="ctr">
                      <a:solidFill>
                        <a:srgbClr val="000000"/>
                      </a:solidFill>
                    </a:lnT>
                    <a:lnB w="12700" algn="ctr">
                      <a:solidFill>
                        <a:srgbClr val="000000"/>
                      </a:solidFill>
                    </a:lnB>
                  </a:tcPr>
                </a:tc>
              </a:tr>
              <a:tr h="454334">
                <a:tc vMerge="1">
                  <a:txBody>
                    <a:bodyPr/>
                    <a:p>
                      <a:pPr>
                        <a:defRPr/>
                      </a:pPr>
                      <a:endParaRPr/>
                    </a:p>
                  </a:txBody>
                  <a:tcPr/>
                </a:tc>
                <a:tc>
                  <a:txBody>
                    <a:bodyPr/>
                    <a:p>
                      <a:pPr algn="l">
                        <a:lnSpc>
                          <a:spcPct val="107000"/>
                        </a:lnSpc>
                        <a:spcBef>
                          <a:spcPts val="300"/>
                        </a:spcBef>
                        <a:spcAft>
                          <a:spcPts val="720"/>
                        </a:spcAft>
                        <a:defRPr/>
                      </a:pPr>
                      <a:r>
                        <a:rPr lang="bg-BG" sz="1800" b="0" i="1" u="none" strike="noStrike">
                          <a:latin typeface="Cambria"/>
                          <a:ea typeface="Times New Roman"/>
                          <a:cs typeface="Times New Roman"/>
                        </a:rPr>
                        <a:t>4) </a:t>
                      </a:r>
                      <a:endParaRPr lang="bg-BG" sz="2800" b="0" i="0" u="none" strike="noStrike">
                        <a:latin typeface="Arial"/>
                      </a:endParaRPr>
                    </a:p>
                  </a:txBody>
                  <a:tcPr marL="153373" marR="153373" marT="21302" marB="0">
                    <a:lnL w="12700" algn="ctr">
                      <a:solidFill>
                        <a:srgbClr val="000000"/>
                      </a:solidFill>
                    </a:lnL>
                    <a:lnR w="12700" algn="ctr">
                      <a:solidFill>
                        <a:srgbClr val="000000"/>
                      </a:solidFill>
                    </a:lnR>
                    <a:lnT w="12700" algn="ctr">
                      <a:solidFill>
                        <a:srgbClr val="000000"/>
                      </a:solidFill>
                    </a:lnT>
                    <a:lnB w="12700" algn="ctr">
                      <a:solidFill>
                        <a:srgbClr val="000000"/>
                      </a:solidFill>
                    </a:lnB>
                  </a:tcPr>
                </a:tc>
              </a:tr>
              <a:tr h="454334">
                <a:tc vMerge="1">
                  <a:txBody>
                    <a:bodyPr/>
                    <a:p>
                      <a:pPr>
                        <a:defRPr/>
                      </a:pPr>
                      <a:endParaRPr/>
                    </a:p>
                  </a:txBody>
                  <a:tcPr/>
                </a:tc>
                <a:tc>
                  <a:txBody>
                    <a:bodyPr/>
                    <a:p>
                      <a:pPr algn="l">
                        <a:lnSpc>
                          <a:spcPct val="107000"/>
                        </a:lnSpc>
                        <a:spcBef>
                          <a:spcPts val="300"/>
                        </a:spcBef>
                        <a:spcAft>
                          <a:spcPts val="720"/>
                        </a:spcAft>
                        <a:defRPr/>
                      </a:pPr>
                      <a:r>
                        <a:rPr lang="bg-BG" sz="1800" b="0" i="1" u="none" strike="noStrike">
                          <a:latin typeface="Cambria"/>
                          <a:ea typeface="Times New Roman"/>
                          <a:cs typeface="Times New Roman"/>
                        </a:rPr>
                        <a:t>5)</a:t>
                      </a:r>
                      <a:endParaRPr lang="bg-BG" sz="2800" b="0" i="0" u="none" strike="noStrike">
                        <a:latin typeface="Arial"/>
                      </a:endParaRPr>
                    </a:p>
                  </a:txBody>
                  <a:tcPr marL="153373" marR="153373" marT="21302" marB="0">
                    <a:lnL w="12700" algn="ctr">
                      <a:solidFill>
                        <a:srgbClr val="000000"/>
                      </a:solidFill>
                    </a:lnL>
                    <a:lnR w="12700" algn="ctr">
                      <a:solidFill>
                        <a:srgbClr val="000000"/>
                      </a:solidFill>
                    </a:lnR>
                    <a:lnT w="12700" algn="ctr">
                      <a:solidFill>
                        <a:srgbClr val="000000"/>
                      </a:solidFill>
                    </a:lnT>
                    <a:lnB w="12700" algn="ctr">
                      <a:solidFill>
                        <a:srgbClr val="000000"/>
                      </a:solidFill>
                    </a:lnB>
                  </a:tcPr>
                </a:tc>
              </a:tr>
              <a:tr h="454334">
                <a:tc vMerge="1">
                  <a:txBody>
                    <a:bodyPr/>
                    <a:p>
                      <a:pPr>
                        <a:defRPr/>
                      </a:pPr>
                      <a:endParaRPr/>
                    </a:p>
                  </a:txBody>
                  <a:tcPr/>
                </a:tc>
                <a:tc>
                  <a:txBody>
                    <a:bodyPr/>
                    <a:p>
                      <a:pPr algn="l">
                        <a:lnSpc>
                          <a:spcPct val="107000"/>
                        </a:lnSpc>
                        <a:spcBef>
                          <a:spcPts val="300"/>
                        </a:spcBef>
                        <a:spcAft>
                          <a:spcPts val="720"/>
                        </a:spcAft>
                        <a:defRPr/>
                      </a:pPr>
                      <a:r>
                        <a:rPr lang="bg-BG" sz="1800" b="0" i="1" u="none" strike="noStrike">
                          <a:latin typeface="Cambria"/>
                          <a:ea typeface="Times New Roman"/>
                          <a:cs typeface="Times New Roman"/>
                        </a:rPr>
                        <a:t>6)</a:t>
                      </a:r>
                      <a:endParaRPr lang="bg-BG" sz="2800" b="0" i="0" u="none" strike="noStrike">
                        <a:latin typeface="Arial"/>
                      </a:endParaRPr>
                    </a:p>
                  </a:txBody>
                  <a:tcPr marL="153373" marR="153373" marT="21302" marB="0">
                    <a:lnL w="12700" algn="ctr">
                      <a:solidFill>
                        <a:srgbClr val="000000"/>
                      </a:solidFill>
                    </a:lnL>
                    <a:lnR w="12700" algn="ctr">
                      <a:solidFill>
                        <a:srgbClr val="000000"/>
                      </a:solidFill>
                    </a:lnR>
                    <a:lnT w="12700" algn="ctr">
                      <a:solidFill>
                        <a:srgbClr val="000000"/>
                      </a:solidFill>
                    </a:lnT>
                    <a:lnB w="12700" algn="ctr">
                      <a:solidFill>
                        <a:srgbClr val="000000"/>
                      </a:solidFill>
                    </a:lnB>
                  </a:tcPr>
                </a:tc>
              </a:tr>
              <a:tr h="454334">
                <a:tc vMerge="1">
                  <a:txBody>
                    <a:bodyPr/>
                    <a:p>
                      <a:pPr>
                        <a:defRPr/>
                      </a:pPr>
                      <a:endParaRPr/>
                    </a:p>
                  </a:txBody>
                  <a:tcPr/>
                </a:tc>
                <a:tc>
                  <a:txBody>
                    <a:bodyPr/>
                    <a:p>
                      <a:pPr algn="l">
                        <a:lnSpc>
                          <a:spcPct val="107000"/>
                        </a:lnSpc>
                        <a:spcBef>
                          <a:spcPts val="300"/>
                        </a:spcBef>
                        <a:spcAft>
                          <a:spcPts val="720"/>
                        </a:spcAft>
                        <a:defRPr/>
                      </a:pPr>
                      <a:r>
                        <a:rPr lang="bg-BG" sz="1800" b="0" i="1" u="none" strike="noStrike">
                          <a:latin typeface="Cambria"/>
                          <a:ea typeface="Times New Roman"/>
                          <a:cs typeface="Times New Roman"/>
                        </a:rPr>
                        <a:t>7) Свързване с магазина</a:t>
                      </a:r>
                      <a:endParaRPr lang="bg-BG" sz="2800" b="0" i="0" u="none" strike="noStrike">
                        <a:latin typeface="Arial"/>
                      </a:endParaRPr>
                    </a:p>
                  </a:txBody>
                  <a:tcPr marL="153373" marR="153373" marT="21302" marB="0">
                    <a:lnL w="12700" algn="ctr">
                      <a:solidFill>
                        <a:srgbClr val="000000"/>
                      </a:solidFill>
                    </a:lnL>
                    <a:lnR w="12700" algn="ctr">
                      <a:solidFill>
                        <a:srgbClr val="000000"/>
                      </a:solidFill>
                    </a:lnR>
                    <a:lnT w="12700" algn="ctr">
                      <a:solidFill>
                        <a:srgbClr val="000000"/>
                      </a:solidFill>
                    </a:lnT>
                    <a:lnB w="12700" algn="ctr">
                      <a:solidFill>
                        <a:srgbClr val="000000"/>
                      </a:solidFill>
                    </a:lnB>
                  </a:tcPr>
                </a:tc>
              </a:tr>
            </a:tbl>
          </a:graphicData>
        </a:graphic>
      </p:graphicFrame>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Title 1"/>
          <p:cNvSpPr>
            <a:spLocks noGrp="1"/>
          </p:cNvSpPr>
          <p:nvPr>
            <p:ph type="title"/>
          </p:nvPr>
        </p:nvSpPr>
        <p:spPr bwMode="auto">
          <a:xfrm>
            <a:off x="0" y="322096"/>
            <a:ext cx="12192000" cy="826507"/>
          </a:xfrm>
        </p:spPr>
        <p:txBody>
          <a:bodyPr/>
          <a:lstStyle/>
          <a:p>
            <a:pPr>
              <a:defRPr/>
            </a:pPr>
            <a:r>
              <a:rPr lang="bg-BG"/>
              <a:t>4.4. Практическа задача (Вариант №3)</a:t>
            </a:r>
            <a:endParaRPr/>
          </a:p>
        </p:txBody>
      </p:sp>
      <p:sp>
        <p:nvSpPr>
          <p:cNvPr id="7" name="TextBox 6"/>
          <p:cNvSpPr txBox="1"/>
          <p:nvPr/>
        </p:nvSpPr>
        <p:spPr bwMode="auto">
          <a:xfrm>
            <a:off x="127320" y="1125452"/>
            <a:ext cx="5451676" cy="5211491"/>
          </a:xfrm>
          <a:prstGeom prst="rect">
            <a:avLst/>
          </a:prstGeom>
          <a:noFill/>
        </p:spPr>
        <p:txBody>
          <a:bodyPr wrap="square">
            <a:spAutoFit/>
          </a:bodyPr>
          <a:lstStyle/>
          <a:p>
            <a:pPr>
              <a:lnSpc>
                <a:spcPct val="107000"/>
              </a:lnSpc>
              <a:spcBef>
                <a:spcPts val="1200"/>
              </a:spcBef>
              <a:spcAft>
                <a:spcPts val="800"/>
              </a:spcAft>
              <a:defRPr/>
            </a:pPr>
            <a:r>
              <a:rPr lang="bg-BG" sz="1800">
                <a:latin typeface="Cambria"/>
                <a:ea typeface="Times New Roman"/>
                <a:cs typeface="Times New Roman"/>
              </a:rPr>
              <a:t>Прочетете текста, подчертайте компонентите и стъпките за изпълнение на алгоритъма и попълнете празните места в таблицата.</a:t>
            </a:r>
            <a:endParaRPr sz="1800">
              <a:latin typeface="Cambria"/>
              <a:ea typeface="Times New Roman"/>
              <a:cs typeface="Times New Roman"/>
            </a:endParaRPr>
          </a:p>
          <a:p>
            <a:pPr algn="just">
              <a:lnSpc>
                <a:spcPct val="107000"/>
              </a:lnSpc>
              <a:spcAft>
                <a:spcPts val="800"/>
              </a:spcAft>
              <a:defRPr/>
            </a:pPr>
            <a:r>
              <a:rPr lang="bg-BG" sz="1800" i="1">
                <a:latin typeface="Cambria"/>
                <a:ea typeface="Times New Roman"/>
                <a:cs typeface="Times New Roman"/>
              </a:rPr>
              <a:t>„Докато пишете върху своя </a:t>
            </a:r>
            <a:r>
              <a:rPr lang="bg-BG" sz="1800" b="1" i="1" u="sng">
                <a:latin typeface="Cambria"/>
                <a:ea typeface="Times New Roman"/>
                <a:cs typeface="Times New Roman"/>
              </a:rPr>
              <a:t>графичен таблет</a:t>
            </a:r>
            <a:r>
              <a:rPr lang="bg-BG" sz="1800" i="1">
                <a:latin typeface="Cambria"/>
                <a:ea typeface="Times New Roman"/>
                <a:cs typeface="Times New Roman"/>
              </a:rPr>
              <a:t>, забелязвате, че някои думи се появяват върху виртуалната бяла дъска, а други – не. Тъй като той е свързан с компютъра чрез </a:t>
            </a:r>
            <a:r>
              <a:rPr lang="bg-BG" sz="1800" i="1" u="sng">
                <a:latin typeface="Cambria"/>
                <a:ea typeface="Times New Roman"/>
                <a:cs typeface="Times New Roman"/>
              </a:rPr>
              <a:t>U</a:t>
            </a:r>
            <a:r>
              <a:rPr lang="en-US" sz="1800" i="1" u="sng">
                <a:latin typeface="Cambria"/>
                <a:ea typeface="Times New Roman"/>
                <a:cs typeface="Times New Roman"/>
              </a:rPr>
              <a:t>SB </a:t>
            </a:r>
            <a:r>
              <a:rPr lang="en-US" sz="1800" i="1" u="sng">
                <a:latin typeface="Cambria"/>
                <a:ea typeface="Times New Roman"/>
                <a:cs typeface="Times New Roman"/>
              </a:rPr>
              <a:t>к</a:t>
            </a:r>
            <a:r>
              <a:rPr lang="bg-BG" sz="1800" i="1" u="sng">
                <a:latin typeface="Cambria"/>
                <a:ea typeface="Times New Roman"/>
                <a:cs typeface="Times New Roman"/>
              </a:rPr>
              <a:t>абел</a:t>
            </a:r>
            <a:r>
              <a:rPr lang="bg-BG" sz="1800" i="1" u="sng">
                <a:latin typeface="Cambria"/>
                <a:ea typeface="Times New Roman"/>
                <a:cs typeface="Times New Roman"/>
              </a:rPr>
              <a:t>, решавате да го извадите и да го свържете отново</a:t>
            </a:r>
            <a:r>
              <a:rPr lang="bg-BG" sz="1800" i="1">
                <a:latin typeface="Cambria"/>
                <a:ea typeface="Times New Roman"/>
                <a:cs typeface="Times New Roman"/>
              </a:rPr>
              <a:t>. Това действие не е помогнало и затова рестартирате компютъра си. Това също не е решило проблема и предприемате деинсталиране и повторно инсталиране на софтуера на графичния таблет. За съжаление, устройството все още не функционира нормално и взимате решение да проверите дали устройството е в гаранция и да </a:t>
            </a:r>
            <a:r>
              <a:rPr lang="bg-BG" sz="1800" i="1" u="sng">
                <a:latin typeface="Cambria"/>
                <a:ea typeface="Times New Roman"/>
                <a:cs typeface="Times New Roman"/>
              </a:rPr>
              <a:t>звъннете по </a:t>
            </a:r>
            <a:r>
              <a:rPr lang="bg-BG" sz="1800" b="1" i="1" u="sng">
                <a:latin typeface="Cambria"/>
                <a:ea typeface="Times New Roman"/>
                <a:cs typeface="Times New Roman"/>
              </a:rPr>
              <a:t>телефона</a:t>
            </a:r>
            <a:r>
              <a:rPr lang="bg-BG" sz="1800" i="1" u="sng">
                <a:latin typeface="Cambria"/>
                <a:ea typeface="Times New Roman"/>
                <a:cs typeface="Times New Roman"/>
              </a:rPr>
              <a:t> на магазина</a:t>
            </a:r>
            <a:r>
              <a:rPr lang="bg-BG" sz="1800" i="1">
                <a:latin typeface="Cambria"/>
                <a:ea typeface="Times New Roman"/>
                <a:cs typeface="Times New Roman"/>
              </a:rPr>
              <a:t>, от който сте го закупили.“</a:t>
            </a:r>
            <a:endParaRPr sz="1800">
              <a:latin typeface="Cambria"/>
              <a:ea typeface="Times New Roman"/>
              <a:cs typeface="Times New Roman"/>
            </a:endParaRPr>
          </a:p>
        </p:txBody>
      </p:sp>
      <p:graphicFrame>
        <p:nvGraphicFramePr>
          <p:cNvPr id="2" name="Table 1"/>
          <p:cNvGraphicFramePr>
            <a:graphicFrameLocks xmlns:a="http://schemas.openxmlformats.org/drawingml/2006/main" noGrp="1"/>
          </p:cNvGraphicFramePr>
          <p:nvPr/>
        </p:nvGraphicFramePr>
        <p:xfrm>
          <a:off x="5602145" y="1342547"/>
          <a:ext cx="6439383" cy="4602355"/>
        </p:xfrm>
        <a:graphic>
          <a:graphicData uri="http://schemas.openxmlformats.org/drawingml/2006/table">
            <a:tbl>
              <a:tblPr firstRow="1" firstCol="1" lastRow="0" lastCol="0" bandRow="1" bandCol="0"/>
              <a:tblGrid>
                <a:gridCol w="2224903"/>
                <a:gridCol w="4214480"/>
              </a:tblGrid>
              <a:tr h="608244">
                <a:tc gridSpan="2">
                  <a:txBody>
                    <a:bodyPr/>
                    <a:p>
                      <a:pPr algn="ctr">
                        <a:lnSpc>
                          <a:spcPct val="107000"/>
                        </a:lnSpc>
                        <a:spcBef>
                          <a:spcPts val="300"/>
                        </a:spcBef>
                        <a:spcAft>
                          <a:spcPts val="720"/>
                        </a:spcAft>
                        <a:defRPr/>
                      </a:pPr>
                      <a:r>
                        <a:rPr lang="bg-BG" sz="1800" b="0" i="1" u="none" strike="noStrike">
                          <a:latin typeface="Cambria"/>
                          <a:ea typeface="Times New Roman"/>
                          <a:cs typeface="Times New Roman"/>
                        </a:rPr>
                        <a:t>Проблем: дистанционното за телевизора не работи</a:t>
                      </a:r>
                      <a:endParaRPr lang="bg-BG" sz="2800" b="0" i="0" u="none" strike="noStrike">
                        <a:latin typeface="Arial"/>
                      </a:endParaRPr>
                    </a:p>
                  </a:txBody>
                  <a:tcPr marL="204497" marR="204497" marT="102249" marB="102249">
                    <a:lnL w="12700" algn="ctr">
                      <a:solidFill>
                        <a:srgbClr val="000000"/>
                      </a:solidFill>
                    </a:lnL>
                    <a:lnR w="12700" algn="ctr">
                      <a:solidFill>
                        <a:srgbClr val="000000"/>
                      </a:solidFill>
                    </a:lnR>
                    <a:lnT w="12700" algn="ctr">
                      <a:solidFill>
                        <a:srgbClr val="000000"/>
                      </a:solidFill>
                    </a:lnT>
                    <a:lnB w="12700" algn="ctr">
                      <a:solidFill>
                        <a:srgbClr val="000000"/>
                      </a:solidFill>
                    </a:lnB>
                  </a:tcPr>
                </a:tc>
                <a:tc hMerge="1">
                  <a:txBody>
                    <a:bodyPr/>
                    <a:p>
                      <a:endParaRPr/>
                    </a:p>
                  </a:txBody>
                </a:tc>
              </a:tr>
              <a:tr h="454334">
                <a:tc>
                  <a:txBody>
                    <a:bodyPr/>
                    <a:p>
                      <a:pPr algn="ctr">
                        <a:lnSpc>
                          <a:spcPct val="107000"/>
                        </a:lnSpc>
                        <a:spcBef>
                          <a:spcPts val="300"/>
                        </a:spcBef>
                        <a:spcAft>
                          <a:spcPts val="720"/>
                        </a:spcAft>
                        <a:defRPr/>
                      </a:pPr>
                      <a:r>
                        <a:rPr lang="bg-BG" sz="1800" b="0" i="1" u="none" strike="noStrike">
                          <a:latin typeface="Cambria"/>
                          <a:ea typeface="Times New Roman"/>
                          <a:cs typeface="Times New Roman"/>
                        </a:rPr>
                        <a:t>Компоненти</a:t>
                      </a:r>
                      <a:endParaRPr lang="bg-BG" sz="2800" b="0" i="0" u="none" strike="noStrike">
                        <a:latin typeface="Arial"/>
                      </a:endParaRPr>
                    </a:p>
                  </a:txBody>
                  <a:tcPr marL="153373" marR="153373" marT="21302" marB="0" anchor="ctr">
                    <a:lnL w="12700" algn="ctr">
                      <a:solidFill>
                        <a:srgbClr val="000000"/>
                      </a:solidFill>
                    </a:lnL>
                    <a:lnR w="12700" algn="ctr">
                      <a:solidFill>
                        <a:srgbClr val="000000"/>
                      </a:solidFill>
                    </a:lnR>
                    <a:lnT w="12700" algn="ctr">
                      <a:solidFill>
                        <a:srgbClr val="000000"/>
                      </a:solidFill>
                    </a:lnT>
                    <a:lnB w="12700" algn="ctr">
                      <a:solidFill>
                        <a:srgbClr val="000000"/>
                      </a:solidFill>
                    </a:lnB>
                  </a:tcPr>
                </a:tc>
                <a:tc>
                  <a:txBody>
                    <a:bodyPr/>
                    <a:p>
                      <a:pPr algn="ctr">
                        <a:lnSpc>
                          <a:spcPct val="107000"/>
                        </a:lnSpc>
                        <a:spcBef>
                          <a:spcPts val="300"/>
                        </a:spcBef>
                        <a:spcAft>
                          <a:spcPts val="720"/>
                        </a:spcAft>
                        <a:defRPr/>
                      </a:pPr>
                      <a:r>
                        <a:rPr lang="bg-BG" sz="1800" b="0" i="1" u="none" strike="noStrike">
                          <a:latin typeface="Cambria"/>
                          <a:ea typeface="Times New Roman"/>
                          <a:cs typeface="Times New Roman"/>
                        </a:rPr>
                        <a:t>Стъпки за изпълнение</a:t>
                      </a:r>
                      <a:endParaRPr lang="bg-BG" sz="2800" b="0" i="0" u="none" strike="noStrike">
                        <a:latin typeface="Arial"/>
                      </a:endParaRPr>
                    </a:p>
                  </a:txBody>
                  <a:tcPr marL="153373" marR="153373" marT="21302" marB="0" anchor="ctr">
                    <a:lnL w="12700" algn="ctr">
                      <a:solidFill>
                        <a:srgbClr val="000000"/>
                      </a:solidFill>
                    </a:lnL>
                    <a:lnR w="12700" algn="ctr">
                      <a:solidFill>
                        <a:srgbClr val="000000"/>
                      </a:solidFill>
                    </a:lnR>
                    <a:lnT w="12700" algn="ctr">
                      <a:solidFill>
                        <a:srgbClr val="000000"/>
                      </a:solidFill>
                    </a:lnT>
                    <a:lnB w="12700" algn="ctr">
                      <a:solidFill>
                        <a:srgbClr val="000000"/>
                      </a:solidFill>
                    </a:lnB>
                  </a:tcPr>
                </a:tc>
              </a:tr>
              <a:tr h="454334">
                <a:tc rowSpan="7">
                  <a:txBody>
                    <a:bodyPr/>
                    <a:p>
                      <a:pPr marL="285750" lvl="0" indent="-285750">
                        <a:buFont typeface="Courier New"/>
                        <a:buChar char="o"/>
                        <a:defRPr/>
                      </a:pPr>
                      <a:r>
                        <a:rPr lang="bg-BG" sz="1800" i="1">
                          <a:solidFill>
                            <a:schemeClr val="tx1"/>
                          </a:solidFill>
                          <a:latin typeface="+mn-lt"/>
                          <a:ea typeface="+mn-ea"/>
                          <a:cs typeface="+mn-cs"/>
                        </a:rPr>
                        <a:t>Графичен таблет</a:t>
                      </a:r>
                      <a:endParaRPr sz="1800">
                        <a:solidFill>
                          <a:schemeClr val="tx1"/>
                        </a:solidFill>
                        <a:latin typeface="+mn-lt"/>
                        <a:ea typeface="+mn-ea"/>
                        <a:cs typeface="+mn-cs"/>
                      </a:endParaRPr>
                    </a:p>
                    <a:p>
                      <a:pPr marL="285750" lvl="0" indent="-285750">
                        <a:buFont typeface="Courier New"/>
                        <a:buChar char="o"/>
                        <a:defRPr/>
                      </a:pPr>
                      <a:r>
                        <a:rPr lang="bg-BG" sz="1800" i="1">
                          <a:solidFill>
                            <a:schemeClr val="tx1"/>
                          </a:solidFill>
                          <a:latin typeface="+mn-lt"/>
                          <a:ea typeface="+mn-ea"/>
                          <a:cs typeface="+mn-cs"/>
                        </a:rPr>
                        <a:t> </a:t>
                      </a:r>
                      <a:endParaRPr sz="1800">
                        <a:solidFill>
                          <a:schemeClr val="tx1"/>
                        </a:solidFill>
                        <a:latin typeface="+mn-lt"/>
                        <a:ea typeface="+mn-ea"/>
                        <a:cs typeface="+mn-cs"/>
                      </a:endParaRPr>
                    </a:p>
                    <a:p>
                      <a:pPr marL="285750" indent="-285750">
                        <a:buFont typeface="Courier New"/>
                        <a:buChar char="o"/>
                        <a:defRPr/>
                      </a:pPr>
                      <a:r>
                        <a:rPr lang="bg-BG" sz="1800" i="1">
                          <a:solidFill>
                            <a:schemeClr val="tx1"/>
                          </a:solidFill>
                          <a:latin typeface="+mn-lt"/>
                          <a:ea typeface="+mn-ea"/>
                          <a:cs typeface="+mn-cs"/>
                        </a:rPr>
                        <a:t>Телефон</a:t>
                      </a:r>
                      <a:r>
                        <a:rPr/>
                        <a:t> </a:t>
                      </a:r>
                      <a:endParaRPr lang="bg-BG" sz="2800" b="0" i="0" u="none" strike="noStrike">
                        <a:latin typeface="Arial"/>
                      </a:endParaRPr>
                    </a:p>
                  </a:txBody>
                  <a:tcPr marL="204497" marR="204497" marT="102249" marB="102249">
                    <a:lnL w="12700" algn="ctr">
                      <a:solidFill>
                        <a:srgbClr val="000000"/>
                      </a:solidFill>
                    </a:lnL>
                    <a:lnR w="12700" algn="ctr">
                      <a:solidFill>
                        <a:srgbClr val="000000"/>
                      </a:solidFill>
                    </a:lnR>
                    <a:lnT w="12700" algn="ctr">
                      <a:solidFill>
                        <a:srgbClr val="000000"/>
                      </a:solidFill>
                    </a:lnT>
                    <a:lnB w="12700" algn="ctr">
                      <a:solidFill>
                        <a:srgbClr val="000000"/>
                      </a:solidFill>
                    </a:lnB>
                  </a:tcPr>
                </a:tc>
                <a:tc>
                  <a:txBody>
                    <a:bodyPr/>
                    <a:p>
                      <a:pPr>
                        <a:lnSpc>
                          <a:spcPct val="107000"/>
                        </a:lnSpc>
                        <a:spcBef>
                          <a:spcPts val="300"/>
                        </a:spcBef>
                        <a:spcAft>
                          <a:spcPts val="720"/>
                        </a:spcAft>
                        <a:defRPr/>
                      </a:pPr>
                      <a:r>
                        <a:rPr lang="bg-BG" sz="1800" i="1">
                          <a:latin typeface="Cambria"/>
                          <a:ea typeface="Times New Roman"/>
                          <a:cs typeface="Times New Roman"/>
                        </a:rPr>
                        <a:t>1) Изваждане на U</a:t>
                      </a:r>
                      <a:r>
                        <a:rPr lang="en-US" sz="1800" i="1">
                          <a:latin typeface="Cambria"/>
                          <a:ea typeface="Times New Roman"/>
                          <a:cs typeface="Times New Roman"/>
                        </a:rPr>
                        <a:t>SB </a:t>
                      </a:r>
                      <a:r>
                        <a:rPr lang="bg-BG" sz="1800" i="1">
                          <a:latin typeface="Cambria"/>
                          <a:ea typeface="Times New Roman"/>
                          <a:cs typeface="Times New Roman"/>
                        </a:rPr>
                        <a:t>кабела на графичния таблет</a:t>
                      </a:r>
                      <a:endParaRPr sz="1600">
                        <a:latin typeface="Cambria"/>
                        <a:ea typeface="Times New Roman"/>
                        <a:cs typeface="Times New Roman"/>
                      </a:endParaRPr>
                    </a:p>
                  </a:txBody>
                  <a:tcPr marL="68580" marR="68580" marT="0" marB="0">
                    <a:lnL w="12700" algn="ctr">
                      <a:solidFill>
                        <a:srgbClr val="000000"/>
                      </a:solidFill>
                    </a:lnL>
                    <a:lnR w="12700" algn="ctr">
                      <a:solidFill>
                        <a:srgbClr val="000000"/>
                      </a:solidFill>
                    </a:lnR>
                    <a:lnT w="12700" algn="ctr">
                      <a:solidFill>
                        <a:srgbClr val="000000"/>
                      </a:solidFill>
                    </a:lnT>
                    <a:lnB w="12700" algn="ctr">
                      <a:solidFill>
                        <a:srgbClr val="000000"/>
                      </a:solidFill>
                    </a:lnB>
                  </a:tcPr>
                </a:tc>
              </a:tr>
              <a:tr h="702511">
                <a:tc vMerge="1">
                  <a:txBody>
                    <a:bodyPr/>
                    <a:p>
                      <a:pPr>
                        <a:defRPr/>
                      </a:pPr>
                      <a:endParaRPr/>
                    </a:p>
                  </a:txBody>
                  <a:tcPr/>
                </a:tc>
                <a:tc>
                  <a:txBody>
                    <a:bodyPr/>
                    <a:p>
                      <a:pPr>
                        <a:lnSpc>
                          <a:spcPct val="107000"/>
                        </a:lnSpc>
                        <a:spcBef>
                          <a:spcPts val="300"/>
                        </a:spcBef>
                        <a:spcAft>
                          <a:spcPts val="720"/>
                        </a:spcAft>
                        <a:defRPr/>
                      </a:pPr>
                      <a:r>
                        <a:rPr lang="bg-BG" sz="1800" i="1">
                          <a:latin typeface="Cambria"/>
                          <a:ea typeface="Times New Roman"/>
                          <a:cs typeface="Times New Roman"/>
                        </a:rPr>
                        <a:t>2) Свързване на графичния таблет с компютъра</a:t>
                      </a:r>
                      <a:endParaRPr sz="1600">
                        <a:latin typeface="Cambria"/>
                        <a:ea typeface="Times New Roman"/>
                        <a:cs typeface="Times New Roman"/>
                      </a:endParaRPr>
                    </a:p>
                  </a:txBody>
                  <a:tcPr marL="68580" marR="68580" marT="0" marB="0" anchor="ctr">
                    <a:lnL w="12700" algn="ctr">
                      <a:solidFill>
                        <a:srgbClr val="000000"/>
                      </a:solidFill>
                    </a:lnL>
                    <a:lnR w="12700" algn="ctr">
                      <a:solidFill>
                        <a:srgbClr val="000000"/>
                      </a:solidFill>
                    </a:lnR>
                    <a:lnT w="12700" algn="ctr">
                      <a:solidFill>
                        <a:srgbClr val="000000"/>
                      </a:solidFill>
                    </a:lnT>
                    <a:lnB w="12700" algn="ctr">
                      <a:solidFill>
                        <a:srgbClr val="000000"/>
                      </a:solidFill>
                    </a:lnB>
                  </a:tcPr>
                </a:tc>
              </a:tr>
              <a:tr h="454334">
                <a:tc vMerge="1">
                  <a:txBody>
                    <a:bodyPr/>
                    <a:p>
                      <a:pPr>
                        <a:defRPr/>
                      </a:pPr>
                      <a:endParaRPr/>
                    </a:p>
                  </a:txBody>
                  <a:tcPr/>
                </a:tc>
                <a:tc>
                  <a:txBody>
                    <a:bodyPr/>
                    <a:p>
                      <a:pPr algn="l">
                        <a:lnSpc>
                          <a:spcPct val="107000"/>
                        </a:lnSpc>
                        <a:spcBef>
                          <a:spcPts val="300"/>
                        </a:spcBef>
                        <a:spcAft>
                          <a:spcPts val="720"/>
                        </a:spcAft>
                        <a:defRPr/>
                      </a:pPr>
                      <a:r>
                        <a:rPr lang="bg-BG" sz="1800" b="0" i="1" u="none" strike="noStrike">
                          <a:latin typeface="Cambria"/>
                          <a:ea typeface="Times New Roman"/>
                          <a:cs typeface="Times New Roman"/>
                        </a:rPr>
                        <a:t>3) </a:t>
                      </a:r>
                      <a:endParaRPr lang="bg-BG" sz="2800" b="0" i="0" u="none" strike="noStrike">
                        <a:latin typeface="Arial"/>
                      </a:endParaRPr>
                    </a:p>
                  </a:txBody>
                  <a:tcPr marL="153373" marR="153373" marT="21302" marB="0">
                    <a:lnL w="12700" algn="ctr">
                      <a:solidFill>
                        <a:srgbClr val="000000"/>
                      </a:solidFill>
                    </a:lnL>
                    <a:lnR w="12700" algn="ctr">
                      <a:solidFill>
                        <a:srgbClr val="000000"/>
                      </a:solidFill>
                    </a:lnR>
                    <a:lnT w="12700" algn="ctr">
                      <a:solidFill>
                        <a:srgbClr val="000000"/>
                      </a:solidFill>
                    </a:lnT>
                    <a:lnB w="12700" algn="ctr">
                      <a:solidFill>
                        <a:srgbClr val="000000"/>
                      </a:solidFill>
                    </a:lnB>
                  </a:tcPr>
                </a:tc>
              </a:tr>
              <a:tr h="454334">
                <a:tc vMerge="1">
                  <a:txBody>
                    <a:bodyPr/>
                    <a:p>
                      <a:pPr>
                        <a:defRPr/>
                      </a:pPr>
                      <a:endParaRPr/>
                    </a:p>
                  </a:txBody>
                  <a:tcPr/>
                </a:tc>
                <a:tc>
                  <a:txBody>
                    <a:bodyPr/>
                    <a:p>
                      <a:pPr algn="l">
                        <a:lnSpc>
                          <a:spcPct val="107000"/>
                        </a:lnSpc>
                        <a:spcBef>
                          <a:spcPts val="300"/>
                        </a:spcBef>
                        <a:spcAft>
                          <a:spcPts val="720"/>
                        </a:spcAft>
                        <a:defRPr/>
                      </a:pPr>
                      <a:r>
                        <a:rPr lang="bg-BG" sz="1800" b="0" i="1" u="none" strike="noStrike">
                          <a:latin typeface="Cambria"/>
                          <a:ea typeface="Times New Roman"/>
                          <a:cs typeface="Times New Roman"/>
                        </a:rPr>
                        <a:t>4) </a:t>
                      </a:r>
                      <a:endParaRPr lang="bg-BG" sz="2800" b="0" i="0" u="none" strike="noStrike">
                        <a:latin typeface="Arial"/>
                      </a:endParaRPr>
                    </a:p>
                  </a:txBody>
                  <a:tcPr marL="153373" marR="153373" marT="21302" marB="0">
                    <a:lnL w="12700" algn="ctr">
                      <a:solidFill>
                        <a:srgbClr val="000000"/>
                      </a:solidFill>
                    </a:lnL>
                    <a:lnR w="12700" algn="ctr">
                      <a:solidFill>
                        <a:srgbClr val="000000"/>
                      </a:solidFill>
                    </a:lnR>
                    <a:lnT w="12700" algn="ctr">
                      <a:solidFill>
                        <a:srgbClr val="000000"/>
                      </a:solidFill>
                    </a:lnT>
                    <a:lnB w="12700" algn="ctr">
                      <a:solidFill>
                        <a:srgbClr val="000000"/>
                      </a:solidFill>
                    </a:lnB>
                  </a:tcPr>
                </a:tc>
              </a:tr>
              <a:tr h="454334">
                <a:tc vMerge="1">
                  <a:txBody>
                    <a:bodyPr/>
                    <a:p>
                      <a:pPr>
                        <a:defRPr/>
                      </a:pPr>
                      <a:endParaRPr/>
                    </a:p>
                  </a:txBody>
                  <a:tcPr/>
                </a:tc>
                <a:tc>
                  <a:txBody>
                    <a:bodyPr/>
                    <a:p>
                      <a:pPr algn="l">
                        <a:lnSpc>
                          <a:spcPct val="107000"/>
                        </a:lnSpc>
                        <a:spcBef>
                          <a:spcPts val="300"/>
                        </a:spcBef>
                        <a:spcAft>
                          <a:spcPts val="720"/>
                        </a:spcAft>
                        <a:defRPr/>
                      </a:pPr>
                      <a:r>
                        <a:rPr lang="bg-BG" sz="1800" b="0" i="1" u="none" strike="noStrike">
                          <a:latin typeface="Cambria"/>
                          <a:ea typeface="Times New Roman"/>
                          <a:cs typeface="Times New Roman"/>
                        </a:rPr>
                        <a:t>5)</a:t>
                      </a:r>
                      <a:endParaRPr lang="bg-BG" sz="2800" b="0" i="0" u="none" strike="noStrike">
                        <a:latin typeface="Arial"/>
                      </a:endParaRPr>
                    </a:p>
                  </a:txBody>
                  <a:tcPr marL="153373" marR="153373" marT="21302" marB="0">
                    <a:lnL w="12700" algn="ctr">
                      <a:solidFill>
                        <a:srgbClr val="000000"/>
                      </a:solidFill>
                    </a:lnL>
                    <a:lnR w="12700" algn="ctr">
                      <a:solidFill>
                        <a:srgbClr val="000000"/>
                      </a:solidFill>
                    </a:lnR>
                    <a:lnT w="12700" algn="ctr">
                      <a:solidFill>
                        <a:srgbClr val="000000"/>
                      </a:solidFill>
                    </a:lnT>
                    <a:lnB w="12700" algn="ctr">
                      <a:solidFill>
                        <a:srgbClr val="000000"/>
                      </a:solidFill>
                    </a:lnB>
                  </a:tcPr>
                </a:tc>
              </a:tr>
              <a:tr h="454334">
                <a:tc vMerge="1">
                  <a:txBody>
                    <a:bodyPr/>
                    <a:p>
                      <a:pPr>
                        <a:defRPr/>
                      </a:pPr>
                      <a:endParaRPr/>
                    </a:p>
                  </a:txBody>
                  <a:tcPr/>
                </a:tc>
                <a:tc>
                  <a:txBody>
                    <a:bodyPr/>
                    <a:p>
                      <a:pPr algn="l">
                        <a:lnSpc>
                          <a:spcPct val="107000"/>
                        </a:lnSpc>
                        <a:spcBef>
                          <a:spcPts val="300"/>
                        </a:spcBef>
                        <a:spcAft>
                          <a:spcPts val="720"/>
                        </a:spcAft>
                        <a:defRPr/>
                      </a:pPr>
                      <a:r>
                        <a:rPr lang="bg-BG" sz="1800" b="0" i="1" u="none" strike="noStrike">
                          <a:latin typeface="Cambria"/>
                          <a:ea typeface="Times New Roman"/>
                          <a:cs typeface="Times New Roman"/>
                        </a:rPr>
                        <a:t>6)</a:t>
                      </a:r>
                      <a:endParaRPr lang="bg-BG" sz="2800" b="0" i="0" u="none" strike="noStrike">
                        <a:latin typeface="Arial"/>
                      </a:endParaRPr>
                    </a:p>
                  </a:txBody>
                  <a:tcPr marL="153373" marR="153373" marT="21302" marB="0">
                    <a:lnL w="12700" algn="ctr">
                      <a:solidFill>
                        <a:srgbClr val="000000"/>
                      </a:solidFill>
                    </a:lnL>
                    <a:lnR w="12700" algn="ctr">
                      <a:solidFill>
                        <a:srgbClr val="000000"/>
                      </a:solidFill>
                    </a:lnR>
                    <a:lnT w="12700" algn="ctr">
                      <a:solidFill>
                        <a:srgbClr val="000000"/>
                      </a:solidFill>
                    </a:lnT>
                    <a:lnB w="12700" algn="ctr">
                      <a:solidFill>
                        <a:srgbClr val="000000"/>
                      </a:solidFill>
                    </a:lnB>
                  </a:tcPr>
                </a:tc>
              </a:tr>
              <a:tr h="454334">
                <a:tc vMerge="1">
                  <a:txBody>
                    <a:bodyPr/>
                    <a:p>
                      <a:pPr>
                        <a:defRPr/>
                      </a:pPr>
                      <a:endParaRPr/>
                    </a:p>
                  </a:txBody>
                  <a:tcPr/>
                </a:tc>
                <a:tc>
                  <a:txBody>
                    <a:bodyPr/>
                    <a:p>
                      <a:pPr algn="l">
                        <a:lnSpc>
                          <a:spcPct val="107000"/>
                        </a:lnSpc>
                        <a:spcBef>
                          <a:spcPts val="300"/>
                        </a:spcBef>
                        <a:spcAft>
                          <a:spcPts val="720"/>
                        </a:spcAft>
                        <a:defRPr/>
                      </a:pPr>
                      <a:r>
                        <a:rPr lang="bg-BG" sz="1800" b="0" i="1" u="none" strike="noStrike">
                          <a:latin typeface="Cambria"/>
                          <a:ea typeface="Times New Roman"/>
                          <a:cs typeface="Times New Roman"/>
                        </a:rPr>
                        <a:t>7) Свързване с магазина</a:t>
                      </a:r>
                      <a:endParaRPr lang="bg-BG" sz="2800" b="0" i="0" u="none" strike="noStrike">
                        <a:latin typeface="Arial"/>
                      </a:endParaRPr>
                    </a:p>
                  </a:txBody>
                  <a:tcPr marL="153373" marR="153373" marT="21302" marB="0">
                    <a:lnL w="12700" algn="ctr">
                      <a:solidFill>
                        <a:srgbClr val="000000"/>
                      </a:solidFill>
                    </a:lnL>
                    <a:lnR w="12700" algn="ctr">
                      <a:solidFill>
                        <a:srgbClr val="000000"/>
                      </a:solidFill>
                    </a:lnR>
                    <a:lnT w="12700" algn="ctr">
                      <a:solidFill>
                        <a:srgbClr val="000000"/>
                      </a:solidFill>
                    </a:lnT>
                    <a:lnB w="12700" algn="ctr">
                      <a:solidFill>
                        <a:srgbClr val="000000"/>
                      </a:solidFill>
                    </a:lnB>
                  </a:tcPr>
                </a:tc>
              </a:tr>
            </a:tbl>
          </a:graphicData>
        </a:graphic>
      </p:graphicFrame>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bg-BG"/>
              <a:t>Съдържание</a:t>
            </a:r>
            <a:endParaRPr lang="en-GB"/>
          </a:p>
        </p:txBody>
      </p:sp>
      <p:sp>
        <p:nvSpPr>
          <p:cNvPr id="12291" name="Content Placeholder 30"/>
          <p:cNvSpPr>
            <a:spLocks noGrp="1"/>
          </p:cNvSpPr>
          <p:nvPr>
            <p:ph idx="1"/>
          </p:nvPr>
        </p:nvSpPr>
        <p:spPr bwMode="auto">
          <a:xfrm>
            <a:off x="501805" y="1531628"/>
            <a:ext cx="8474927" cy="4679950"/>
          </a:xfrm>
        </p:spPr>
        <p:txBody>
          <a:bodyPr/>
          <a:lstStyle/>
          <a:p>
            <a:pPr marL="514350" indent="-514350">
              <a:buFont typeface="+mj-lt"/>
              <a:buAutoNum type="arabicPeriod"/>
              <a:defRPr/>
            </a:pPr>
            <a:r>
              <a:rPr lang="bg-BG"/>
              <a:t>Алгоритъм</a:t>
            </a:r>
            <a:endParaRPr/>
          </a:p>
          <a:p>
            <a:pPr marL="514350" indent="-514350">
              <a:buFont typeface="+mj-lt"/>
              <a:buAutoNum type="arabicPeriod"/>
              <a:defRPr/>
            </a:pPr>
            <a:r>
              <a:rPr lang="bg-BG"/>
              <a:t>Как да създадем алгоритъм?</a:t>
            </a:r>
            <a:endParaRPr/>
          </a:p>
          <a:p>
            <a:pPr marL="514350" indent="-514350">
              <a:buFont typeface="+mj-lt"/>
              <a:buAutoNum type="arabicPeriod"/>
              <a:defRPr/>
            </a:pPr>
            <a:r>
              <a:rPr lang="bg-BG"/>
              <a:t>Практическа задача с решение</a:t>
            </a:r>
            <a:endParaRPr/>
          </a:p>
          <a:p>
            <a:pPr marL="514350" indent="-514350">
              <a:buFont typeface="+mj-lt"/>
              <a:buAutoNum type="arabicPeriod"/>
              <a:defRPr/>
            </a:pPr>
            <a:r>
              <a:rPr lang="bg-BG"/>
              <a:t>Задачи за самостоятелна работа</a:t>
            </a:r>
            <a:endParaRPr/>
          </a:p>
          <a:p>
            <a:pPr marL="0" indent="0">
              <a:buNone/>
              <a:defRPr/>
            </a:pPr>
            <a:r>
              <a:rPr lang="bg-BG"/>
              <a:t>	</a:t>
            </a:r>
            <a:r>
              <a:rPr lang="bg-BG">
                <a:solidFill>
                  <a:srgbClr val="E58312"/>
                </a:solidFill>
              </a:rPr>
              <a:t>4.1. </a:t>
            </a:r>
            <a:r>
              <a:rPr lang="bg-BG"/>
              <a:t>Тестови въпроси</a:t>
            </a:r>
            <a:endParaRPr/>
          </a:p>
          <a:p>
            <a:pPr marL="0" indent="0">
              <a:buNone/>
              <a:defRPr/>
            </a:pPr>
            <a:r>
              <a:rPr lang="bg-BG"/>
              <a:t>	</a:t>
            </a:r>
            <a:r>
              <a:rPr lang="bg-BG">
                <a:solidFill>
                  <a:srgbClr val="E58312"/>
                </a:solidFill>
              </a:rPr>
              <a:t>4.2. </a:t>
            </a:r>
            <a:r>
              <a:rPr lang="bg-BG"/>
              <a:t>Практическа задача (Вариант №1)</a:t>
            </a:r>
            <a:endParaRPr/>
          </a:p>
          <a:p>
            <a:pPr marL="0" indent="0">
              <a:buNone/>
              <a:defRPr/>
            </a:pPr>
            <a:r>
              <a:rPr lang="bg-BG"/>
              <a:t>	</a:t>
            </a:r>
            <a:r>
              <a:rPr lang="bg-BG">
                <a:solidFill>
                  <a:srgbClr val="E58312"/>
                </a:solidFill>
              </a:rPr>
              <a:t>4.3. </a:t>
            </a:r>
            <a:r>
              <a:rPr lang="bg-BG"/>
              <a:t>Практическа задача (Вариант №2)</a:t>
            </a:r>
            <a:endParaRPr lang="en-GB"/>
          </a:p>
          <a:p>
            <a:pPr marL="0" indent="0">
              <a:buNone/>
              <a:defRPr/>
            </a:pPr>
            <a:r>
              <a:rPr lang="bg-BG"/>
              <a:t>	</a:t>
            </a:r>
            <a:r>
              <a:rPr lang="bg-BG">
                <a:solidFill>
                  <a:srgbClr val="E58312"/>
                </a:solidFill>
              </a:rPr>
              <a:t>4.4. </a:t>
            </a:r>
            <a:r>
              <a:rPr lang="bg-BG"/>
              <a:t>Практическа задача (Вариант №3)</a:t>
            </a:r>
            <a:endParaRPr lang="en-GB"/>
          </a:p>
          <a:p>
            <a:pPr marL="514350" indent="-514350">
              <a:buFont typeface="+mj-lt"/>
              <a:buAutoNum type="arabicPeriod"/>
              <a:defRPr/>
            </a:pPr>
            <a:endParaRPr lang="bg-BG"/>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0" y="407063"/>
            <a:ext cx="12192000" cy="826507"/>
          </a:xfrm>
        </p:spPr>
        <p:txBody>
          <a:bodyPr/>
          <a:lstStyle/>
          <a:p>
            <a:pPr>
              <a:defRPr/>
            </a:pPr>
            <a:r>
              <a:rPr lang="bg-BG"/>
              <a:t>1. Алгоритъм</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6" name="TextBox 5"/>
          <p:cNvSpPr txBox="1"/>
          <p:nvPr/>
        </p:nvSpPr>
        <p:spPr bwMode="auto">
          <a:xfrm>
            <a:off x="1742939" y="2409298"/>
            <a:ext cx="8706122" cy="2039404"/>
          </a:xfrm>
          <a:prstGeom prst="rect">
            <a:avLst/>
          </a:prstGeom>
          <a:noFill/>
        </p:spPr>
        <p:txBody>
          <a:bodyPr wrap="square">
            <a:spAutoFit/>
          </a:bodyPr>
          <a:lstStyle/>
          <a:p>
            <a:pPr algn="just">
              <a:lnSpc>
                <a:spcPct val="107000"/>
              </a:lnSpc>
              <a:spcBef>
                <a:spcPts val="800"/>
              </a:spcBef>
              <a:spcAft>
                <a:spcPts val="800"/>
              </a:spcAft>
              <a:defRPr/>
            </a:pPr>
            <a:r>
              <a:rPr lang="bg-BG" sz="2400" i="1">
                <a:latin typeface="Cambria"/>
                <a:ea typeface="Times New Roman"/>
                <a:cs typeface="Times New Roman"/>
              </a:rPr>
              <a:t>Нели иска да направи палачинки на своя дядо за закуска, но тя нито знае какви продукти й трябват, нито какъв е начинът на приготвянето им. Затова нейният дядо й дава своята книга с рецепти, където пише  всичко нужно, за да може Нели да се справи с тази задача. </a:t>
            </a:r>
            <a:endParaRPr sz="2000">
              <a:latin typeface="Cambria"/>
              <a:ea typeface="Times New Roman"/>
              <a:cs typeface="Times New Roman"/>
            </a:endParaRPr>
          </a:p>
        </p:txBody>
      </p:sp>
      <p:sp>
        <p:nvSpPr>
          <p:cNvPr id="13" name="TextBox 12"/>
          <p:cNvSpPr txBox="1"/>
          <p:nvPr/>
        </p:nvSpPr>
        <p:spPr bwMode="auto">
          <a:xfrm>
            <a:off x="1140774" y="1592076"/>
            <a:ext cx="6099716" cy="458715"/>
          </a:xfrm>
          <a:prstGeom prst="rect">
            <a:avLst/>
          </a:prstGeom>
          <a:noFill/>
        </p:spPr>
        <p:txBody>
          <a:bodyPr wrap="square">
            <a:spAutoFit/>
          </a:bodyPr>
          <a:lstStyle/>
          <a:p>
            <a:pPr>
              <a:lnSpc>
                <a:spcPct val="107000"/>
              </a:lnSpc>
              <a:spcBef>
                <a:spcPts val="1200"/>
              </a:spcBef>
              <a:spcAft>
                <a:spcPts val="1800"/>
              </a:spcAft>
              <a:defRPr/>
            </a:pPr>
            <a:r>
              <a:rPr lang="bg-BG" sz="2400">
                <a:ea typeface="Times New Roman"/>
                <a:cs typeface="Times New Roman"/>
              </a:rPr>
              <a:t>Н</a:t>
            </a:r>
            <a:r>
              <a:rPr lang="bg-BG" sz="2400">
                <a:latin typeface="Cambria"/>
                <a:ea typeface="Times New Roman"/>
                <a:cs typeface="Times New Roman"/>
              </a:rPr>
              <a:t>ека разгледаме следния пример:</a:t>
            </a:r>
            <a:endParaRPr sz="2000">
              <a:latin typeface="Cambria"/>
              <a:ea typeface="Times New Roman"/>
              <a:cs typeface="Times New Roman"/>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grpSp>
        <p:nvGrpSpPr>
          <p:cNvPr id="5" name="Group 4"/>
          <p:cNvGrpSpPr/>
          <p:nvPr/>
        </p:nvGrpSpPr>
        <p:grpSpPr bwMode="auto">
          <a:xfrm>
            <a:off x="2287859" y="1363169"/>
            <a:ext cx="7616282" cy="4509308"/>
            <a:chOff x="3925230" y="1081668"/>
            <a:chExt cx="7616282" cy="4509308"/>
          </a:xfrm>
        </p:grpSpPr>
        <p:sp>
          <p:nvSpPr>
            <p:cNvPr id="6" name="Rectangle 5"/>
            <p:cNvSpPr/>
            <p:nvPr/>
          </p:nvSpPr>
          <p:spPr bwMode="auto">
            <a:xfrm>
              <a:off x="3925230" y="1081668"/>
              <a:ext cx="4014439" cy="4509308"/>
            </a:xfrm>
            <a:prstGeom prst="rect">
              <a:avLst/>
            </a:prstGeom>
            <a:solidFill>
              <a:schemeClr val="bg1"/>
            </a:solidFill>
            <a:ln>
              <a:solidFill>
                <a:schemeClr val="bg2"/>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noAutofit/>
            </a:bodyPr>
            <a:lstStyle/>
            <a:p>
              <a:pPr>
                <a:lnSpc>
                  <a:spcPct val="107000"/>
                </a:lnSpc>
                <a:spcAft>
                  <a:spcPts val="200"/>
                </a:spcAft>
                <a:defRPr/>
              </a:pPr>
              <a:r>
                <a:rPr lang="bg-BG" sz="1400" b="1" u="sng">
                  <a:solidFill>
                    <a:srgbClr val="93827D"/>
                  </a:solidFill>
                  <a:latin typeface="Cambria"/>
                  <a:ea typeface="Times New Roman"/>
                  <a:cs typeface="Times New Roman"/>
                </a:rPr>
                <a:t>Необходими продукти:</a:t>
              </a:r>
              <a:endParaRPr>
                <a:latin typeface="Cambria"/>
                <a:ea typeface="Times New Roman"/>
                <a:cs typeface="Times New Roman"/>
              </a:endParaRPr>
            </a:p>
            <a:p>
              <a:pPr marL="90170">
                <a:lnSpc>
                  <a:spcPct val="107000"/>
                </a:lnSpc>
                <a:spcAft>
                  <a:spcPts val="200"/>
                </a:spcAft>
                <a:defRPr/>
              </a:pPr>
              <a:r>
                <a:rPr lang="bg-BG" sz="1400">
                  <a:solidFill>
                    <a:srgbClr val="000000"/>
                  </a:solidFill>
                  <a:latin typeface="Cambria"/>
                  <a:ea typeface="Times New Roman"/>
                  <a:cs typeface="Times New Roman"/>
                </a:rPr>
                <a:t>Прясно мляко – 200 мл.</a:t>
              </a:r>
              <a:endParaRPr>
                <a:latin typeface="Cambria"/>
                <a:ea typeface="Times New Roman"/>
                <a:cs typeface="Times New Roman"/>
              </a:endParaRPr>
            </a:p>
            <a:p>
              <a:pPr marL="90170">
                <a:lnSpc>
                  <a:spcPct val="107000"/>
                </a:lnSpc>
                <a:spcAft>
                  <a:spcPts val="200"/>
                </a:spcAft>
                <a:defRPr/>
              </a:pPr>
              <a:r>
                <a:rPr lang="bg-BG" sz="1400">
                  <a:solidFill>
                    <a:srgbClr val="000000"/>
                  </a:solidFill>
                  <a:latin typeface="Cambria"/>
                  <a:ea typeface="Times New Roman"/>
                  <a:cs typeface="Times New Roman"/>
                </a:rPr>
                <a:t>Брашно – 100 гр.</a:t>
              </a:r>
              <a:endParaRPr>
                <a:latin typeface="Cambria"/>
                <a:ea typeface="Times New Roman"/>
                <a:cs typeface="Times New Roman"/>
              </a:endParaRPr>
            </a:p>
            <a:p>
              <a:pPr marL="90170">
                <a:lnSpc>
                  <a:spcPct val="107000"/>
                </a:lnSpc>
                <a:spcAft>
                  <a:spcPts val="200"/>
                </a:spcAft>
                <a:defRPr/>
              </a:pPr>
              <a:r>
                <a:rPr lang="bg-BG" sz="1400">
                  <a:solidFill>
                    <a:srgbClr val="000000"/>
                  </a:solidFill>
                  <a:latin typeface="Cambria"/>
                  <a:ea typeface="Times New Roman"/>
                  <a:cs typeface="Times New Roman"/>
                </a:rPr>
                <a:t>Яйца – 2 бр.</a:t>
              </a:r>
              <a:endParaRPr>
                <a:latin typeface="Cambria"/>
                <a:ea typeface="Times New Roman"/>
                <a:cs typeface="Times New Roman"/>
              </a:endParaRPr>
            </a:p>
            <a:p>
              <a:pPr marL="90170">
                <a:lnSpc>
                  <a:spcPct val="107000"/>
                </a:lnSpc>
                <a:spcAft>
                  <a:spcPts val="200"/>
                </a:spcAft>
                <a:defRPr/>
              </a:pPr>
              <a:r>
                <a:rPr lang="bg-BG" sz="1400">
                  <a:solidFill>
                    <a:srgbClr val="000000"/>
                  </a:solidFill>
                  <a:latin typeface="Cambria"/>
                  <a:ea typeface="Times New Roman"/>
                  <a:cs typeface="Times New Roman"/>
                </a:rPr>
                <a:t>Захар – 1 чл.</a:t>
              </a:r>
              <a:endParaRPr>
                <a:latin typeface="Cambria"/>
                <a:ea typeface="Times New Roman"/>
                <a:cs typeface="Times New Roman"/>
              </a:endParaRPr>
            </a:p>
            <a:p>
              <a:pPr marL="90170">
                <a:lnSpc>
                  <a:spcPct val="107000"/>
                </a:lnSpc>
                <a:spcAft>
                  <a:spcPts val="200"/>
                </a:spcAft>
                <a:defRPr/>
              </a:pPr>
              <a:r>
                <a:rPr lang="bg-BG" sz="1400">
                  <a:solidFill>
                    <a:srgbClr val="000000"/>
                  </a:solidFill>
                  <a:latin typeface="Cambria"/>
                  <a:ea typeface="Times New Roman"/>
                  <a:cs typeface="Times New Roman"/>
                </a:rPr>
                <a:t>Масло – за намазване на дъното на тигана.</a:t>
              </a:r>
              <a:endParaRPr>
                <a:latin typeface="Cambria"/>
                <a:ea typeface="Times New Roman"/>
                <a:cs typeface="Times New Roman"/>
              </a:endParaRPr>
            </a:p>
            <a:p>
              <a:pPr>
                <a:lnSpc>
                  <a:spcPct val="107000"/>
                </a:lnSpc>
                <a:spcAft>
                  <a:spcPts val="800"/>
                </a:spcAft>
                <a:defRPr/>
              </a:pPr>
              <a:r>
                <a:rPr lang="bg-BG" sz="1400" b="1" u="sng">
                  <a:solidFill>
                    <a:srgbClr val="93827D"/>
                  </a:solidFill>
                  <a:latin typeface="Cambria"/>
                  <a:ea typeface="Times New Roman"/>
                  <a:cs typeface="Times New Roman"/>
                </a:rPr>
                <a:t>Начин на приготвяне:</a:t>
              </a:r>
              <a:endParaRPr>
                <a:latin typeface="Cambria"/>
                <a:ea typeface="Times New Roman"/>
                <a:cs typeface="Times New Roman"/>
              </a:endParaRPr>
            </a:p>
            <a:p>
              <a:pPr marL="339090" indent="-228600">
                <a:buFont typeface="+mj-lt"/>
                <a:buAutoNum type="arabicPeriod"/>
                <a:defRPr/>
              </a:pPr>
              <a:r>
                <a:rPr lang="bg-BG" sz="1400">
                  <a:solidFill>
                    <a:srgbClr val="000000"/>
                  </a:solidFill>
                  <a:latin typeface="Cambria"/>
                  <a:ea typeface="Calibri"/>
                  <a:cs typeface="Times New Roman"/>
                </a:rPr>
                <a:t>Смеси млякото и брашното в купа.</a:t>
              </a:r>
              <a:endParaRPr sz="2000">
                <a:ea typeface="Calibri"/>
                <a:cs typeface="Times New Roman"/>
              </a:endParaRPr>
            </a:p>
            <a:p>
              <a:pPr marL="339090" indent="-228600">
                <a:buFont typeface="+mj-lt"/>
                <a:buAutoNum type="arabicPeriod"/>
                <a:defRPr/>
              </a:pPr>
              <a:r>
                <a:rPr lang="bg-BG" sz="1400">
                  <a:solidFill>
                    <a:srgbClr val="000000"/>
                  </a:solidFill>
                  <a:latin typeface="Cambria"/>
                  <a:ea typeface="Calibri"/>
                  <a:cs typeface="Times New Roman"/>
                </a:rPr>
                <a:t>Към сместа добави яйцата едно по едно, като  всяко яйце го разбъркваш хубаво с останалите съставки в купата.</a:t>
              </a:r>
              <a:endParaRPr sz="2000">
                <a:ea typeface="Calibri"/>
                <a:cs typeface="Times New Roman"/>
              </a:endParaRPr>
            </a:p>
            <a:p>
              <a:pPr marL="339090" indent="-228600">
                <a:buFont typeface="+mj-lt"/>
                <a:buAutoNum type="arabicPeriod"/>
                <a:defRPr/>
              </a:pPr>
              <a:r>
                <a:rPr lang="bg-BG" sz="1400">
                  <a:solidFill>
                    <a:srgbClr val="000000"/>
                  </a:solidFill>
                  <a:latin typeface="Cambria"/>
                  <a:ea typeface="Calibri"/>
                  <a:cs typeface="Times New Roman"/>
                </a:rPr>
                <a:t>Добави захарта към сместа и разбъркай хубаво.</a:t>
              </a:r>
              <a:r>
                <a:rPr lang="bg-BG" sz="1400">
                  <a:solidFill>
                    <a:srgbClr val="000000"/>
                  </a:solidFill>
                  <a:ea typeface="Calibri"/>
                  <a:cs typeface="Times New Roman"/>
                </a:rPr>
                <a:t> </a:t>
              </a:r>
              <a:endParaRPr sz="2000">
                <a:ea typeface="Calibri"/>
                <a:cs typeface="Times New Roman"/>
              </a:endParaRPr>
            </a:p>
            <a:p>
              <a:pPr marL="339090" indent="-228600">
                <a:buFont typeface="+mj-lt"/>
                <a:buAutoNum type="arabicPeriod"/>
                <a:defRPr/>
              </a:pPr>
              <a:r>
                <a:rPr lang="bg-BG" sz="1400">
                  <a:solidFill>
                    <a:srgbClr val="000000"/>
                  </a:solidFill>
                  <a:latin typeface="Cambria"/>
                  <a:ea typeface="Calibri"/>
                  <a:cs typeface="Times New Roman"/>
                </a:rPr>
                <a:t>Загрей тигана за палачинки и намажи дъното му с малко количество масло.</a:t>
              </a:r>
              <a:endParaRPr sz="2000">
                <a:ea typeface="Calibri"/>
                <a:cs typeface="Times New Roman"/>
              </a:endParaRPr>
            </a:p>
            <a:p>
              <a:pPr marL="339090" indent="-228600">
                <a:buFont typeface="+mj-lt"/>
                <a:buAutoNum type="arabicPeriod"/>
                <a:defRPr/>
              </a:pPr>
              <a:r>
                <a:rPr lang="bg-BG" sz="1400">
                  <a:solidFill>
                    <a:srgbClr val="000000"/>
                  </a:solidFill>
                  <a:latin typeface="Cambria"/>
                  <a:ea typeface="Calibri"/>
                  <a:cs typeface="Times New Roman"/>
                </a:rPr>
                <a:t>Изсипи малък черпак в тигана и разпредели сместа равномерно в него. Изпечи палачинките от двете страни.</a:t>
              </a:r>
              <a:endParaRPr sz="2000">
                <a:ea typeface="Calibri"/>
                <a:cs typeface="Times New Roman"/>
              </a:endParaRPr>
            </a:p>
            <a:p>
              <a:pPr algn="ctr">
                <a:lnSpc>
                  <a:spcPct val="107000"/>
                </a:lnSpc>
                <a:spcAft>
                  <a:spcPts val="800"/>
                </a:spcAft>
                <a:defRPr/>
              </a:pPr>
              <a:r>
                <a:rPr lang="en-GB" sz="1100">
                  <a:solidFill>
                    <a:srgbClr val="000000"/>
                  </a:solidFill>
                  <a:latin typeface="Cambria"/>
                  <a:ea typeface="Times New Roman"/>
                  <a:cs typeface="Times New Roman"/>
                </a:rPr>
                <a:t> </a:t>
              </a:r>
              <a:endParaRPr sz="1100">
                <a:latin typeface="Cambria"/>
                <a:ea typeface="Times New Roman"/>
                <a:cs typeface="Times New Roman"/>
              </a:endParaRPr>
            </a:p>
          </p:txBody>
        </p:sp>
        <p:pic>
          <p:nvPicPr>
            <p:cNvPr id="7" name="Picture 6" descr="A stack of pancakes with blueberries on top&#10;&#10;Description automatically generated with medium confidence"/>
            <p:cNvPicPr>
              <a:picLocks noChangeAspect="1"/>
            </p:cNvPicPr>
            <p:nvPr/>
          </p:nvPicPr>
          <p:blipFill>
            <a:blip r:embed="rId2"/>
            <a:stretch/>
          </p:blipFill>
          <p:spPr bwMode="auto">
            <a:xfrm>
              <a:off x="8029538" y="1140892"/>
              <a:ext cx="3511974" cy="4390859"/>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p:spPr>
        </p:pic>
      </p:grpSp>
      <p:sp>
        <p:nvSpPr>
          <p:cNvPr id="8" name="Title 1"/>
          <p:cNvSpPr>
            <a:spLocks noGrp="1"/>
          </p:cNvSpPr>
          <p:nvPr>
            <p:ph type="title"/>
          </p:nvPr>
        </p:nvSpPr>
        <p:spPr bwMode="auto">
          <a:xfrm>
            <a:off x="0" y="407063"/>
            <a:ext cx="12192000" cy="826507"/>
          </a:xfrm>
        </p:spPr>
        <p:txBody>
          <a:bodyPr/>
          <a:lstStyle/>
          <a:p>
            <a:pPr>
              <a:defRPr/>
            </a:pPr>
            <a:r>
              <a:rPr lang="bg-BG"/>
              <a:t>1. Алгоритъм</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7" name="Title 1"/>
          <p:cNvSpPr>
            <a:spLocks noGrp="1"/>
          </p:cNvSpPr>
          <p:nvPr>
            <p:ph type="title"/>
          </p:nvPr>
        </p:nvSpPr>
        <p:spPr bwMode="auto">
          <a:xfrm>
            <a:off x="0" y="407063"/>
            <a:ext cx="12192000" cy="826507"/>
          </a:xfrm>
        </p:spPr>
        <p:txBody>
          <a:bodyPr/>
          <a:lstStyle/>
          <a:p>
            <a:pPr>
              <a:defRPr/>
            </a:pPr>
            <a:r>
              <a:rPr lang="bg-BG"/>
              <a:t>1. Алгоритъм</a:t>
            </a:r>
            <a:endParaRPr/>
          </a:p>
        </p:txBody>
      </p:sp>
      <p:graphicFrame>
        <p:nvGraphicFramePr>
          <p:cNvPr id="9" name="Table 8"/>
          <p:cNvGraphicFramePr>
            <a:graphicFrameLocks xmlns:a="http://schemas.openxmlformats.org/drawingml/2006/main" noGrp="1"/>
          </p:cNvGraphicFramePr>
          <p:nvPr/>
        </p:nvGraphicFramePr>
        <p:xfrm>
          <a:off x="602165" y="4001477"/>
          <a:ext cx="11028556" cy="1818688"/>
        </p:xfrm>
        <a:graphic>
          <a:graphicData uri="http://schemas.openxmlformats.org/drawingml/2006/table">
            <a:tbl>
              <a:tblPr firstRow="1" firstCol="1" lastRow="0" lastCol="0" bandRow="1" bandCol="0"/>
              <a:tblGrid>
                <a:gridCol w="3713356"/>
                <a:gridCol w="7315200"/>
              </a:tblGrid>
              <a:tr h="577708">
                <a:tc>
                  <a:txBody>
                    <a:bodyPr/>
                    <a:p>
                      <a:pPr algn="ctr">
                        <a:lnSpc>
                          <a:spcPct val="107000"/>
                        </a:lnSpc>
                        <a:spcBef>
                          <a:spcPts val="0"/>
                        </a:spcBef>
                        <a:spcAft>
                          <a:spcPts val="800"/>
                        </a:spcAft>
                        <a:defRPr/>
                      </a:pPr>
                      <a:r>
                        <a:rPr lang="bg-BG" sz="2900" b="0" i="0" u="none" strike="noStrike">
                          <a:gradFill>
                            <a:gsLst>
                              <a:gs pos="0">
                                <a:srgbClr val="675B46"/>
                              </a:gs>
                              <a:gs pos="50000">
                                <a:srgbClr val="958568"/>
                              </a:gs>
                              <a:gs pos="100000">
                                <a:srgbClr val="B29F7E"/>
                              </a:gs>
                            </a:gsLst>
                            <a:lin ang="18900000" scaled="0"/>
                          </a:gradFill>
                          <a:latin typeface="Cambria"/>
                          <a:ea typeface="Times New Roman"/>
                          <a:cs typeface="Times New Roman"/>
                        </a:rPr>
                        <a:t>Време за дискусия</a:t>
                      </a:r>
                      <a:endParaRPr lang="bg-BG" sz="4300" b="0" i="0" u="none" strike="noStrike">
                        <a:latin typeface="Arial"/>
                      </a:endParaRPr>
                    </a:p>
                  </a:txBody>
                  <a:tcPr marL="163846" marR="163846" marT="22756" marB="0" anchor="ctr">
                    <a:lnL w="12700" algn="ctr">
                      <a:solidFill>
                        <a:srgbClr val="000000"/>
                      </a:solidFill>
                    </a:lnL>
                    <a:lnR w="12700" algn="ctr">
                      <a:solidFill>
                        <a:srgbClr val="000000"/>
                      </a:solidFill>
                    </a:lnR>
                    <a:lnT w="12700" algn="ctr">
                      <a:solidFill>
                        <a:srgbClr val="000000"/>
                      </a:solidFill>
                    </a:lnT>
                    <a:lnB w="12700" algn="ctr">
                      <a:solidFill>
                        <a:srgbClr val="000000"/>
                      </a:solidFill>
                    </a:lnB>
                  </a:tcPr>
                </a:tc>
                <a:tc>
                  <a:txBody>
                    <a:bodyPr/>
                    <a:p>
                      <a:pPr algn="l">
                        <a:lnSpc>
                          <a:spcPct val="107000"/>
                        </a:lnSpc>
                        <a:spcBef>
                          <a:spcPts val="0"/>
                        </a:spcBef>
                        <a:spcAft>
                          <a:spcPts val="800"/>
                        </a:spcAft>
                        <a:defRPr/>
                      </a:pPr>
                      <a:r>
                        <a:rPr lang="bg-BG" sz="2900" b="0" i="0" u="none" strike="noStrike">
                          <a:latin typeface="Cambria"/>
                          <a:ea typeface="Times New Roman"/>
                          <a:cs typeface="Times New Roman"/>
                        </a:rPr>
                        <a:t> </a:t>
                      </a:r>
                      <a:endParaRPr lang="bg-BG" sz="4300" b="0" i="0" u="none" strike="noStrike">
                        <a:latin typeface="Arial"/>
                      </a:endParaRPr>
                    </a:p>
                  </a:txBody>
                  <a:tcPr marL="163846" marR="163846" marT="22756" marB="0">
                    <a:lnL w="12700" algn="ctr">
                      <a:solidFill>
                        <a:srgbClr val="000000"/>
                      </a:solidFill>
                    </a:lnL>
                    <a:lnR w="12700" algn="ctr">
                      <a:noFill/>
                    </a:lnR>
                    <a:lnT w="12700" algn="ctr">
                      <a:noFill/>
                    </a:lnT>
                    <a:lnB w="12700" algn="ctr">
                      <a:solidFill>
                        <a:srgbClr val="000000"/>
                      </a:solidFill>
                    </a:lnB>
                  </a:tcPr>
                </a:tc>
              </a:tr>
              <a:tr h="1240980">
                <a:tc gridSpan="2">
                  <a:txBody>
                    <a:bodyPr/>
                    <a:p>
                      <a:pPr algn="l">
                        <a:lnSpc>
                          <a:spcPct val="107000"/>
                        </a:lnSpc>
                        <a:spcBef>
                          <a:spcPts val="600"/>
                        </a:spcBef>
                        <a:spcAft>
                          <a:spcPts val="600"/>
                        </a:spcAft>
                        <a:defRPr/>
                      </a:pPr>
                      <a:r>
                        <a:rPr lang="bg-BG" sz="2800" b="0" i="0" u="none" strike="noStrike">
                          <a:solidFill>
                            <a:srgbClr val="3C3534"/>
                          </a:solidFill>
                          <a:latin typeface="Cambria"/>
                          <a:ea typeface="Times New Roman"/>
                          <a:cs typeface="Times New Roman"/>
                        </a:rPr>
                        <a:t>Дайте пример за алгоритъм, който изпълнявате във вашето ежедневие.</a:t>
                      </a:r>
                      <a:endParaRPr lang="bg-BG" sz="4000" b="0" i="0" u="none" strike="noStrike">
                        <a:latin typeface="Arial"/>
                      </a:endParaRPr>
                    </a:p>
                  </a:txBody>
                  <a:tcPr marL="218461" marR="218461" marT="109231" marB="109231">
                    <a:lnL w="12700" algn="ctr">
                      <a:solidFill>
                        <a:srgbClr val="000000"/>
                      </a:solidFill>
                    </a:lnL>
                    <a:lnR w="12700" algn="ctr">
                      <a:solidFill>
                        <a:srgbClr val="000000"/>
                      </a:solidFill>
                    </a:lnR>
                    <a:lnT w="12700" algn="ctr">
                      <a:solidFill>
                        <a:srgbClr val="000000"/>
                      </a:solidFill>
                    </a:lnT>
                    <a:lnB w="12700" algn="ctr">
                      <a:solidFill>
                        <a:srgbClr val="000000"/>
                      </a:solidFill>
                    </a:lnB>
                    <a:solidFill>
                      <a:srgbClr val="CCB6A3"/>
                    </a:solidFill>
                  </a:tcPr>
                </a:tc>
                <a:tc hMerge="1">
                  <a:txBody>
                    <a:bodyPr/>
                    <a:p>
                      <a:endParaRPr/>
                    </a:p>
                  </a:txBody>
                </a:tc>
              </a:tr>
            </a:tbl>
          </a:graphicData>
        </a:graphic>
      </p:graphicFrame>
      <p:graphicFrame>
        <p:nvGraphicFramePr>
          <p:cNvPr id="11" name="Content Placeholder 4"/>
          <p:cNvGraphicFramePr>
            <a:graphicFrameLocks xmlns:a="http://schemas.openxmlformats.org/drawingml/2006/main" noGrp="1"/>
          </p:cNvGraphicFramePr>
          <p:nvPr>
            <p:ph idx="1"/>
          </p:nvPr>
        </p:nvGraphicFramePr>
        <p:xfrm>
          <a:off x="602165" y="1602989"/>
          <a:ext cx="11028556" cy="1900905"/>
        </p:xfrm>
        <a:graphic>
          <a:graphicData uri="http://schemas.openxmlformats.org/drawingml/2006/table">
            <a:tbl>
              <a:tblPr firstRow="1" firstCol="1" lastRow="0" lastCol="0" bandRow="1" bandCol="0"/>
              <a:tblGrid>
                <a:gridCol w="3761489"/>
                <a:gridCol w="7267067"/>
              </a:tblGrid>
              <a:tr h="482076">
                <a:tc>
                  <a:txBody>
                    <a:bodyPr/>
                    <a:p>
                      <a:pPr algn="ctr">
                        <a:lnSpc>
                          <a:spcPct val="107000"/>
                        </a:lnSpc>
                        <a:spcBef>
                          <a:spcPts val="0"/>
                        </a:spcBef>
                        <a:spcAft>
                          <a:spcPts val="800"/>
                        </a:spcAft>
                        <a:defRPr/>
                      </a:pPr>
                      <a:r>
                        <a:rPr lang="bg-BG" sz="2900" b="0" i="0" u="none" strike="noStrike">
                          <a:gradFill>
                            <a:gsLst>
                              <a:gs pos="0">
                                <a:srgbClr val="675B46"/>
                              </a:gs>
                              <a:gs pos="50000">
                                <a:srgbClr val="958568"/>
                              </a:gs>
                              <a:gs pos="100000">
                                <a:srgbClr val="B29F7E"/>
                              </a:gs>
                            </a:gsLst>
                            <a:lin ang="18900000" scaled="0"/>
                          </a:gradFill>
                          <a:latin typeface="Cambria"/>
                          <a:ea typeface="Times New Roman"/>
                          <a:cs typeface="Times New Roman"/>
                        </a:rPr>
                        <a:t>Определение</a:t>
                      </a:r>
                      <a:endParaRPr lang="bg-BG" sz="2900" b="0" i="0" u="none" strike="noStrike">
                        <a:latin typeface="Arial"/>
                      </a:endParaRPr>
                    </a:p>
                  </a:txBody>
                  <a:tcPr marL="188594" marR="188594" marT="26194" marB="0" anchor="ctr">
                    <a:lnL w="12700" algn="ctr">
                      <a:solidFill>
                        <a:srgbClr val="000000"/>
                      </a:solidFill>
                    </a:lnL>
                    <a:lnR w="12700" algn="ctr">
                      <a:solidFill>
                        <a:srgbClr val="000000"/>
                      </a:solidFill>
                    </a:lnR>
                    <a:lnT w="12700" algn="ctr">
                      <a:solidFill>
                        <a:srgbClr val="000000"/>
                      </a:solidFill>
                    </a:lnT>
                    <a:lnB w="12700" algn="ctr">
                      <a:solidFill>
                        <a:srgbClr val="000000"/>
                      </a:solidFill>
                    </a:lnB>
                  </a:tcPr>
                </a:tc>
                <a:tc>
                  <a:txBody>
                    <a:bodyPr/>
                    <a:p>
                      <a:pPr algn="l">
                        <a:lnSpc>
                          <a:spcPct val="107000"/>
                        </a:lnSpc>
                        <a:spcBef>
                          <a:spcPts val="0"/>
                        </a:spcBef>
                        <a:spcAft>
                          <a:spcPts val="800"/>
                        </a:spcAft>
                        <a:defRPr/>
                      </a:pPr>
                      <a:r>
                        <a:rPr lang="bg-BG" sz="3300" b="0" i="0" u="none" strike="noStrike">
                          <a:latin typeface="Cambria"/>
                          <a:ea typeface="Times New Roman"/>
                          <a:cs typeface="Times New Roman"/>
                        </a:rPr>
                        <a:t> </a:t>
                      </a:r>
                      <a:endParaRPr lang="bg-BG" sz="5000" b="0" i="0" u="none" strike="noStrike">
                        <a:latin typeface="Arial"/>
                      </a:endParaRPr>
                    </a:p>
                  </a:txBody>
                  <a:tcPr marL="188594" marR="188594" marT="26194" marB="0">
                    <a:lnL w="12700" algn="ctr">
                      <a:solidFill>
                        <a:srgbClr val="000000"/>
                      </a:solidFill>
                    </a:lnL>
                    <a:lnR w="12700" algn="ctr">
                      <a:noFill/>
                    </a:lnR>
                    <a:lnT w="12700" algn="ctr">
                      <a:noFill/>
                    </a:lnT>
                    <a:lnB w="12700" algn="ctr">
                      <a:solidFill>
                        <a:srgbClr val="000000"/>
                      </a:solidFill>
                    </a:lnB>
                  </a:tcPr>
                </a:tc>
              </a:tr>
              <a:tr h="1336612">
                <a:tc gridSpan="2">
                  <a:txBody>
                    <a:bodyPr/>
                    <a:p>
                      <a:pPr algn="l">
                        <a:lnSpc>
                          <a:spcPct val="107000"/>
                        </a:lnSpc>
                        <a:spcBef>
                          <a:spcPts val="600"/>
                        </a:spcBef>
                        <a:spcAft>
                          <a:spcPts val="600"/>
                        </a:spcAft>
                        <a:defRPr/>
                      </a:pPr>
                      <a:r>
                        <a:rPr lang="bg-BG" sz="2800" b="1" i="1" u="none" strike="noStrike">
                          <a:solidFill>
                            <a:srgbClr val="3C3534"/>
                          </a:solidFill>
                          <a:latin typeface="Cambria"/>
                          <a:ea typeface="Times New Roman"/>
                          <a:cs typeface="Times New Roman"/>
                        </a:rPr>
                        <a:t>Алгоритъм</a:t>
                      </a:r>
                      <a:r>
                        <a:rPr lang="bg-BG" sz="2800" b="1" i="1" u="none" strike="noStrike">
                          <a:solidFill>
                            <a:srgbClr val="EBD0C9"/>
                          </a:solidFill>
                          <a:latin typeface="Cambria"/>
                          <a:ea typeface="Times New Roman"/>
                          <a:cs typeface="Times New Roman"/>
                        </a:rPr>
                        <a:t> </a:t>
                      </a:r>
                      <a:r>
                        <a:rPr lang="bg-BG" sz="2800" b="0" i="0" u="none" strike="noStrike">
                          <a:solidFill>
                            <a:srgbClr val="3C3534"/>
                          </a:solidFill>
                          <a:latin typeface="Cambria"/>
                          <a:ea typeface="Times New Roman"/>
                          <a:cs typeface="Times New Roman"/>
                        </a:rPr>
                        <a:t>– крайна последователност от конкретни стъпки, които решават дадени проблеми или задачи.</a:t>
                      </a:r>
                      <a:endParaRPr lang="bg-BG" sz="4400" b="0" i="0" u="none" strike="noStrike">
                        <a:latin typeface="Arial"/>
                      </a:endParaRPr>
                    </a:p>
                  </a:txBody>
                  <a:tcPr marL="251460" marR="251460" marT="125730" marB="125730">
                    <a:lnL w="12700" algn="ctr">
                      <a:solidFill>
                        <a:srgbClr val="000000"/>
                      </a:solidFill>
                    </a:lnL>
                    <a:lnR w="12700" algn="ctr">
                      <a:solidFill>
                        <a:srgbClr val="000000"/>
                      </a:solidFill>
                    </a:lnR>
                    <a:lnT w="12700" algn="ctr">
                      <a:solidFill>
                        <a:srgbClr val="000000"/>
                      </a:solidFill>
                    </a:lnT>
                    <a:lnB w="12700" algn="ctr">
                      <a:solidFill>
                        <a:srgbClr val="000000"/>
                      </a:solidFill>
                    </a:lnB>
                    <a:solidFill>
                      <a:srgbClr val="B5A19A"/>
                    </a:solidFill>
                  </a:tcPr>
                </a:tc>
                <a:tc hMerge="1">
                  <a:txBody>
                    <a:bodyPr/>
                    <a:p>
                      <a:endParaRPr/>
                    </a:p>
                  </a:txBody>
                </a:tc>
              </a:tr>
            </a:tbl>
          </a:graphicData>
        </a:graphic>
      </p:graphicFrame>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Title 1"/>
          <p:cNvSpPr>
            <a:spLocks noGrp="1"/>
          </p:cNvSpPr>
          <p:nvPr>
            <p:ph type="title"/>
          </p:nvPr>
        </p:nvSpPr>
        <p:spPr bwMode="auto">
          <a:xfrm>
            <a:off x="0" y="322096"/>
            <a:ext cx="12192000" cy="826507"/>
          </a:xfrm>
        </p:spPr>
        <p:txBody>
          <a:bodyPr/>
          <a:lstStyle/>
          <a:p>
            <a:pPr>
              <a:defRPr/>
            </a:pPr>
            <a:r>
              <a:rPr lang="bg-BG"/>
              <a:t>2. Как да създадем алгоритъм?</a:t>
            </a:r>
            <a:endParaRPr/>
          </a:p>
        </p:txBody>
      </p:sp>
      <p:grpSp>
        <p:nvGrpSpPr>
          <p:cNvPr id="6" name="Group 5"/>
          <p:cNvGrpSpPr/>
          <p:nvPr/>
        </p:nvGrpSpPr>
        <p:grpSpPr bwMode="auto">
          <a:xfrm>
            <a:off x="4081935" y="1286522"/>
            <a:ext cx="7616282" cy="4509308"/>
            <a:chOff x="3925230" y="1081668"/>
            <a:chExt cx="7616282" cy="4509308"/>
          </a:xfrm>
        </p:grpSpPr>
        <p:sp>
          <p:nvSpPr>
            <p:cNvPr id="7" name="Rectangle 6"/>
            <p:cNvSpPr/>
            <p:nvPr/>
          </p:nvSpPr>
          <p:spPr bwMode="auto">
            <a:xfrm>
              <a:off x="3925230" y="1081668"/>
              <a:ext cx="4014439" cy="4509308"/>
            </a:xfrm>
            <a:prstGeom prst="rect">
              <a:avLst/>
            </a:prstGeom>
            <a:solidFill>
              <a:schemeClr val="bg1"/>
            </a:solidFill>
            <a:ln>
              <a:solidFill>
                <a:schemeClr val="bg2"/>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noAutofit/>
            </a:bodyPr>
            <a:lstStyle/>
            <a:p>
              <a:pPr>
                <a:lnSpc>
                  <a:spcPct val="107000"/>
                </a:lnSpc>
                <a:spcAft>
                  <a:spcPts val="200"/>
                </a:spcAft>
                <a:defRPr/>
              </a:pPr>
              <a:r>
                <a:rPr lang="bg-BG" sz="1400" b="1" u="sng">
                  <a:solidFill>
                    <a:srgbClr val="93827D"/>
                  </a:solidFill>
                  <a:latin typeface="Cambria"/>
                  <a:ea typeface="Times New Roman"/>
                  <a:cs typeface="Times New Roman"/>
                </a:rPr>
                <a:t>Необходими продукти:</a:t>
              </a:r>
              <a:endParaRPr>
                <a:latin typeface="Cambria"/>
                <a:ea typeface="Times New Roman"/>
                <a:cs typeface="Times New Roman"/>
              </a:endParaRPr>
            </a:p>
            <a:p>
              <a:pPr marL="90170">
                <a:lnSpc>
                  <a:spcPct val="107000"/>
                </a:lnSpc>
                <a:spcAft>
                  <a:spcPts val="200"/>
                </a:spcAft>
                <a:defRPr/>
              </a:pPr>
              <a:r>
                <a:rPr lang="bg-BG" sz="1400">
                  <a:solidFill>
                    <a:srgbClr val="000000"/>
                  </a:solidFill>
                  <a:latin typeface="Cambria"/>
                  <a:ea typeface="Times New Roman"/>
                  <a:cs typeface="Times New Roman"/>
                </a:rPr>
                <a:t>Прясно мляко – 200 мл.</a:t>
              </a:r>
              <a:endParaRPr>
                <a:latin typeface="Cambria"/>
                <a:ea typeface="Times New Roman"/>
                <a:cs typeface="Times New Roman"/>
              </a:endParaRPr>
            </a:p>
            <a:p>
              <a:pPr marL="90170">
                <a:lnSpc>
                  <a:spcPct val="107000"/>
                </a:lnSpc>
                <a:spcAft>
                  <a:spcPts val="200"/>
                </a:spcAft>
                <a:defRPr/>
              </a:pPr>
              <a:r>
                <a:rPr lang="bg-BG" sz="1400">
                  <a:solidFill>
                    <a:srgbClr val="000000"/>
                  </a:solidFill>
                  <a:latin typeface="Cambria"/>
                  <a:ea typeface="Times New Roman"/>
                  <a:cs typeface="Times New Roman"/>
                </a:rPr>
                <a:t>Брашно – 100 гр.</a:t>
              </a:r>
              <a:endParaRPr>
                <a:latin typeface="Cambria"/>
                <a:ea typeface="Times New Roman"/>
                <a:cs typeface="Times New Roman"/>
              </a:endParaRPr>
            </a:p>
            <a:p>
              <a:pPr marL="90170">
                <a:lnSpc>
                  <a:spcPct val="107000"/>
                </a:lnSpc>
                <a:spcAft>
                  <a:spcPts val="200"/>
                </a:spcAft>
                <a:defRPr/>
              </a:pPr>
              <a:r>
                <a:rPr lang="bg-BG" sz="1400">
                  <a:solidFill>
                    <a:srgbClr val="000000"/>
                  </a:solidFill>
                  <a:latin typeface="Cambria"/>
                  <a:ea typeface="Times New Roman"/>
                  <a:cs typeface="Times New Roman"/>
                </a:rPr>
                <a:t>Яйца – 2 бр.</a:t>
              </a:r>
              <a:endParaRPr>
                <a:latin typeface="Cambria"/>
                <a:ea typeface="Times New Roman"/>
                <a:cs typeface="Times New Roman"/>
              </a:endParaRPr>
            </a:p>
            <a:p>
              <a:pPr marL="90170">
                <a:lnSpc>
                  <a:spcPct val="107000"/>
                </a:lnSpc>
                <a:spcAft>
                  <a:spcPts val="200"/>
                </a:spcAft>
                <a:defRPr/>
              </a:pPr>
              <a:r>
                <a:rPr lang="bg-BG" sz="1400">
                  <a:solidFill>
                    <a:srgbClr val="000000"/>
                  </a:solidFill>
                  <a:latin typeface="Cambria"/>
                  <a:ea typeface="Times New Roman"/>
                  <a:cs typeface="Times New Roman"/>
                </a:rPr>
                <a:t>Захар – 1 чл.</a:t>
              </a:r>
              <a:endParaRPr>
                <a:latin typeface="Cambria"/>
                <a:ea typeface="Times New Roman"/>
                <a:cs typeface="Times New Roman"/>
              </a:endParaRPr>
            </a:p>
            <a:p>
              <a:pPr marL="90170">
                <a:lnSpc>
                  <a:spcPct val="107000"/>
                </a:lnSpc>
                <a:spcAft>
                  <a:spcPts val="200"/>
                </a:spcAft>
                <a:defRPr/>
              </a:pPr>
              <a:r>
                <a:rPr lang="bg-BG" sz="1400">
                  <a:solidFill>
                    <a:srgbClr val="000000"/>
                  </a:solidFill>
                  <a:latin typeface="Cambria"/>
                  <a:ea typeface="Times New Roman"/>
                  <a:cs typeface="Times New Roman"/>
                </a:rPr>
                <a:t>Масло – за намазване на дъното на тигана.</a:t>
              </a:r>
              <a:endParaRPr>
                <a:latin typeface="Cambria"/>
                <a:ea typeface="Times New Roman"/>
                <a:cs typeface="Times New Roman"/>
              </a:endParaRPr>
            </a:p>
            <a:p>
              <a:pPr>
                <a:lnSpc>
                  <a:spcPct val="107000"/>
                </a:lnSpc>
                <a:spcAft>
                  <a:spcPts val="800"/>
                </a:spcAft>
                <a:defRPr/>
              </a:pPr>
              <a:r>
                <a:rPr lang="bg-BG" sz="1400" b="1" u="sng">
                  <a:solidFill>
                    <a:srgbClr val="93827D"/>
                  </a:solidFill>
                  <a:latin typeface="Cambria"/>
                  <a:ea typeface="Times New Roman"/>
                  <a:cs typeface="Times New Roman"/>
                </a:rPr>
                <a:t>Начин на приготвяне:</a:t>
              </a:r>
              <a:endParaRPr>
                <a:latin typeface="Cambria"/>
                <a:ea typeface="Times New Roman"/>
                <a:cs typeface="Times New Roman"/>
              </a:endParaRPr>
            </a:p>
            <a:p>
              <a:pPr marL="339090" indent="-228600">
                <a:buFont typeface="+mj-lt"/>
                <a:buAutoNum type="arabicPeriod"/>
                <a:defRPr/>
              </a:pPr>
              <a:r>
                <a:rPr lang="bg-BG" sz="1400">
                  <a:solidFill>
                    <a:srgbClr val="000000"/>
                  </a:solidFill>
                  <a:latin typeface="Cambria"/>
                  <a:ea typeface="Calibri"/>
                  <a:cs typeface="Times New Roman"/>
                </a:rPr>
                <a:t>Смеси млякото и брашното в купа.</a:t>
              </a:r>
              <a:endParaRPr sz="2000">
                <a:ea typeface="Calibri"/>
                <a:cs typeface="Times New Roman"/>
              </a:endParaRPr>
            </a:p>
            <a:p>
              <a:pPr marL="339090" indent="-228600">
                <a:buFont typeface="+mj-lt"/>
                <a:buAutoNum type="arabicPeriod"/>
                <a:defRPr/>
              </a:pPr>
              <a:r>
                <a:rPr lang="bg-BG" sz="1400">
                  <a:solidFill>
                    <a:srgbClr val="000000"/>
                  </a:solidFill>
                  <a:latin typeface="Cambria"/>
                  <a:ea typeface="Calibri"/>
                  <a:cs typeface="Times New Roman"/>
                </a:rPr>
                <a:t>Към сместа добави яйцата едно по едно, като  всяко яйце го разбъркваш хубаво с останалите съставки в купата.</a:t>
              </a:r>
              <a:endParaRPr sz="2000">
                <a:ea typeface="Calibri"/>
                <a:cs typeface="Times New Roman"/>
              </a:endParaRPr>
            </a:p>
            <a:p>
              <a:pPr marL="339090" indent="-228600">
                <a:buFont typeface="+mj-lt"/>
                <a:buAutoNum type="arabicPeriod"/>
                <a:defRPr/>
              </a:pPr>
              <a:r>
                <a:rPr lang="bg-BG" sz="1400">
                  <a:solidFill>
                    <a:srgbClr val="000000"/>
                  </a:solidFill>
                  <a:latin typeface="Cambria"/>
                  <a:ea typeface="Calibri"/>
                  <a:cs typeface="Times New Roman"/>
                </a:rPr>
                <a:t>Добави захарта към сместа и разбъркай хубаво.</a:t>
              </a:r>
              <a:r>
                <a:rPr lang="bg-BG" sz="1400">
                  <a:solidFill>
                    <a:srgbClr val="000000"/>
                  </a:solidFill>
                  <a:ea typeface="Calibri"/>
                  <a:cs typeface="Times New Roman"/>
                </a:rPr>
                <a:t> </a:t>
              </a:r>
              <a:endParaRPr sz="2000">
                <a:ea typeface="Calibri"/>
                <a:cs typeface="Times New Roman"/>
              </a:endParaRPr>
            </a:p>
            <a:p>
              <a:pPr marL="339090" indent="-228600">
                <a:buFont typeface="+mj-lt"/>
                <a:buAutoNum type="arabicPeriod"/>
                <a:defRPr/>
              </a:pPr>
              <a:r>
                <a:rPr lang="bg-BG" sz="1400">
                  <a:solidFill>
                    <a:srgbClr val="000000"/>
                  </a:solidFill>
                  <a:latin typeface="Cambria"/>
                  <a:ea typeface="Calibri"/>
                  <a:cs typeface="Times New Roman"/>
                </a:rPr>
                <a:t>Загрей тигана за палачинки и намажи дъното му с малко количество масло.</a:t>
              </a:r>
              <a:endParaRPr sz="2000">
                <a:ea typeface="Calibri"/>
                <a:cs typeface="Times New Roman"/>
              </a:endParaRPr>
            </a:p>
            <a:p>
              <a:pPr marL="339090" indent="-228600">
                <a:buFont typeface="+mj-lt"/>
                <a:buAutoNum type="arabicPeriod"/>
                <a:defRPr/>
              </a:pPr>
              <a:r>
                <a:rPr lang="bg-BG" sz="1400">
                  <a:solidFill>
                    <a:srgbClr val="000000"/>
                  </a:solidFill>
                  <a:latin typeface="Cambria"/>
                  <a:ea typeface="Calibri"/>
                  <a:cs typeface="Times New Roman"/>
                </a:rPr>
                <a:t>Изсипи малък черпак в тигана и разпредели сместа равномерно в него. Изпечи палачинките от двете страни.</a:t>
              </a:r>
              <a:endParaRPr sz="2000">
                <a:ea typeface="Calibri"/>
                <a:cs typeface="Times New Roman"/>
              </a:endParaRPr>
            </a:p>
            <a:p>
              <a:pPr algn="ctr">
                <a:lnSpc>
                  <a:spcPct val="107000"/>
                </a:lnSpc>
                <a:spcAft>
                  <a:spcPts val="800"/>
                </a:spcAft>
                <a:defRPr/>
              </a:pPr>
              <a:r>
                <a:rPr lang="en-GB" sz="1100">
                  <a:solidFill>
                    <a:srgbClr val="000000"/>
                  </a:solidFill>
                  <a:latin typeface="Cambria"/>
                  <a:ea typeface="Times New Roman"/>
                  <a:cs typeface="Times New Roman"/>
                </a:rPr>
                <a:t> </a:t>
              </a:r>
              <a:endParaRPr sz="1100">
                <a:latin typeface="Cambria"/>
                <a:ea typeface="Times New Roman"/>
                <a:cs typeface="Times New Roman"/>
              </a:endParaRPr>
            </a:p>
          </p:txBody>
        </p:sp>
        <p:pic>
          <p:nvPicPr>
            <p:cNvPr id="8" name="Picture 7" descr="A stack of pancakes with blueberries on top&#10;&#10;Description automatically generated with medium confidence"/>
            <p:cNvPicPr>
              <a:picLocks noChangeAspect="1"/>
            </p:cNvPicPr>
            <p:nvPr/>
          </p:nvPicPr>
          <p:blipFill>
            <a:blip r:embed="rId2"/>
            <a:stretch/>
          </p:blipFill>
          <p:spPr bwMode="auto">
            <a:xfrm>
              <a:off x="8029538" y="1140892"/>
              <a:ext cx="3511974" cy="4390859"/>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p:spPr>
        </p:pic>
      </p:grpSp>
      <p:sp>
        <p:nvSpPr>
          <p:cNvPr id="9" name="Rectangle 8"/>
          <p:cNvSpPr/>
          <p:nvPr/>
        </p:nvSpPr>
        <p:spPr bwMode="auto">
          <a:xfrm>
            <a:off x="4166886" y="1632030"/>
            <a:ext cx="3680749" cy="1250066"/>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defRPr/>
            </a:pPr>
            <a:endParaRPr/>
          </a:p>
        </p:txBody>
      </p:sp>
      <p:sp>
        <p:nvSpPr>
          <p:cNvPr id="14" name="TextBox 13"/>
          <p:cNvSpPr txBox="1"/>
          <p:nvPr/>
        </p:nvSpPr>
        <p:spPr bwMode="auto">
          <a:xfrm>
            <a:off x="121535" y="1933897"/>
            <a:ext cx="3177250" cy="646331"/>
          </a:xfrm>
          <a:prstGeom prst="rect">
            <a:avLst/>
          </a:prstGeom>
          <a:noFill/>
        </p:spPr>
        <p:txBody>
          <a:bodyPr wrap="square">
            <a:spAutoFit/>
          </a:bodyPr>
          <a:lstStyle/>
          <a:p>
            <a:pPr>
              <a:defRPr/>
            </a:pPr>
            <a:r>
              <a:rPr lang="bg-BG" b="1">
                <a:solidFill>
                  <a:srgbClr val="E58312"/>
                </a:solidFill>
                <a:latin typeface="Cambria"/>
                <a:ea typeface="Times New Roman"/>
                <a:cs typeface="Times New Roman"/>
              </a:rPr>
              <a:t>компоненти</a:t>
            </a:r>
            <a:r>
              <a:rPr lang="bg-BG">
                <a:latin typeface="Cambria"/>
                <a:ea typeface="Times New Roman"/>
                <a:cs typeface="Times New Roman"/>
              </a:rPr>
              <a:t> -  съставните елементи на алгоритъма </a:t>
            </a:r>
            <a:endParaRPr/>
          </a:p>
        </p:txBody>
      </p:sp>
      <p:cxnSp>
        <p:nvCxnSpPr>
          <p:cNvPr id="16" name="Straight Arrow Connector 15"/>
          <p:cNvCxnSpPr>
            <a:cxnSpLocks/>
            <a:stCxn id="14" idx="3"/>
          </p:cNvCxnSpPr>
          <p:nvPr/>
        </p:nvCxnSpPr>
        <p:spPr bwMode="auto">
          <a:xfrm flipV="1">
            <a:off x="3298785" y="2257062"/>
            <a:ext cx="682906" cy="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bwMode="auto">
          <a:xfrm>
            <a:off x="121535" y="3603720"/>
            <a:ext cx="3048069" cy="1477328"/>
          </a:xfrm>
          <a:prstGeom prst="rect">
            <a:avLst/>
          </a:prstGeom>
          <a:noFill/>
        </p:spPr>
        <p:txBody>
          <a:bodyPr wrap="square">
            <a:spAutoFit/>
          </a:bodyPr>
          <a:lstStyle/>
          <a:p>
            <a:pPr>
              <a:defRPr/>
            </a:pPr>
            <a:r>
              <a:rPr lang="bg-BG" b="1">
                <a:solidFill>
                  <a:srgbClr val="E58312"/>
                </a:solidFill>
                <a:latin typeface="Cambria"/>
                <a:ea typeface="Times New Roman"/>
                <a:cs typeface="Times New Roman"/>
              </a:rPr>
              <a:t>точни стъпки за изпълнение</a:t>
            </a:r>
            <a:r>
              <a:rPr lang="bg-BG">
                <a:solidFill>
                  <a:srgbClr val="E58312"/>
                </a:solidFill>
                <a:latin typeface="Cambria"/>
                <a:ea typeface="Times New Roman"/>
                <a:cs typeface="Times New Roman"/>
              </a:rPr>
              <a:t> </a:t>
            </a:r>
            <a:r>
              <a:rPr lang="bg-BG">
                <a:latin typeface="Cambria"/>
                <a:ea typeface="Times New Roman"/>
                <a:cs typeface="Times New Roman"/>
              </a:rPr>
              <a:t>– конкретни последователни действия, които да дават решение на поставената задача </a:t>
            </a:r>
            <a:endParaRPr/>
          </a:p>
        </p:txBody>
      </p:sp>
      <p:sp>
        <p:nvSpPr>
          <p:cNvPr id="22" name="Rectangle 21"/>
          <p:cNvSpPr/>
          <p:nvPr/>
        </p:nvSpPr>
        <p:spPr bwMode="auto">
          <a:xfrm>
            <a:off x="4166886" y="3217762"/>
            <a:ext cx="3680749" cy="2384385"/>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defRPr/>
            </a:pPr>
            <a:endParaRPr/>
          </a:p>
        </p:txBody>
      </p:sp>
      <p:cxnSp>
        <p:nvCxnSpPr>
          <p:cNvPr id="23" name="Straight Arrow Connector 22"/>
          <p:cNvCxnSpPr>
            <a:cxnSpLocks/>
          </p:cNvCxnSpPr>
          <p:nvPr/>
        </p:nvCxnSpPr>
        <p:spPr bwMode="auto">
          <a:xfrm flipV="1">
            <a:off x="3235240" y="4342383"/>
            <a:ext cx="682906" cy="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Title 1"/>
          <p:cNvSpPr>
            <a:spLocks noGrp="1"/>
          </p:cNvSpPr>
          <p:nvPr>
            <p:ph type="title"/>
          </p:nvPr>
        </p:nvSpPr>
        <p:spPr bwMode="auto">
          <a:xfrm>
            <a:off x="0" y="322096"/>
            <a:ext cx="12192000" cy="826507"/>
          </a:xfrm>
        </p:spPr>
        <p:txBody>
          <a:bodyPr/>
          <a:lstStyle/>
          <a:p>
            <a:pPr>
              <a:defRPr/>
            </a:pPr>
            <a:r>
              <a:rPr lang="bg-BG"/>
              <a:t>2. Как да създадем алгоритъм?</a:t>
            </a:r>
            <a:endParaRPr/>
          </a:p>
        </p:txBody>
      </p:sp>
      <p:graphicFrame>
        <p:nvGraphicFramePr>
          <p:cNvPr id="7" name="Content Placeholder 12"/>
          <p:cNvGraphicFramePr>
            <a:graphicFrameLocks xmlns:a="http://schemas.openxmlformats.org/drawingml/2006/main" noGrp="1"/>
          </p:cNvGraphicFramePr>
          <p:nvPr>
            <p:ph idx="1"/>
          </p:nvPr>
        </p:nvGraphicFramePr>
        <p:xfrm>
          <a:off x="661686" y="3156302"/>
          <a:ext cx="10868628" cy="1868105"/>
        </p:xfrm>
        <a:graphic>
          <a:graphicData uri="http://schemas.openxmlformats.org/drawingml/2006/table">
            <a:tbl>
              <a:tblPr firstRow="1" firstCol="1" lastRow="0" lastCol="0" bandRow="1" bandCol="0"/>
              <a:tblGrid>
                <a:gridCol w="3753342"/>
                <a:gridCol w="7115285"/>
              </a:tblGrid>
              <a:tr h="481672">
                <a:tc>
                  <a:txBody>
                    <a:bodyPr/>
                    <a:p>
                      <a:pPr algn="ctr">
                        <a:lnSpc>
                          <a:spcPct val="107000"/>
                        </a:lnSpc>
                        <a:spcBef>
                          <a:spcPts val="0"/>
                        </a:spcBef>
                        <a:spcAft>
                          <a:spcPts val="800"/>
                        </a:spcAft>
                        <a:defRPr/>
                      </a:pPr>
                      <a:r>
                        <a:rPr lang="bg-BG" sz="2900" b="0" i="0" u="none" strike="noStrike">
                          <a:gradFill>
                            <a:gsLst>
                              <a:gs pos="0">
                                <a:srgbClr val="675B46"/>
                              </a:gs>
                              <a:gs pos="50000">
                                <a:srgbClr val="958568"/>
                              </a:gs>
                              <a:gs pos="100000">
                                <a:srgbClr val="B29F7E"/>
                              </a:gs>
                            </a:gsLst>
                            <a:lin ang="18900000" scaled="0"/>
                          </a:gradFill>
                          <a:latin typeface="Cambria"/>
                          <a:ea typeface="Times New Roman"/>
                          <a:cs typeface="Times New Roman"/>
                        </a:rPr>
                        <a:t>Определение</a:t>
                      </a:r>
                      <a:endParaRPr lang="bg-BG" sz="2900" b="0" i="0" u="none" strike="noStrike">
                        <a:latin typeface="Arial"/>
                      </a:endParaRPr>
                    </a:p>
                  </a:txBody>
                  <a:tcPr marL="188594" marR="188594" marT="26194" marB="0" anchor="ctr">
                    <a:lnL w="12700" algn="ctr">
                      <a:solidFill>
                        <a:srgbClr val="000000"/>
                      </a:solidFill>
                    </a:lnL>
                    <a:lnR w="12700" algn="ctr">
                      <a:solidFill>
                        <a:srgbClr val="000000"/>
                      </a:solidFill>
                    </a:lnR>
                    <a:lnT w="12700" algn="ctr">
                      <a:solidFill>
                        <a:srgbClr val="000000"/>
                      </a:solidFill>
                    </a:lnT>
                    <a:lnB w="12700" algn="ctr">
                      <a:solidFill>
                        <a:srgbClr val="000000"/>
                      </a:solidFill>
                    </a:lnB>
                  </a:tcPr>
                </a:tc>
                <a:tc>
                  <a:txBody>
                    <a:bodyPr/>
                    <a:p>
                      <a:pPr algn="l">
                        <a:lnSpc>
                          <a:spcPct val="107000"/>
                        </a:lnSpc>
                        <a:spcBef>
                          <a:spcPts val="0"/>
                        </a:spcBef>
                        <a:spcAft>
                          <a:spcPts val="800"/>
                        </a:spcAft>
                        <a:defRPr/>
                      </a:pPr>
                      <a:r>
                        <a:rPr lang="bg-BG" sz="3300" b="0" i="0" u="none" strike="noStrike">
                          <a:latin typeface="Cambria"/>
                          <a:ea typeface="Times New Roman"/>
                          <a:cs typeface="Times New Roman"/>
                        </a:rPr>
                        <a:t> </a:t>
                      </a:r>
                      <a:endParaRPr lang="bg-BG" sz="5000" b="0" i="0" u="none" strike="noStrike">
                        <a:latin typeface="Arial"/>
                      </a:endParaRPr>
                    </a:p>
                  </a:txBody>
                  <a:tcPr marL="188594" marR="188594" marT="26194" marB="0">
                    <a:lnL w="12700" algn="ctr">
                      <a:solidFill>
                        <a:srgbClr val="000000"/>
                      </a:solidFill>
                    </a:lnL>
                    <a:lnR w="12700" algn="ctr">
                      <a:noFill/>
                    </a:lnR>
                    <a:lnT w="12700" algn="ctr">
                      <a:noFill/>
                    </a:lnT>
                    <a:lnB w="12700" algn="ctr">
                      <a:solidFill>
                        <a:srgbClr val="000000"/>
                      </a:solidFill>
                    </a:lnB>
                  </a:tcPr>
                </a:tc>
              </a:tr>
              <a:tr h="1303812">
                <a:tc gridSpan="2">
                  <a:txBody>
                    <a:bodyPr/>
                    <a:p>
                      <a:pPr algn="l">
                        <a:lnSpc>
                          <a:spcPct val="107000"/>
                        </a:lnSpc>
                        <a:spcBef>
                          <a:spcPts val="600"/>
                        </a:spcBef>
                        <a:spcAft>
                          <a:spcPts val="600"/>
                        </a:spcAft>
                        <a:defRPr/>
                      </a:pPr>
                      <a:r>
                        <a:rPr lang="bg-BG" sz="2800" b="1" i="1" u="none" strike="noStrike">
                          <a:solidFill>
                            <a:srgbClr val="000000"/>
                          </a:solidFill>
                          <a:latin typeface="Cambria"/>
                          <a:ea typeface="Times New Roman"/>
                          <a:cs typeface="Times New Roman"/>
                        </a:rPr>
                        <a:t>Алгоритмично мислене</a:t>
                      </a:r>
                      <a:r>
                        <a:rPr lang="bg-BG" sz="2800" b="0" i="0" u="none" strike="noStrike">
                          <a:solidFill>
                            <a:srgbClr val="000000"/>
                          </a:solidFill>
                          <a:latin typeface="Cambria"/>
                          <a:ea typeface="Times New Roman"/>
                          <a:cs typeface="Times New Roman"/>
                        </a:rPr>
                        <a:t> – процес на създаване на последователни и лесноизпълними инструкции.</a:t>
                      </a:r>
                      <a:endParaRPr lang="bg-BG" sz="4400" b="0" i="0" u="none" strike="noStrike">
                        <a:latin typeface="Arial"/>
                      </a:endParaRPr>
                    </a:p>
                  </a:txBody>
                  <a:tcPr marL="251460" marR="251460" marT="125730" marB="125730">
                    <a:lnL w="12700" algn="ctr">
                      <a:solidFill>
                        <a:srgbClr val="000000"/>
                      </a:solidFill>
                    </a:lnL>
                    <a:lnR w="12700" algn="ctr">
                      <a:solidFill>
                        <a:srgbClr val="000000"/>
                      </a:solidFill>
                    </a:lnR>
                    <a:lnT w="12700" algn="ctr">
                      <a:solidFill>
                        <a:srgbClr val="000000"/>
                      </a:solidFill>
                    </a:lnT>
                    <a:lnB w="12700" algn="ctr">
                      <a:solidFill>
                        <a:srgbClr val="000000"/>
                      </a:solidFill>
                    </a:lnB>
                    <a:solidFill>
                      <a:srgbClr val="B5A19A"/>
                    </a:solidFill>
                  </a:tcPr>
                </a:tc>
                <a:tc hMerge="1">
                  <a:txBody>
                    <a:bodyPr/>
                    <a:p>
                      <a:endParaRPr/>
                    </a:p>
                  </a:txBody>
                </a:tc>
              </a:tr>
            </a:tbl>
          </a:graphicData>
        </a:graphic>
      </p:graphicFrame>
      <p:sp>
        <p:nvSpPr>
          <p:cNvPr id="9" name="TextBox 8"/>
          <p:cNvSpPr txBox="1"/>
          <p:nvPr/>
        </p:nvSpPr>
        <p:spPr bwMode="auto">
          <a:xfrm>
            <a:off x="150470" y="1584849"/>
            <a:ext cx="11479815" cy="853888"/>
          </a:xfrm>
          <a:prstGeom prst="rect">
            <a:avLst/>
          </a:prstGeom>
          <a:noFill/>
        </p:spPr>
        <p:txBody>
          <a:bodyPr wrap="square">
            <a:spAutoFit/>
          </a:bodyPr>
          <a:lstStyle/>
          <a:p>
            <a:pPr algn="ctr">
              <a:lnSpc>
                <a:spcPct val="107000"/>
              </a:lnSpc>
              <a:spcAft>
                <a:spcPts val="0"/>
              </a:spcAft>
              <a:defRPr/>
            </a:pPr>
            <a:r>
              <a:rPr lang="bg-BG" sz="2400">
                <a:latin typeface="Cambria"/>
                <a:ea typeface="Times New Roman"/>
                <a:cs typeface="Times New Roman"/>
              </a:rPr>
              <a:t>Всеки, който сам може да създаде алгоритъм, </a:t>
            </a:r>
            <a:endParaRPr/>
          </a:p>
          <a:p>
            <a:pPr algn="ctr">
              <a:lnSpc>
                <a:spcPct val="107000"/>
              </a:lnSpc>
              <a:spcAft>
                <a:spcPts val="0"/>
              </a:spcAft>
              <a:defRPr/>
            </a:pPr>
            <a:r>
              <a:rPr lang="bg-BG" sz="2400">
                <a:latin typeface="Cambria"/>
                <a:ea typeface="Times New Roman"/>
                <a:cs typeface="Times New Roman"/>
              </a:rPr>
              <a:t>притежава </a:t>
            </a:r>
            <a:r>
              <a:rPr lang="bg-BG" sz="2400" b="1" i="1">
                <a:solidFill>
                  <a:srgbClr val="B4A099"/>
                </a:solidFill>
                <a:latin typeface="Cambria"/>
                <a:ea typeface="Times New Roman"/>
                <a:cs typeface="Times New Roman"/>
              </a:rPr>
              <a:t>алгоритмично мислене</a:t>
            </a:r>
            <a:r>
              <a:rPr lang="bg-BG" sz="2400">
                <a:latin typeface="Cambria"/>
                <a:ea typeface="Times New Roman"/>
                <a:cs typeface="Times New Roman"/>
              </a:rPr>
              <a:t>.</a:t>
            </a:r>
            <a:endParaRPr sz="2000">
              <a:latin typeface="Cambria"/>
              <a:ea typeface="Times New Roman"/>
              <a:cs typeface="Times New Roman"/>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6" name="TextBox 5"/>
          <p:cNvSpPr txBox="1"/>
          <p:nvPr/>
        </p:nvSpPr>
        <p:spPr bwMode="auto">
          <a:xfrm>
            <a:off x="1657108" y="2611033"/>
            <a:ext cx="8877782" cy="2677656"/>
          </a:xfrm>
          <a:prstGeom prst="rect">
            <a:avLst/>
          </a:prstGeom>
          <a:noFill/>
        </p:spPr>
        <p:txBody>
          <a:bodyPr wrap="square">
            <a:spAutoFit/>
          </a:bodyPr>
          <a:lstStyle/>
          <a:p>
            <a:pPr>
              <a:defRPr/>
            </a:pPr>
            <a:r>
              <a:rPr lang="bg-BG" sz="2400" i="1">
                <a:latin typeface="Cambria"/>
                <a:ea typeface="Times New Roman"/>
                <a:cs typeface="Times New Roman"/>
              </a:rPr>
              <a:t>„Първо, трябва да пуснеш кафемашината от синия бутон. След натискането му, той ще светне в червено. През това време добави вода, мляко или кафе зърна в предвидените за това контейнери. След като бутонът стане зелен, ще можеш да си направиш желаното кафе при натискането на бутона „Кафе с мляко“. Хубавото на тази кафемашина е, че тя автоматично се изключва.“</a:t>
            </a:r>
            <a:r>
              <a:rPr sz="2400"/>
              <a:t> </a:t>
            </a:r>
            <a:endParaRPr sz="2400"/>
          </a:p>
        </p:txBody>
      </p:sp>
      <p:sp>
        <p:nvSpPr>
          <p:cNvPr id="8" name="TextBox 7"/>
          <p:cNvSpPr txBox="1"/>
          <p:nvPr/>
        </p:nvSpPr>
        <p:spPr bwMode="auto">
          <a:xfrm>
            <a:off x="1118885" y="1340951"/>
            <a:ext cx="9954227" cy="853888"/>
          </a:xfrm>
          <a:prstGeom prst="rect">
            <a:avLst/>
          </a:prstGeom>
          <a:noFill/>
        </p:spPr>
        <p:txBody>
          <a:bodyPr wrap="square">
            <a:spAutoFit/>
          </a:bodyPr>
          <a:lstStyle/>
          <a:p>
            <a:pPr>
              <a:lnSpc>
                <a:spcPct val="107000"/>
              </a:lnSpc>
              <a:spcAft>
                <a:spcPts val="800"/>
              </a:spcAft>
              <a:defRPr/>
            </a:pPr>
            <a:r>
              <a:rPr lang="bg-BG" sz="2400">
                <a:latin typeface="Cambria"/>
                <a:ea typeface="Times New Roman"/>
                <a:cs typeface="Times New Roman"/>
              </a:rPr>
              <a:t>Петър си купува нова кафемашина и моли свой приятел да му обясни подробно как се прави кафе с мляко. Ето какво </a:t>
            </a:r>
            <a:r>
              <a:rPr lang="en-US" sz="2400">
                <a:latin typeface="Cambria"/>
                <a:ea typeface="Times New Roman"/>
                <a:cs typeface="Times New Roman"/>
              </a:rPr>
              <a:t>м</a:t>
            </a:r>
            <a:r>
              <a:rPr lang="bg-BG" sz="2400">
                <a:latin typeface="Cambria"/>
                <a:ea typeface="Times New Roman"/>
                <a:cs typeface="Times New Roman"/>
              </a:rPr>
              <a:t>у споделя той: </a:t>
            </a:r>
            <a:endParaRPr sz="2000">
              <a:latin typeface="Cambria"/>
              <a:ea typeface="Times New Roman"/>
              <a:cs typeface="Times New Roman"/>
            </a:endParaRPr>
          </a:p>
        </p:txBody>
      </p:sp>
      <p:sp>
        <p:nvSpPr>
          <p:cNvPr id="9" name="Title 1"/>
          <p:cNvSpPr>
            <a:spLocks noGrp="1"/>
          </p:cNvSpPr>
          <p:nvPr>
            <p:ph type="title"/>
          </p:nvPr>
        </p:nvSpPr>
        <p:spPr bwMode="auto">
          <a:xfrm>
            <a:off x="0" y="322096"/>
            <a:ext cx="12192000" cy="826507"/>
          </a:xfrm>
        </p:spPr>
        <p:txBody>
          <a:bodyPr/>
          <a:lstStyle/>
          <a:p>
            <a:pPr>
              <a:defRPr/>
            </a:pPr>
            <a:r>
              <a:rPr lang="bg-BG"/>
              <a:t>2. Как да създадем алгоритъм?</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9" name="TextBox 8"/>
          <p:cNvSpPr txBox="1"/>
          <p:nvPr/>
        </p:nvSpPr>
        <p:spPr bwMode="auto">
          <a:xfrm>
            <a:off x="531782" y="1143296"/>
            <a:ext cx="7208477" cy="1821717"/>
          </a:xfrm>
          <a:prstGeom prst="rect">
            <a:avLst/>
          </a:prstGeom>
          <a:noFill/>
        </p:spPr>
        <p:txBody>
          <a:bodyPr wrap="square">
            <a:spAutoFit/>
          </a:bodyPr>
          <a:lstStyle/>
          <a:p>
            <a:pPr>
              <a:lnSpc>
                <a:spcPct val="107000"/>
              </a:lnSpc>
              <a:spcAft>
                <a:spcPts val="800"/>
              </a:spcAft>
              <a:defRPr/>
            </a:pPr>
            <a:r>
              <a:rPr lang="bg-BG" sz="2400">
                <a:latin typeface="Cambria"/>
                <a:ea typeface="Times New Roman"/>
                <a:cs typeface="Times New Roman"/>
              </a:rPr>
              <a:t>Така изглежда в структуриран вид информацията, предоставена от приятеля на Петър:</a:t>
            </a:r>
            <a:endParaRPr sz="2000">
              <a:latin typeface="Cambria"/>
              <a:ea typeface="Times New Roman"/>
              <a:cs typeface="Times New Roman"/>
            </a:endParaRPr>
          </a:p>
          <a:p>
            <a:pPr>
              <a:lnSpc>
                <a:spcPct val="107000"/>
              </a:lnSpc>
              <a:spcAft>
                <a:spcPts val="800"/>
              </a:spcAft>
              <a:defRPr/>
            </a:pPr>
            <a:r>
              <a:rPr lang="bg-BG" sz="2000" b="1">
                <a:solidFill>
                  <a:srgbClr val="3C3534"/>
                </a:solidFill>
                <a:latin typeface="Cambria"/>
                <a:ea typeface="Times New Roman"/>
                <a:cs typeface="Times New Roman"/>
              </a:rPr>
              <a:t>Нужни съставки</a:t>
            </a:r>
            <a:r>
              <a:rPr lang="bg-BG" sz="2000">
                <a:latin typeface="Cambria"/>
                <a:ea typeface="Times New Roman"/>
                <a:cs typeface="Times New Roman"/>
              </a:rPr>
              <a:t> – вода, мляко, кафе зърна</a:t>
            </a:r>
            <a:endParaRPr sz="2000">
              <a:latin typeface="Cambria"/>
              <a:ea typeface="Times New Roman"/>
              <a:cs typeface="Times New Roman"/>
            </a:endParaRPr>
          </a:p>
          <a:p>
            <a:pPr>
              <a:lnSpc>
                <a:spcPct val="150000"/>
              </a:lnSpc>
              <a:spcAft>
                <a:spcPts val="800"/>
              </a:spcAft>
              <a:defRPr/>
            </a:pPr>
            <a:r>
              <a:rPr lang="bg-BG" sz="2000" b="1">
                <a:solidFill>
                  <a:srgbClr val="3C3534"/>
                </a:solidFill>
                <a:latin typeface="Cambria"/>
                <a:ea typeface="Times New Roman"/>
                <a:cs typeface="Times New Roman"/>
              </a:rPr>
              <a:t>Стъпки за направата на кафе с мляко: </a:t>
            </a:r>
            <a:endParaRPr sz="2000">
              <a:latin typeface="Cambria"/>
              <a:ea typeface="Times New Roman"/>
              <a:cs typeface="Times New Roman"/>
            </a:endParaRPr>
          </a:p>
        </p:txBody>
      </p:sp>
      <p:sp>
        <p:nvSpPr>
          <p:cNvPr id="14" name="TextBox 13"/>
          <p:cNvSpPr txBox="1"/>
          <p:nvPr/>
        </p:nvSpPr>
        <p:spPr bwMode="auto">
          <a:xfrm>
            <a:off x="652026" y="3115893"/>
            <a:ext cx="6099857" cy="1323439"/>
          </a:xfrm>
          <a:prstGeom prst="rect">
            <a:avLst/>
          </a:prstGeom>
          <a:noFill/>
        </p:spPr>
        <p:txBody>
          <a:bodyPr wrap="square">
            <a:spAutoFit/>
          </a:bodyPr>
          <a:lstStyle/>
          <a:p>
            <a:pPr marL="342900" lvl="0" indent="-342900">
              <a:buFont typeface="+mj-lt"/>
              <a:buAutoNum type="arabicPeriod"/>
              <a:defRPr/>
            </a:pPr>
            <a:r>
              <a:rPr lang="bg-BG" sz="2000">
                <a:latin typeface="Cambria"/>
                <a:ea typeface="Calibri"/>
                <a:cs typeface="Times New Roman"/>
              </a:rPr>
              <a:t>Включване на кафемашината от синия бутон</a:t>
            </a:r>
            <a:endParaRPr sz="2400">
              <a:latin typeface="Calibri"/>
              <a:ea typeface="Calibri"/>
              <a:cs typeface="Times New Roman"/>
            </a:endParaRPr>
          </a:p>
          <a:p>
            <a:pPr marL="342900" lvl="0" indent="-342900">
              <a:buFont typeface="+mj-lt"/>
              <a:buAutoNum type="arabicPeriod"/>
              <a:defRPr/>
            </a:pPr>
            <a:r>
              <a:rPr lang="bg-BG" sz="2000">
                <a:latin typeface="Cambria"/>
                <a:ea typeface="Calibri"/>
                <a:cs typeface="Times New Roman"/>
              </a:rPr>
              <a:t>Добавяне на вода, мляко и кафе (докато бутонът свети в червено) </a:t>
            </a:r>
            <a:endParaRPr sz="2400">
              <a:latin typeface="Calibri"/>
              <a:ea typeface="Calibri"/>
              <a:cs typeface="Times New Roman"/>
            </a:endParaRPr>
          </a:p>
          <a:p>
            <a:pPr marL="342900" lvl="0" indent="-342900">
              <a:buFont typeface="+mj-lt"/>
              <a:buAutoNum type="arabicPeriod"/>
              <a:defRPr/>
            </a:pPr>
            <a:r>
              <a:rPr lang="bg-BG" sz="2000">
                <a:latin typeface="Cambria"/>
                <a:ea typeface="Calibri"/>
                <a:cs typeface="Times New Roman"/>
              </a:rPr>
              <a:t>Натискане на бутона „Кафе с мляко“</a:t>
            </a:r>
            <a:endParaRPr sz="2400">
              <a:latin typeface="Calibri"/>
              <a:ea typeface="Calibri"/>
              <a:cs typeface="Times New Roman"/>
            </a:endParaRPr>
          </a:p>
        </p:txBody>
      </p:sp>
      <p:sp>
        <p:nvSpPr>
          <p:cNvPr id="16" name="TextBox 15"/>
          <p:cNvSpPr txBox="1"/>
          <p:nvPr/>
        </p:nvSpPr>
        <p:spPr bwMode="auto">
          <a:xfrm>
            <a:off x="652026" y="4590213"/>
            <a:ext cx="10576710" cy="726930"/>
          </a:xfrm>
          <a:prstGeom prst="rect">
            <a:avLst/>
          </a:prstGeom>
          <a:noFill/>
        </p:spPr>
        <p:txBody>
          <a:bodyPr wrap="square">
            <a:spAutoFit/>
          </a:bodyPr>
          <a:lstStyle/>
          <a:p>
            <a:pPr>
              <a:lnSpc>
                <a:spcPct val="107000"/>
              </a:lnSpc>
              <a:spcAft>
                <a:spcPts val="0"/>
              </a:spcAft>
              <a:defRPr/>
            </a:pPr>
            <a:r>
              <a:rPr lang="bg-BG" sz="2000">
                <a:latin typeface="Cambria"/>
                <a:ea typeface="Times New Roman"/>
                <a:cs typeface="Times New Roman"/>
              </a:rPr>
              <a:t>Този пример е реализиран в </a:t>
            </a:r>
            <a:r>
              <a:rPr lang="en-US" sz="2000">
                <a:latin typeface="Cambria"/>
                <a:ea typeface="Times New Roman"/>
                <a:cs typeface="Times New Roman"/>
              </a:rPr>
              <a:t>Scratch</a:t>
            </a:r>
            <a:r>
              <a:rPr lang="bg-BG" sz="2000">
                <a:latin typeface="Cambria"/>
                <a:ea typeface="Times New Roman"/>
                <a:cs typeface="Times New Roman"/>
              </a:rPr>
              <a:t> (фиг. 1):</a:t>
            </a:r>
            <a:endParaRPr/>
          </a:p>
          <a:p>
            <a:pPr>
              <a:lnSpc>
                <a:spcPct val="107000"/>
              </a:lnSpc>
              <a:spcAft>
                <a:spcPts val="0"/>
              </a:spcAft>
              <a:defRPr/>
            </a:pPr>
            <a:r>
              <a:rPr lang="bg-BG" sz="2000">
                <a:latin typeface="Cambria"/>
                <a:ea typeface="Times New Roman"/>
                <a:cs typeface="Times New Roman"/>
              </a:rPr>
              <a:t> </a:t>
            </a:r>
            <a:r>
              <a:rPr lang="bg-BG" sz="2000" u="sng">
                <a:solidFill>
                  <a:srgbClr val="E58312"/>
                </a:solidFill>
                <a:latin typeface="Cambria"/>
                <a:ea typeface="Times New Roman"/>
                <a:cs typeface="Times New Roman"/>
                <a:hlinkClick r:id="rId2" tooltip="https://scratch.mit.edu/projects/781825471/"/>
              </a:rPr>
              <a:t>https://scratch.mit.edu/projects/781825471/</a:t>
            </a:r>
            <a:endParaRPr sz="2000">
              <a:solidFill>
                <a:srgbClr val="E58312"/>
              </a:solidFill>
              <a:latin typeface="Cambria"/>
              <a:ea typeface="Times New Roman"/>
              <a:cs typeface="Times New Roman"/>
            </a:endParaRPr>
          </a:p>
        </p:txBody>
      </p:sp>
      <p:pic>
        <p:nvPicPr>
          <p:cNvPr id="19" name="Picture 18"/>
          <p:cNvPicPr>
            <a:picLocks noChangeAspect="1"/>
          </p:cNvPicPr>
          <p:nvPr/>
        </p:nvPicPr>
        <p:blipFill>
          <a:blip r:embed="rId3"/>
          <a:stretch/>
        </p:blipFill>
        <p:spPr bwMode="auto">
          <a:xfrm>
            <a:off x="6751884" y="1638475"/>
            <a:ext cx="4788090" cy="3588548"/>
          </a:xfrm>
          <a:prstGeom prst="rect">
            <a:avLst/>
          </a:prstGeom>
        </p:spPr>
      </p:pic>
      <p:sp>
        <p:nvSpPr>
          <p:cNvPr id="20" name="Title 1"/>
          <p:cNvSpPr>
            <a:spLocks noGrp="1"/>
          </p:cNvSpPr>
          <p:nvPr>
            <p:ph type="title"/>
          </p:nvPr>
        </p:nvSpPr>
        <p:spPr bwMode="auto">
          <a:xfrm>
            <a:off x="0" y="322096"/>
            <a:ext cx="12192000" cy="826507"/>
          </a:xfrm>
        </p:spPr>
        <p:txBody>
          <a:bodyPr/>
          <a:lstStyle/>
          <a:p>
            <a:pPr>
              <a:defRPr/>
            </a:pPr>
            <a:r>
              <a:rPr lang="bg-BG"/>
              <a:t>2. Как да създадем алгоритъм?</a:t>
            </a:r>
            <a:endParaRPr/>
          </a:p>
        </p:txBody>
      </p:sp>
      <p:sp>
        <p:nvSpPr>
          <p:cNvPr id="21" name="Text Box 6"/>
          <p:cNvSpPr txBox="1"/>
          <p:nvPr/>
        </p:nvSpPr>
        <p:spPr bwMode="auto">
          <a:xfrm>
            <a:off x="7832303" y="5344559"/>
            <a:ext cx="2804147" cy="37350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noAutofit/>
          </a:bodyPr>
          <a:lstStyle/>
          <a:p>
            <a:pPr algn="ctr">
              <a:spcAft>
                <a:spcPts val="1000"/>
              </a:spcAft>
              <a:defRPr/>
            </a:pPr>
            <a:r>
              <a:rPr lang="bg-BG" sz="1600" i="1">
                <a:solidFill>
                  <a:srgbClr val="44546A"/>
                </a:solidFill>
                <a:latin typeface="Cambria"/>
                <a:ea typeface="Times New Roman"/>
                <a:cs typeface="Times New Roman"/>
              </a:rPr>
              <a:t>Фиг. </a:t>
            </a:r>
            <a:r>
              <a:rPr lang="en-GB" sz="1600" i="1">
                <a:solidFill>
                  <a:srgbClr val="44546A"/>
                </a:solidFill>
                <a:latin typeface="Cambria"/>
                <a:ea typeface="Times New Roman"/>
                <a:cs typeface="Times New Roman"/>
              </a:rPr>
              <a:t>1</a:t>
            </a:r>
            <a:r>
              <a:rPr lang="bg-BG" sz="1600" i="1">
                <a:solidFill>
                  <a:srgbClr val="44546A"/>
                </a:solidFill>
                <a:latin typeface="Cambria"/>
                <a:ea typeface="Times New Roman"/>
                <a:cs typeface="Times New Roman"/>
              </a:rPr>
              <a:t>: Реализация в </a:t>
            </a:r>
            <a:r>
              <a:rPr lang="en-US" sz="1600" i="1">
                <a:solidFill>
                  <a:srgbClr val="44546A"/>
                </a:solidFill>
                <a:latin typeface="Cambria"/>
                <a:ea typeface="Times New Roman"/>
                <a:cs typeface="Times New Roman"/>
              </a:rPr>
              <a:t>Scratch</a:t>
            </a:r>
            <a:endParaRPr sz="1600" i="1">
              <a:solidFill>
                <a:srgbClr val="44546A"/>
              </a:solidFill>
              <a:latin typeface="Cambria"/>
              <a:ea typeface="Times New Roman"/>
              <a:cs typeface="Times New Roman"/>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theme/_rels/theme1.xml.rels><?xml version="1.0" encoding="UTF-8" standalone="yes"?><Relationships xmlns="http://schemas.openxmlformats.org/package/2006/relationships"></Relationships>
</file>

<file path=ppt/theme/theme1.xml><?xml version="1.0" encoding="utf-8"?>
<a:theme xmlns:a="http://schemas.openxmlformats.org/drawingml/2006/main" xmlns:r="http://schemas.openxmlformats.org/officeDocument/2006/relationships" xmlns:p="http://schemas.openxmlformats.org/presentation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Calibri-Cambria">
      <a:majorFont>
        <a:latin typeface="Calibri"/>
        <a:ea typeface="Arial"/>
        <a:cs typeface="Arial"/>
      </a:majorFont>
      <a:minorFont>
        <a:latin typeface="Cambria"/>
        <a:ea typeface="Arial"/>
        <a:cs typeface="Arial"/>
      </a:minorFont>
    </a:fontScheme>
    <a:fmtScheme name="Retrospect">
      <a:fillStyleLst>
        <a:solidFill>
          <a:schemeClr val="phClr"/>
        </a:solidFill>
        <a:gradFill>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gradFill>
        <a:gradFill>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0000"/>
            <a:shade val="97000"/>
            <a:satMod val="130000"/>
          </a:schemeClr>
        </a:solidFill>
        <a:gradFill>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emplate>Retrospect</Template>
  <TotalTime>0</TotalTime>
  <Words>0</Words>
  <Application>ONLYOFFICE/7.2.1.34</Application>
  <DocSecurity>0</DocSecurity>
  <PresentationFormat>Widescreen</PresentationFormat>
  <Paragraphs>0</Paragraphs>
  <Slides>19</Slides>
  <Notes>19</Notes>
  <HiddenSlides>0</HiddenSlides>
  <MMClips>2</MMClips>
  <ScaleCrop>0</ScaleCrop>
  <HeadingPairs>
    <vt:vector size="4" baseType="variant">
      <vt:variant>
        <vt:lpstr>Theme</vt:lpstr>
      </vt:variant>
      <vt:variant>
        <vt:i4>1</vt:i4>
      </vt:variant>
      <vt:variant>
        <vt:lpstr>Slide Titles</vt:lpstr>
      </vt:variant>
      <vt:variant>
        <vt:i4>19</vt:i4>
      </vt:variant>
    </vt:vector>
  </HeadingPairs>
  <TitlesOfParts>
    <vt:vector size="20" baseType="lpstr">
      <vt:lpstr>Theme 1</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Manager/>
  <Company>Hewlett-Packard Company</Company>
  <LinksUpToDate>0</LinksUpToDate>
  <SharedDoc>0</SharedDoc>
  <HyperlinkBase/>
  <HyperlinksChanged>0</HyperlinksChanged>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Irena Avdjieva</dc:creator>
  <cp:keywords/>
  <dc:description/>
  <dc:identifier/>
  <dc:language/>
  <cp:lastModifiedBy>Anonymous</cp:lastModifiedBy>
  <cp:revision>80</cp:revision>
  <dcterms:created xsi:type="dcterms:W3CDTF">2023-01-03T13:46:11Z</dcterms:created>
  <dcterms:modified xsi:type="dcterms:W3CDTF">2023-03-08T22:11:38Z</dcterms:modified>
  <cp:category/>
  <cp:contentStatus/>
  <cp:version/>
</cp:coreProperties>
</file>