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29.xml" ContentType="application/vnd.openxmlformats-officedocument.presentationml.slide+xml"/>
  <Override PartName="/ppt/slides/slide25.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3.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slides/slide27.xml" ContentType="application/vnd.openxmlformats-officedocument.presentationml.slide+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slide26.xml" ContentType="application/vnd.openxmlformats-officedocument.presentationml.slide+xml"/>
  <Override PartName="/ppt/slideLayouts/slideLayout8.xml" ContentType="application/vnd.openxmlformats-officedocument.presentationml.slideLayout+xml"/>
  <Override PartName="/ppt/slides/slide9.xml" ContentType="application/vnd.openxmlformats-officedocument.presentationml.slide+xml"/>
  <Override PartName="/ppt/slideLayouts/slideLayout2.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s/slide14.xml" ContentType="application/vnd.openxmlformats-officedocument.presentationml.slide+xml"/>
  <Override PartName="/ppt/slideMasters/slideMaster1.xml" ContentType="application/vnd.openxmlformats-officedocument.presentationml.slideMaster+xml"/>
  <Override PartName="/ppt/slides/slide24.xml" ContentType="application/vnd.openxmlformats-officedocument.presentationml.slide+xml"/>
  <Override PartName="/ppt/slideLayouts/slideLayout11.xml" ContentType="application/vnd.openxmlformats-officedocument.presentationml.slideLayout+xml"/>
  <Override PartName="/ppt/tableStyles.xml" ContentType="application/vnd.openxmlformats-officedocument.presentationml.tableStyles+xml"/>
  <Override PartName="/ppt/slides/slide28.xml" ContentType="application/vnd.openxmlformats-officedocument.presentationml.slide+xml"/>
  <Override PartName="/ppt/theme/theme1.xml" ContentType="application/vnd.openxmlformats-officedocument.theme+xml"/>
  <Override PartName="/ppt/slides/slide16.xml" ContentType="application/vnd.openxmlformats-officedocument.presentationml.slid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slideLayouts/slideLayout6.xml" ContentType="application/vnd.openxmlformats-officedocument.presentationml.slideLayout+xml"/>
  <Override PartName="/ppt/presProps.xml" ContentType="application/vnd.openxmlformats-officedocument.presentationml.presProps+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bookmarkIdSeed="2" saveSubsetFonts="1">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Lst>
  <p:sldSz cx="12192000" cy="6858000"/>
  <p:notesSz cx="12192000" cy="6858000"/>
  <p:defaultTextStyle>
    <a:defPPr>
      <a:defRPr lang="en-US"/>
    </a:defPPr>
    <a:lvl1pPr algn="l">
      <a:spcBef>
        <a:spcPts val="0"/>
      </a:spcBef>
      <a:spcAft>
        <a:spcPts val="0"/>
      </a:spcAft>
      <a:defRPr>
        <a:solidFill>
          <a:schemeClr val="tx1"/>
        </a:solidFill>
        <a:latin typeface="Cambria"/>
        <a:ea typeface="+mn-ea"/>
        <a:cs typeface="+mn-cs"/>
      </a:defRPr>
    </a:lvl1pPr>
    <a:lvl2pPr marL="457200" algn="l">
      <a:spcBef>
        <a:spcPts val="0"/>
      </a:spcBef>
      <a:spcAft>
        <a:spcPts val="0"/>
      </a:spcAft>
      <a:defRPr>
        <a:solidFill>
          <a:schemeClr val="tx1"/>
        </a:solidFill>
        <a:latin typeface="Cambria"/>
        <a:ea typeface="+mn-ea"/>
        <a:cs typeface="+mn-cs"/>
      </a:defRPr>
    </a:lvl2pPr>
    <a:lvl3pPr marL="914400" algn="l">
      <a:spcBef>
        <a:spcPts val="0"/>
      </a:spcBef>
      <a:spcAft>
        <a:spcPts val="0"/>
      </a:spcAft>
      <a:defRPr>
        <a:solidFill>
          <a:schemeClr val="tx1"/>
        </a:solidFill>
        <a:latin typeface="Cambria"/>
        <a:ea typeface="+mn-ea"/>
        <a:cs typeface="+mn-cs"/>
      </a:defRPr>
    </a:lvl3pPr>
    <a:lvl4pPr marL="1371600" algn="l">
      <a:spcBef>
        <a:spcPts val="0"/>
      </a:spcBef>
      <a:spcAft>
        <a:spcPts val="0"/>
      </a:spcAft>
      <a:defRPr>
        <a:solidFill>
          <a:schemeClr val="tx1"/>
        </a:solidFill>
        <a:latin typeface="Cambria"/>
        <a:ea typeface="+mn-ea"/>
        <a:cs typeface="+mn-cs"/>
      </a:defRPr>
    </a:lvl4pPr>
    <a:lvl5pPr marL="1828800" algn="l">
      <a:spcBef>
        <a:spcPts val="0"/>
      </a:spcBef>
      <a:spcAft>
        <a:spcPts val="0"/>
      </a:spcAft>
      <a:defRPr>
        <a:solidFill>
          <a:schemeClr val="tx1"/>
        </a:solidFill>
        <a:latin typeface="Cambria"/>
        <a:ea typeface="+mn-ea"/>
        <a:cs typeface="+mn-cs"/>
      </a:defRPr>
    </a:lvl5pPr>
    <a:lvl6pPr marL="2286000" algn="l" defTabSz="914400">
      <a:defRPr>
        <a:solidFill>
          <a:schemeClr val="tx1"/>
        </a:solidFill>
        <a:latin typeface="Cambria"/>
        <a:ea typeface="+mn-ea"/>
        <a:cs typeface="+mn-cs"/>
      </a:defRPr>
    </a:lvl6pPr>
    <a:lvl7pPr marL="2743200" algn="l" defTabSz="914400">
      <a:defRPr>
        <a:solidFill>
          <a:schemeClr val="tx1"/>
        </a:solidFill>
        <a:latin typeface="Cambria"/>
        <a:ea typeface="+mn-ea"/>
        <a:cs typeface="+mn-cs"/>
      </a:defRPr>
    </a:lvl7pPr>
    <a:lvl8pPr marL="3200400" algn="l" defTabSz="914400">
      <a:defRPr>
        <a:solidFill>
          <a:schemeClr val="tx1"/>
        </a:solidFill>
        <a:latin typeface="Cambria"/>
        <a:ea typeface="+mn-ea"/>
        <a:cs typeface="+mn-cs"/>
      </a:defRPr>
    </a:lvl8pPr>
    <a:lvl9pPr marL="3657600" algn="l" defTabSz="914400">
      <a:defRPr>
        <a:solidFill>
          <a:schemeClr val="tx1"/>
        </a:solidFill>
        <a:latin typeface="Cambria"/>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36" y="-90"/>
      </p:cViewPr>
      <p:guideLst>
        <p:guide pos="2160"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presProps" Target="presProps.xml" /><Relationship Id="rId33" Type="http://schemas.openxmlformats.org/officeDocument/2006/relationships/tableStyles" Target="tableStyles.xml" /><Relationship Id="rId34" Type="http://schemas.openxmlformats.org/officeDocument/2006/relationships/viewProps" Target="viewProps.xml" /></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title" userDrawn="1">
  <p:cSld name="Title Slide">
    <p:bg>
      <p:bgPr shadeToTitle="0">
        <a:blipFill>
          <a:blip r:embed="rId2"/>
          <a:stretch/>
        </a:blipFill>
      </p:bgPr>
    </p:bg>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145473" y="1567928"/>
            <a:ext cx="8363516" cy="2985785"/>
          </a:xfrm>
        </p:spPr>
        <p:txBody>
          <a:bodyPr/>
          <a:lstStyle>
            <a:lvl1pPr algn="l">
              <a:lnSpc>
                <a:spcPct val="85000"/>
              </a:lnSpc>
              <a:defRPr sz="8000" spc="-50">
                <a:solidFill>
                  <a:schemeClr val="tx1">
                    <a:lumMod val="85000"/>
                    <a:lumOff val="15000"/>
                  </a:schemeClr>
                </a:solidFill>
              </a:defRPr>
            </a:lvl1pPr>
          </a:lstStyle>
          <a:p>
            <a:pPr>
              <a:defRPr/>
            </a:pPr>
            <a:r>
              <a:rPr lang="en-US"/>
              <a:t>Click to edit Master title style</a:t>
            </a:r>
            <a:endParaRPr/>
          </a:p>
        </p:txBody>
      </p:sp>
      <p:sp>
        <p:nvSpPr>
          <p:cNvPr id="3" name="Subtitle 2"/>
          <p:cNvSpPr>
            <a:spLocks noGrp="1"/>
          </p:cNvSpPr>
          <p:nvPr>
            <p:ph type="subTitle" idx="1"/>
          </p:nvPr>
        </p:nvSpPr>
        <p:spPr bwMode="auto">
          <a:xfrm>
            <a:off x="145473" y="4684222"/>
            <a:ext cx="8363516" cy="1143000"/>
          </a:xfrm>
        </p:spPr>
        <p:txBody>
          <a:bodyPr lIns="91440" rIns="91440">
            <a:normAutofit/>
          </a:bodyPr>
          <a:lstStyle>
            <a:lvl1pPr marL="0" indent="0" algn="l">
              <a:buNone/>
              <a:defRPr sz="2400" cap="all" spc="20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a:defRPr/>
            </a:pPr>
            <a:r>
              <a:rPr lang="en-US"/>
              <a:t>Click to edit Master subtitle style</a:t>
            </a:r>
            <a:endParaRPr/>
          </a:p>
        </p:txBody>
      </p:sp>
      <p:sp>
        <p:nvSpPr>
          <p:cNvPr id="6" name="Slide Number Placeholder 5"/>
          <p:cNvSpPr>
            <a:spLocks noGrp="1"/>
          </p:cNvSpPr>
          <p:nvPr>
            <p:ph type="sldNum" sz="quarter" idx="10"/>
          </p:nvPr>
        </p:nvSpPr>
        <p:spPr bwMode="auto"/>
        <p:txBody>
          <a:bodyPr/>
          <a:lstStyle>
            <a:lvl1pPr>
              <a:defRPr>
                <a:solidFill>
                  <a:schemeClr val="tx1"/>
                </a:solidFill>
              </a:defRPr>
            </a:lvl1pPr>
          </a:lstStyle>
          <a:p>
            <a:pPr>
              <a:defRPr/>
            </a:pPr>
            <a:fld id="{74DD7BA2-3281-4CAE-B481-A466A1C542DA}" type="slidenum">
              <a:rPr lang="en-GB"/>
              <a:t/>
            </a:fld>
            <a:endParaRPr lang="en-GB"/>
          </a:p>
        </p:txBody>
      </p:sp>
      <p:sp>
        <p:nvSpPr>
          <p:cNvPr id="7" name="Footer Placeholder 4"/>
          <p:cNvSpPr>
            <a:spLocks noGrp="1"/>
          </p:cNvSpPr>
          <p:nvPr>
            <p:ph type="ftr" sz="quarter" idx="11"/>
          </p:nvPr>
        </p:nvSpPr>
        <p:spPr bwMode="auto">
          <a:xfrm>
            <a:off x="146050" y="6269038"/>
            <a:ext cx="8362950" cy="577849"/>
          </a:xfrm>
        </p:spPr>
        <p:txBody>
          <a:bodyPr/>
          <a:lstStyle>
            <a:lvl1pPr algn="l">
              <a:defRPr sz="1000" cap="all">
                <a:solidFill>
                  <a:schemeClr val="tx1"/>
                </a:solidFill>
              </a:defRPr>
            </a:lvl1pPr>
          </a:lstStyle>
          <a:p>
            <a:pPr>
              <a:defRPr/>
            </a:pPr>
            <a:r>
              <a:rPr lang="ru-RU"/>
              <a:t>Европейска Рамка на дигиталните компетентности с петте области на</a:t>
            </a:r>
            <a:br>
              <a:rPr lang="en-GB"/>
            </a:br>
            <a:r>
              <a:rPr lang="ru-RU"/>
              <a:t>дигитална</a:t>
            </a:r>
            <a:r>
              <a:rPr lang="en-GB"/>
              <a:t> </a:t>
            </a:r>
            <a:r>
              <a:rPr lang="ru-RU"/>
              <a:t>компетентност</a:t>
            </a:r>
            <a:r>
              <a:rPr lang="en-GB"/>
              <a:t> </a:t>
            </a:r>
            <a:r>
              <a:rPr lang="ru-RU"/>
              <a:t>и 21 дигитални умения/ компетентности (DigComp 2.1)</a:t>
            </a:r>
            <a:endParaRPr/>
          </a:p>
        </p:txBody>
      </p:sp>
      <p:pic>
        <p:nvPicPr>
          <p:cNvPr id="9" name="Picture 8"/>
          <p:cNvPicPr>
            <a:picLocks noChangeAspect="1"/>
          </p:cNvPicPr>
          <p:nvPr userDrawn="1"/>
        </p:nvPicPr>
        <p:blipFill>
          <a:blip r:embed="rId3"/>
          <a:stretch/>
        </p:blipFill>
        <p:spPr bwMode="auto">
          <a:xfrm>
            <a:off x="145473" y="318320"/>
            <a:ext cx="4286250" cy="10287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le and Vertical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endParaRPr/>
          </a:p>
        </p:txBody>
      </p:sp>
      <p:sp>
        <p:nvSpPr>
          <p:cNvPr id="3" name="Vertical Text Placeholder 2"/>
          <p:cNvSpPr>
            <a:spLocks noGrp="1"/>
          </p:cNvSpPr>
          <p:nvPr>
            <p:ph type="body" orient="vert" idx="1"/>
          </p:nvPr>
        </p:nvSpPr>
        <p:spPr bwMode="auto"/>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91549104-7D14-4124-BDE8-A583F4213B2A}" type="slidenum">
              <a:rPr lang="en-GB"/>
              <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vertTitleAndTx" userDrawn="1">
  <p:cSld name="Vertical Title and Text">
    <p:spTree>
      <p:nvGrpSpPr>
        <p:cNvPr id="1" name=""/>
        <p:cNvGrpSpPr/>
        <p:nvPr/>
      </p:nvGrpSpPr>
      <p:grpSpPr bwMode="auto">
        <a:xfrm>
          <a:off x="0" y="0"/>
          <a:ext cx="0" cy="0"/>
          <a:chOff x="0" y="0"/>
          <a:chExt cx="0" cy="0"/>
        </a:xfrm>
      </p:grpSpPr>
      <p:sp>
        <p:nvSpPr>
          <p:cNvPr id="4" name="Rectangle 3"/>
          <p:cNvSpPr/>
          <p:nvPr/>
        </p:nvSpPr>
        <p:spPr bwMode="auto">
          <a:xfrm>
            <a:off x="3175" y="6400800"/>
            <a:ext cx="12188825"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bwMode="auto">
          <a:xfrm>
            <a:off x="8724900" y="414778"/>
            <a:ext cx="2628900" cy="5757421"/>
          </a:xfrm>
        </p:spPr>
        <p:txBody>
          <a:bodyPr vert="eaVert"/>
          <a:lstStyle/>
          <a:p>
            <a:pPr>
              <a:defRPr/>
            </a:pPr>
            <a:r>
              <a:rPr lang="en-US"/>
              <a:t>Click to edit Master title style</a:t>
            </a:r>
            <a:endParaRPr/>
          </a:p>
        </p:txBody>
      </p:sp>
      <p:sp>
        <p:nvSpPr>
          <p:cNvPr id="3" name="Vertical Text Placeholder 2"/>
          <p:cNvSpPr>
            <a:spLocks noGrp="1"/>
          </p:cNvSpPr>
          <p:nvPr>
            <p:ph type="body" orient="vert" idx="1"/>
          </p:nvPr>
        </p:nvSpPr>
        <p:spPr bwMode="auto">
          <a:xfrm>
            <a:off x="838200" y="414778"/>
            <a:ext cx="7734300" cy="5757422"/>
          </a:xfrm>
        </p:spPr>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6"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7"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DA1AF14A-5F0C-439E-9D32-0E48D454566F}" type="slidenum">
              <a:rPr lang="en-GB"/>
              <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le and Conten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lvl1pPr marL="0">
              <a:defRPr/>
            </a:lvl1pPr>
          </a:lstStyle>
          <a:p>
            <a:pPr>
              <a:defRPr/>
            </a:pPr>
            <a:r>
              <a:rPr lang="en-US"/>
              <a:t>Click to edit Master title style</a:t>
            </a:r>
            <a:endParaRPr/>
          </a:p>
        </p:txBody>
      </p:sp>
      <p:sp>
        <p:nvSpPr>
          <p:cNvPr id="3" name="Content Placeholder 2"/>
          <p:cNvSpPr>
            <a:spLocks noGrp="1"/>
          </p:cNvSpPr>
          <p:nvPr>
            <p:ph idx="1"/>
          </p:nvPr>
        </p:nvSpPr>
        <p:spPr bwMode="auto"/>
        <p:txBody>
          <a:bodyPr/>
          <a:lstStyle>
            <a:lvl1pPr marL="90488" indent="-90488">
              <a:buFont typeface="Arial"/>
              <a:buChar char="•"/>
              <a:defRPr/>
            </a:lvl1pPr>
            <a:lvl2pPr marL="382588" indent="-182563">
              <a:buFont typeface="Arial"/>
              <a:buChar char="•"/>
              <a:defRPr/>
            </a:lvl2pPr>
            <a:lvl3pPr marL="566738" indent="-182563">
              <a:buFont typeface="Arial"/>
              <a:buChar char="•"/>
              <a:defRPr/>
            </a:lvl3pPr>
            <a:lvl4pPr marL="749300" indent="-182563">
              <a:buFont typeface="Arial"/>
              <a:buChar char="•"/>
              <a:defRPr/>
            </a:lvl4pPr>
            <a:lvl5pPr marL="931863" indent="-182563">
              <a:buFont typeface="Arial"/>
              <a:buChar cha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709C5159-182D-4C2F-A853-14B47A34D615}" type="slidenum">
              <a:rPr lang="en-GB"/>
              <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secHead" userDrawn="1">
  <p:cSld name="Section Header">
    <p:spTree>
      <p:nvGrpSpPr>
        <p:cNvPr id="1" name=""/>
        <p:cNvGrpSpPr/>
        <p:nvPr/>
      </p:nvGrpSpPr>
      <p:grpSpPr bwMode="auto">
        <a:xfrm>
          <a:off x="0" y="0"/>
          <a:ext cx="0" cy="0"/>
          <a:chOff x="0" y="0"/>
          <a:chExt cx="0" cy="0"/>
        </a:xfrm>
      </p:grpSpPr>
      <p:sp>
        <p:nvSpPr>
          <p:cNvPr id="4" name="Rectangle 3"/>
          <p:cNvSpPr/>
          <p:nvPr/>
        </p:nvSpPr>
        <p:spPr bwMode="auto">
          <a:xfrm>
            <a:off x="3175" y="6400800"/>
            <a:ext cx="12188825"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a:cxnSpLocks/>
          </p:cNvCxnSpPr>
          <p:nvPr/>
        </p:nvCxnSpPr>
        <p:spPr bwMode="auto">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bwMode="auto">
          <a:xfrm>
            <a:off x="1097280" y="758952"/>
            <a:ext cx="10058400" cy="3566160"/>
          </a:xfrm>
        </p:spPr>
        <p:txBody>
          <a:bodyPr anchorCtr="0"/>
          <a:lstStyle>
            <a:lvl1pPr>
              <a:lnSpc>
                <a:spcPct val="85000"/>
              </a:lnSpc>
              <a:defRPr sz="8000" b="0">
                <a:solidFill>
                  <a:schemeClr val="tx1">
                    <a:lumMod val="85000"/>
                    <a:lumOff val="15000"/>
                  </a:schemeClr>
                </a:solidFill>
              </a:defRPr>
            </a:lvl1pPr>
          </a:lstStyle>
          <a:p>
            <a:pPr>
              <a:defRPr/>
            </a:pPr>
            <a:r>
              <a:rPr lang="en-US"/>
              <a:t>Click to edit Master title style</a:t>
            </a:r>
            <a:endParaRPr/>
          </a:p>
        </p:txBody>
      </p:sp>
      <p:sp>
        <p:nvSpPr>
          <p:cNvPr id="3" name="Text Placeholder 2"/>
          <p:cNvSpPr>
            <a:spLocks noGrp="1"/>
          </p:cNvSpPr>
          <p:nvPr>
            <p:ph type="body" idx="1"/>
          </p:nvPr>
        </p:nvSpPr>
        <p:spPr bwMode="auto">
          <a:xfrm>
            <a:off x="1097280" y="4453128"/>
            <a:ext cx="10058400" cy="1143000"/>
          </a:xfrm>
        </p:spPr>
        <p:txBody>
          <a:bodyPr lIns="91440" rIns="91440">
            <a:normAutofit/>
          </a:bodyPr>
          <a:lstStyle>
            <a:lvl1pPr marL="0" indent="0">
              <a:buNone/>
              <a:defRPr sz="2400" cap="all" spc="2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2DEAD4DF-16C8-4075-93F9-48355EDBC0E1}" type="slidenum">
              <a:rPr lang="en-GB"/>
              <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userDrawn="1">
  <p:cSld name="Two Content">
    <p:spTree>
      <p:nvGrpSpPr>
        <p:cNvPr id="1" name=""/>
        <p:cNvGrpSpPr/>
        <p:nvPr/>
      </p:nvGrpSpPr>
      <p:grpSpPr bwMode="auto">
        <a:xfrm>
          <a:off x="0" y="0"/>
          <a:ext cx="0" cy="0"/>
          <a:chOff x="0" y="0"/>
          <a:chExt cx="0" cy="0"/>
        </a:xfrm>
      </p:grpSpPr>
      <p:sp>
        <p:nvSpPr>
          <p:cNvPr id="5" name="Rectangle 4"/>
          <p:cNvSpPr/>
          <p:nvPr userDrawn="1"/>
        </p:nvSpPr>
        <p:spPr bwMode="auto">
          <a:xfrm>
            <a:off x="0" y="6400800"/>
            <a:ext cx="12192000"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userDrawn="1"/>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p:nvPr>
        </p:nvSpPr>
        <p:spPr bwMode="auto">
          <a:xfrm>
            <a:off x="0" y="0"/>
            <a:ext cx="12192000" cy="1450757"/>
          </a:xfrm>
        </p:spPr>
        <p:txBody>
          <a:bodyPr/>
          <a:lstStyle/>
          <a:p>
            <a:pPr>
              <a:defRPr/>
            </a:pPr>
            <a:r>
              <a:rPr lang="en-US"/>
              <a:t>Click to edit Master title style</a:t>
            </a:r>
            <a:endParaRPr/>
          </a:p>
        </p:txBody>
      </p:sp>
      <p:sp>
        <p:nvSpPr>
          <p:cNvPr id="3" name="Content Placeholder 2"/>
          <p:cNvSpPr>
            <a:spLocks noGrp="1"/>
          </p:cNvSpPr>
          <p:nvPr>
            <p:ph sz="half" idx="1"/>
          </p:nvPr>
        </p:nvSpPr>
        <p:spPr bwMode="auto">
          <a:xfrm>
            <a:off x="0" y="1621226"/>
            <a:ext cx="6035039" cy="4680000"/>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Content Placeholder 3"/>
          <p:cNvSpPr>
            <a:spLocks noGrp="1"/>
          </p:cNvSpPr>
          <p:nvPr>
            <p:ph sz="half" idx="2"/>
          </p:nvPr>
        </p:nvSpPr>
        <p:spPr bwMode="auto">
          <a:xfrm>
            <a:off x="6217920" y="1621226"/>
            <a:ext cx="5974080" cy="4680001"/>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7"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9"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A528CD17-4247-4B67-A44A-56048501A769}" type="slidenum">
              <a:rPr lang="en-GB"/>
              <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userDrawn="1">
  <p:cSld name="Comparison">
    <p:spTree>
      <p:nvGrpSpPr>
        <p:cNvPr id="1" name=""/>
        <p:cNvGrpSpPr/>
        <p:nvPr/>
      </p:nvGrpSpPr>
      <p:grpSpPr bwMode="auto">
        <a:xfrm>
          <a:off x="0" y="0"/>
          <a:ext cx="0" cy="0"/>
          <a:chOff x="0" y="0"/>
          <a:chExt cx="0" cy="0"/>
        </a:xfrm>
      </p:grpSpPr>
      <p:sp>
        <p:nvSpPr>
          <p:cNvPr id="10" name="Title 9"/>
          <p:cNvSpPr>
            <a:spLocks noGrp="1"/>
          </p:cNvSpPr>
          <p:nvPr>
            <p:ph type="title"/>
          </p:nvPr>
        </p:nvSpPr>
        <p:spPr bwMode="auto">
          <a:xfrm>
            <a:off x="0" y="0"/>
            <a:ext cx="12192000" cy="1450757"/>
          </a:xfrm>
        </p:spPr>
        <p:txBody>
          <a:bodyPr/>
          <a:lstStyle/>
          <a:p>
            <a:pPr>
              <a:defRPr/>
            </a:pPr>
            <a:r>
              <a:rPr lang="en-US"/>
              <a:t>Click to edit Master title style</a:t>
            </a:r>
            <a:endParaRPr/>
          </a:p>
        </p:txBody>
      </p:sp>
      <p:sp>
        <p:nvSpPr>
          <p:cNvPr id="3" name="Text Placeholder 2"/>
          <p:cNvSpPr>
            <a:spLocks noGrp="1"/>
          </p:cNvSpPr>
          <p:nvPr>
            <p:ph type="body" idx="1"/>
          </p:nvPr>
        </p:nvSpPr>
        <p:spPr bwMode="auto">
          <a:xfrm>
            <a:off x="0" y="1638232"/>
            <a:ext cx="6035039" cy="736282"/>
          </a:xfrm>
          <a:prstGeom prst="rect">
            <a:avLst/>
          </a:prstGeom>
          <a:solidFill>
            <a:srgbClr val="E0CBA4"/>
          </a:solidFill>
        </p:spPr>
        <p:txBody>
          <a:bodyPr lIns="91440" rIns="91440" anchor="ctr">
            <a:normAutofit/>
          </a:bodyPr>
          <a:lstStyle>
            <a:lvl1pPr marL="0" indent="0" algn="ctr">
              <a:buNone/>
              <a:defRPr sz="20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4" name="Content Placeholder 3"/>
          <p:cNvSpPr>
            <a:spLocks noGrp="1"/>
          </p:cNvSpPr>
          <p:nvPr>
            <p:ph sz="half" idx="2"/>
          </p:nvPr>
        </p:nvSpPr>
        <p:spPr bwMode="auto">
          <a:xfrm>
            <a:off x="0" y="2391520"/>
            <a:ext cx="6035039"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5" name="Text Placeholder 4"/>
          <p:cNvSpPr>
            <a:spLocks noGrp="1"/>
          </p:cNvSpPr>
          <p:nvPr>
            <p:ph type="body" sz="quarter" idx="3"/>
          </p:nvPr>
        </p:nvSpPr>
        <p:spPr bwMode="auto">
          <a:xfrm>
            <a:off x="6217920" y="1638232"/>
            <a:ext cx="5974080" cy="736282"/>
          </a:xfrm>
          <a:prstGeom prst="rect">
            <a:avLst/>
          </a:prstGeom>
          <a:solidFill>
            <a:srgbClr val="E0CBA4"/>
          </a:solidFill>
        </p:spPr>
        <p:txBody>
          <a:bodyPr lIns="91440" rIns="91440" anchor="ctr">
            <a:normAutofit/>
          </a:bodyPr>
          <a:lstStyle>
            <a:lvl1pPr marL="0" indent="0" algn="ctr">
              <a:buNone/>
              <a:defRPr sz="20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6" name="Content Placeholder 5"/>
          <p:cNvSpPr>
            <a:spLocks noGrp="1"/>
          </p:cNvSpPr>
          <p:nvPr>
            <p:ph sz="quarter" idx="4"/>
          </p:nvPr>
        </p:nvSpPr>
        <p:spPr bwMode="auto">
          <a:xfrm>
            <a:off x="6217920" y="2391520"/>
            <a:ext cx="5974080"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7"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defRPr/>
            </a:lvl1pPr>
          </a:lstStyle>
          <a:p>
            <a:pPr>
              <a:defRPr/>
            </a:pPr>
            <a:fld id="{395CF1FF-1288-4E66-A247-32226B2B2224}" type="slidenum">
              <a:rPr lang="en-GB"/>
              <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Title Only">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endParaRPr/>
          </a:p>
        </p:txBody>
      </p:sp>
      <p:sp>
        <p:nvSpPr>
          <p:cNvPr id="3"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4" name="Slide Number Placeholder 5"/>
          <p:cNvSpPr>
            <a:spLocks noGrp="1"/>
          </p:cNvSpPr>
          <p:nvPr>
            <p:ph type="sldNum" sz="quarter" idx="11"/>
          </p:nvPr>
        </p:nvSpPr>
        <p:spPr bwMode="auto"/>
        <p:txBody>
          <a:bodyPr/>
          <a:lstStyle>
            <a:lvl1pPr>
              <a:defRPr/>
            </a:lvl1pPr>
          </a:lstStyle>
          <a:p>
            <a:pPr>
              <a:defRPr/>
            </a:pPr>
            <a:fld id="{227BDDC5-8D53-47EA-B3FF-51BC47B977DE}" type="slidenum">
              <a:rPr lang="en-GB"/>
              <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blank" userDrawn="1">
  <p:cSld name="Blank">
    <p:spTree>
      <p:nvGrpSpPr>
        <p:cNvPr id="1" name=""/>
        <p:cNvGrpSpPr/>
        <p:nvPr/>
      </p:nvGrpSpPr>
      <p:grpSpPr bwMode="auto">
        <a:xfrm>
          <a:off x="0" y="0"/>
          <a:ext cx="0" cy="0"/>
          <a:chOff x="0" y="0"/>
          <a:chExt cx="0" cy="0"/>
        </a:xfrm>
      </p:grpSpPr>
      <p:sp>
        <p:nvSpPr>
          <p:cNvPr id="2" name="Rectangle 1"/>
          <p:cNvSpPr/>
          <p:nvPr/>
        </p:nvSpPr>
        <p:spPr bwMode="auto">
          <a:xfrm>
            <a:off x="3175" y="6400800"/>
            <a:ext cx="12188825"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F9C4AEA8-F69B-4C08-A93F-864E2A8801A6}" type="slidenum">
              <a:rPr lang="en-GB"/>
              <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objTx" userDrawn="1">
  <p:cSld name="Content with Caption">
    <p:spTree>
      <p:nvGrpSpPr>
        <p:cNvPr id="1" name=""/>
        <p:cNvGrpSpPr/>
        <p:nvPr/>
      </p:nvGrpSpPr>
      <p:grpSpPr bwMode="auto">
        <a:xfrm>
          <a:off x="0" y="0"/>
          <a:ext cx="0" cy="0"/>
          <a:chOff x="0" y="0"/>
          <a:chExt cx="0" cy="0"/>
        </a:xfrm>
      </p:grpSpPr>
      <p:sp>
        <p:nvSpPr>
          <p:cNvPr id="5" name="Rectangle 4"/>
          <p:cNvSpPr/>
          <p:nvPr/>
        </p:nvSpPr>
        <p:spPr bwMode="auto">
          <a:xfrm>
            <a:off x="0" y="0"/>
            <a:ext cx="4051300" cy="68580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404018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218209" y="594358"/>
            <a:ext cx="3605646" cy="1812015"/>
          </a:xfrm>
        </p:spPr>
        <p:txBody>
          <a:bodyPr anchor="ctr" anchorCtr="0"/>
          <a:lstStyle>
            <a:lvl1pPr>
              <a:defRPr sz="3600" b="0">
                <a:solidFill>
                  <a:schemeClr val="tx1"/>
                </a:solidFill>
              </a:defRPr>
            </a:lvl1pPr>
          </a:lstStyle>
          <a:p>
            <a:pPr>
              <a:defRPr/>
            </a:pPr>
            <a:r>
              <a:rPr lang="en-US"/>
              <a:t>Click to edit Master title style</a:t>
            </a:r>
            <a:endParaRPr/>
          </a:p>
        </p:txBody>
      </p:sp>
      <p:sp>
        <p:nvSpPr>
          <p:cNvPr id="3" name="Content Placeholder 2"/>
          <p:cNvSpPr>
            <a:spLocks noGrp="1"/>
          </p:cNvSpPr>
          <p:nvPr>
            <p:ph idx="1"/>
          </p:nvPr>
        </p:nvSpPr>
        <p:spPr bwMode="auto">
          <a:xfrm>
            <a:off x="4320295" y="594358"/>
            <a:ext cx="7577296" cy="5710845"/>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Text Placeholder 3"/>
          <p:cNvSpPr>
            <a:spLocks noGrp="1"/>
          </p:cNvSpPr>
          <p:nvPr>
            <p:ph type="body" sz="half" idx="2"/>
          </p:nvPr>
        </p:nvSpPr>
        <p:spPr bwMode="auto">
          <a:xfrm>
            <a:off x="218209" y="2406374"/>
            <a:ext cx="3605646" cy="3898830"/>
          </a:xfrm>
        </p:spPr>
        <p:txBody>
          <a:bodyPr lIns="91440" rIns="91440">
            <a:normAutofit/>
          </a:bodyPr>
          <a:lstStyle>
            <a:lvl1pPr marL="0" indent="0">
              <a:buNone/>
              <a:defRPr sz="15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Slide Number Placeholder 5"/>
          <p:cNvSpPr>
            <a:spLocks noGrp="1"/>
          </p:cNvSpPr>
          <p:nvPr>
            <p:ph type="sldNum" sz="quarter" idx="10"/>
          </p:nvPr>
        </p:nvSpPr>
        <p:spPr bwMode="auto"/>
        <p:txBody>
          <a:bodyPr/>
          <a:lstStyle>
            <a:lvl1pPr algn="r">
              <a:defRPr sz="1050">
                <a:solidFill>
                  <a:schemeClr val="tx1"/>
                </a:solidFill>
              </a:defRPr>
            </a:lvl1pPr>
          </a:lstStyle>
          <a:p>
            <a:pPr>
              <a:defRPr/>
            </a:pPr>
            <a:fld id="{97B62623-3FD5-4528-A7DA-B798290557C9}" type="slidenum">
              <a:rPr lang="en-GB"/>
              <a:t/>
            </a:fld>
            <a:endParaRPr lang="en-GB"/>
          </a:p>
        </p:txBody>
      </p:sp>
      <p:sp>
        <p:nvSpPr>
          <p:cNvPr id="8" name="Footer Placeholder 4"/>
          <p:cNvSpPr>
            <a:spLocks noGrp="1"/>
          </p:cNvSpPr>
          <p:nvPr>
            <p:ph type="ftr" sz="quarter" idx="11"/>
          </p:nvPr>
        </p:nvSpPr>
        <p:spPr bwMode="auto">
          <a:xfrm>
            <a:off x="0" y="6305550"/>
            <a:ext cx="4103688" cy="519113"/>
          </a:xfrm>
        </p:spPr>
        <p:txBody>
          <a:bodyPr/>
          <a:lstStyle>
            <a:lvl1pPr algn="ctr">
              <a:defRPr sz="1000" cap="all">
                <a:solidFill>
                  <a:schemeClr val="tx1"/>
                </a:solidFill>
              </a:defRPr>
            </a:lvl1pPr>
          </a:lstStyle>
          <a:p>
            <a:pPr>
              <a:defRPr/>
            </a:pPr>
            <a:r>
              <a:rPr lang="ru-RU"/>
              <a:t> Европейска Рамка на дигиталните компетентности</a:t>
            </a:r>
            <a:br>
              <a:rPr lang="en-GB"/>
            </a:br>
            <a:r>
              <a:rPr lang="ru-RU"/>
              <a:t>с петте области на дигитална компетентност и 21 дигитални умения/ компетентности (DigComp 2.1)</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picTx" userDrawn="1">
  <p:cSld name="Picture with Caption">
    <p:spTree>
      <p:nvGrpSpPr>
        <p:cNvPr id="1" name=""/>
        <p:cNvGrpSpPr/>
        <p:nvPr/>
      </p:nvGrpSpPr>
      <p:grpSpPr bwMode="auto">
        <a:xfrm>
          <a:off x="0" y="0"/>
          <a:ext cx="0" cy="0"/>
          <a:chOff x="0" y="0"/>
          <a:chExt cx="0" cy="0"/>
        </a:xfrm>
      </p:grpSpPr>
      <p:sp>
        <p:nvSpPr>
          <p:cNvPr id="5" name="Rectangle 4"/>
          <p:cNvSpPr/>
          <p:nvPr/>
        </p:nvSpPr>
        <p:spPr bwMode="auto">
          <a:xfrm>
            <a:off x="0" y="4953000"/>
            <a:ext cx="12188825" cy="19050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0" y="4914900"/>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1097280" y="5074920"/>
            <a:ext cx="10113264" cy="822960"/>
          </a:xfrm>
        </p:spPr>
        <p:txBody>
          <a:bodyPr tIns="0" bIns="0">
            <a:noAutofit/>
          </a:bodyPr>
          <a:lstStyle>
            <a:lvl1pPr>
              <a:defRPr sz="3600" b="0">
                <a:solidFill>
                  <a:schemeClr val="tx1"/>
                </a:solidFill>
              </a:defRPr>
            </a:lvl1pPr>
          </a:lstStyle>
          <a:p>
            <a:pPr>
              <a:defRPr/>
            </a:pPr>
            <a:r>
              <a:rPr lang="en-US"/>
              <a:t>Click to edit Master title style</a:t>
            </a:r>
            <a:endParaRPr/>
          </a:p>
        </p:txBody>
      </p:sp>
      <p:sp>
        <p:nvSpPr>
          <p:cNvPr id="3" name="Picture Placeholder 2"/>
          <p:cNvSpPr>
            <a:spLocks noChangeAspect="1" noGrp="1"/>
          </p:cNvSpPr>
          <p:nvPr>
            <p:ph type="pic" idx="1"/>
          </p:nvPr>
        </p:nvSpPr>
        <p:spPr bwMode="auto">
          <a:xfrm>
            <a:off x="15" y="0"/>
            <a:ext cx="12191985" cy="4915076"/>
          </a:xfrm>
          <a:prstGeom prst="rect">
            <a:avLst/>
          </a:prstGeom>
          <a:blipFill>
            <a:blip r:embed="rId2"/>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defRPr/>
            </a:pPr>
            <a:r>
              <a:rPr lang="en-US"/>
              <a:t>Click icon to add picture</a:t>
            </a:r>
            <a:endParaRPr/>
          </a:p>
        </p:txBody>
      </p:sp>
      <p:sp>
        <p:nvSpPr>
          <p:cNvPr id="4" name="Text Placeholder 3"/>
          <p:cNvSpPr>
            <a:spLocks noGrp="1"/>
          </p:cNvSpPr>
          <p:nvPr>
            <p:ph type="body" sz="half" idx="2"/>
          </p:nvPr>
        </p:nvSpPr>
        <p:spPr bwMode="auto">
          <a:xfrm>
            <a:off x="1097280" y="5907023"/>
            <a:ext cx="10113264" cy="594360"/>
          </a:xfrm>
        </p:spPr>
        <p:txBody>
          <a:bodyPr lIns="91440" tIns="0" rIns="91440" bIns="0">
            <a:normAutofit/>
          </a:bodyPr>
          <a:lstStyle>
            <a:lvl1pPr marL="0" indent="0" algn="ctr">
              <a:spcBef>
                <a:spcPts val="0"/>
              </a:spcBef>
              <a:spcAft>
                <a:spcPts val="600"/>
              </a:spcAft>
              <a:buNone/>
              <a:defRPr sz="15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7C715950-CA5E-423F-A78E-33EEF9ABD641}" type="slidenum">
              <a:rPr lang="en-GB"/>
              <a:t/>
            </a:fld>
            <a:endParaRPr lang="en-GB"/>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Pr shadeToTitle="0">
        <a:solidFill>
          <a:schemeClr val="bg1"/>
        </a:solidFill>
      </p:bgPr>
    </p:bg>
    <p:spTree>
      <p:nvGrpSpPr>
        <p:cNvPr id="1" name=""/>
        <p:cNvGrpSpPr/>
        <p:nvPr/>
      </p:nvGrpSpPr>
      <p:grpSpPr bwMode="auto">
        <a:xfrm>
          <a:off x="0" y="0"/>
          <a:ext cx="0" cy="0"/>
          <a:chOff x="0" y="0"/>
          <a:chExt cx="0" cy="0"/>
        </a:xfrm>
      </p:grpSpPr>
      <p:sp>
        <p:nvSpPr>
          <p:cNvPr id="7" name="Rectangle 6"/>
          <p:cNvSpPr/>
          <p:nvPr userDrawn="1"/>
        </p:nvSpPr>
        <p:spPr bwMode="auto">
          <a:xfrm>
            <a:off x="0" y="6400800"/>
            <a:ext cx="12192000"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bwMode="auto">
          <a:xfrm>
            <a:off x="0" y="0"/>
            <a:ext cx="12192000" cy="1450975"/>
          </a:xfrm>
          <a:prstGeom prst="rect">
            <a:avLst/>
          </a:prstGeom>
        </p:spPr>
        <p:txBody>
          <a:bodyPr vert="horz" lIns="91440" tIns="45720" rIns="91440" bIns="45720" rtlCol="0" anchor="b">
            <a:normAutofit/>
          </a:bodyPr>
          <a:lstStyle/>
          <a:p>
            <a:pPr>
              <a:defRPr/>
            </a:pPr>
            <a:r>
              <a:rPr lang="en-US"/>
              <a:t>Click to edit Master title style</a:t>
            </a:r>
            <a:endParaRPr/>
          </a:p>
        </p:txBody>
      </p:sp>
      <p:sp>
        <p:nvSpPr>
          <p:cNvPr id="1029" name="Text Placeholder 2"/>
          <p:cNvSpPr>
            <a:spLocks noGrp="1"/>
          </p:cNvSpPr>
          <p:nvPr>
            <p:ph type="body" idx="1"/>
          </p:nvPr>
        </p:nvSpPr>
        <p:spPr bwMode="auto">
          <a:xfrm>
            <a:off x="0" y="1620838"/>
            <a:ext cx="12192000" cy="4679950"/>
          </a:xfrm>
          <a:prstGeom prst="rect">
            <a:avLst/>
          </a:prstGeom>
          <a:noFill/>
          <a:ln>
            <a:noFill/>
          </a:ln>
        </p:spPr>
        <p:txBody>
          <a:bodyPr vert="horz" wrap="square" lIns="72000" tIns="72000" rIns="72000" bIns="72000" numCol="1" anchor="t" anchorCtr="0" compatLnSpc="1">
            <a:prstTxWarp prst="textNoShape"/>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11" name="Footer Placeholder 4"/>
          <p:cNvSpPr>
            <a:spLocks noGrp="1"/>
          </p:cNvSpPr>
          <p:nvPr>
            <p:ph type="ftr" sz="quarter" idx="3"/>
          </p:nvPr>
        </p:nvSpPr>
        <p:spPr bwMode="auto">
          <a:xfrm>
            <a:off x="0" y="6459538"/>
            <a:ext cx="10671175" cy="365125"/>
          </a:xfrm>
          <a:prstGeom prst="rect">
            <a:avLst/>
          </a:prstGeom>
        </p:spPr>
        <p:txBody>
          <a:bodyPr vert="horz" lIns="36000" tIns="36000" rIns="36000" bIns="36000" rtlCol="0" anchor="ctr"/>
          <a:lstStyle>
            <a:lvl1pPr algn="ctr">
              <a:spcBef>
                <a:spcPts val="0"/>
              </a:spcBef>
              <a:spcAft>
                <a:spcPts val="0"/>
              </a:spcAft>
              <a:defRPr sz="1000" cap="all">
                <a:solidFill>
                  <a:schemeClr val="tx1"/>
                </a:solidFill>
                <a:latin typeface="+mn-lt"/>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12" name="Slide Number Placeholder 5"/>
          <p:cNvSpPr>
            <a:spLocks noGrp="1"/>
          </p:cNvSpPr>
          <p:nvPr>
            <p:ph type="sldNum" sz="quarter" idx="4"/>
          </p:nvPr>
        </p:nvSpPr>
        <p:spPr bwMode="auto">
          <a:xfrm>
            <a:off x="10866438" y="6459538"/>
            <a:ext cx="1312862" cy="365125"/>
          </a:xfrm>
          <a:prstGeom prst="rect">
            <a:avLst/>
          </a:prstGeom>
        </p:spPr>
        <p:txBody>
          <a:bodyPr vert="horz" lIns="91440" tIns="45720" rIns="91440" bIns="45720" rtlCol="0" anchor="ctr"/>
          <a:lstStyle>
            <a:lvl1pPr algn="r">
              <a:spcBef>
                <a:spcPts val="0"/>
              </a:spcBef>
              <a:spcAft>
                <a:spcPts val="0"/>
              </a:spcAft>
              <a:defRPr sz="1050">
                <a:solidFill>
                  <a:schemeClr val="tx1"/>
                </a:solidFill>
                <a:latin typeface="+mn-lt"/>
              </a:defRPr>
            </a:lvl1pPr>
          </a:lstStyle>
          <a:p>
            <a:pPr>
              <a:defRPr/>
            </a:pPr>
            <a:fld id="{390887D0-5495-4808-AAFF-825DF0837BEA}" type="slidenum">
              <a:rPr lang="en-GB"/>
              <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1" hdr="0" sldNum="0"/>
  <p:txStyles>
    <p:titleStyle>
      <a:lvl1pPr algn="ctr">
        <a:lnSpc>
          <a:spcPct val="85000"/>
        </a:lnSpc>
        <a:spcBef>
          <a:spcPts val="0"/>
        </a:spcBef>
        <a:spcAft>
          <a:spcPts val="0"/>
        </a:spcAft>
        <a:defRPr sz="4800" spc="-50">
          <a:solidFill>
            <a:schemeClr val="tx1"/>
          </a:solidFill>
          <a:latin typeface="+mj-lt"/>
          <a:ea typeface="+mj-ea"/>
          <a:cs typeface="+mj-cs"/>
        </a:defRPr>
      </a:lvl1pPr>
      <a:lvl2pPr algn="ctr">
        <a:lnSpc>
          <a:spcPct val="85000"/>
        </a:lnSpc>
        <a:spcBef>
          <a:spcPts val="0"/>
        </a:spcBef>
        <a:spcAft>
          <a:spcPts val="0"/>
        </a:spcAft>
        <a:defRPr sz="4800">
          <a:solidFill>
            <a:schemeClr val="tx1"/>
          </a:solidFill>
          <a:latin typeface="Calibri"/>
        </a:defRPr>
      </a:lvl2pPr>
      <a:lvl3pPr algn="ctr">
        <a:lnSpc>
          <a:spcPct val="85000"/>
        </a:lnSpc>
        <a:spcBef>
          <a:spcPts val="0"/>
        </a:spcBef>
        <a:spcAft>
          <a:spcPts val="0"/>
        </a:spcAft>
        <a:defRPr sz="4800">
          <a:solidFill>
            <a:schemeClr val="tx1"/>
          </a:solidFill>
          <a:latin typeface="Calibri"/>
        </a:defRPr>
      </a:lvl3pPr>
      <a:lvl4pPr algn="ctr">
        <a:lnSpc>
          <a:spcPct val="85000"/>
        </a:lnSpc>
        <a:spcBef>
          <a:spcPts val="0"/>
        </a:spcBef>
        <a:spcAft>
          <a:spcPts val="0"/>
        </a:spcAft>
        <a:defRPr sz="4800">
          <a:solidFill>
            <a:schemeClr val="tx1"/>
          </a:solidFill>
          <a:latin typeface="Calibri"/>
        </a:defRPr>
      </a:lvl4pPr>
      <a:lvl5pPr algn="ctr">
        <a:lnSpc>
          <a:spcPct val="85000"/>
        </a:lnSpc>
        <a:spcBef>
          <a:spcPts val="0"/>
        </a:spcBef>
        <a:spcAft>
          <a:spcPts val="0"/>
        </a:spcAft>
        <a:defRPr sz="4800">
          <a:solidFill>
            <a:schemeClr val="tx1"/>
          </a:solidFill>
          <a:latin typeface="Calibri"/>
        </a:defRPr>
      </a:lvl5pPr>
      <a:lvl6pPr marL="457200" algn="ctr">
        <a:lnSpc>
          <a:spcPct val="85000"/>
        </a:lnSpc>
        <a:spcBef>
          <a:spcPts val="0"/>
        </a:spcBef>
        <a:spcAft>
          <a:spcPts val="0"/>
        </a:spcAft>
        <a:defRPr sz="4800">
          <a:solidFill>
            <a:schemeClr val="tx1"/>
          </a:solidFill>
          <a:latin typeface="Calibri"/>
        </a:defRPr>
      </a:lvl6pPr>
      <a:lvl7pPr marL="914400" algn="ctr">
        <a:lnSpc>
          <a:spcPct val="85000"/>
        </a:lnSpc>
        <a:spcBef>
          <a:spcPts val="0"/>
        </a:spcBef>
        <a:spcAft>
          <a:spcPts val="0"/>
        </a:spcAft>
        <a:defRPr sz="4800">
          <a:solidFill>
            <a:schemeClr val="tx1"/>
          </a:solidFill>
          <a:latin typeface="Calibri"/>
        </a:defRPr>
      </a:lvl7pPr>
      <a:lvl8pPr marL="1371600" algn="ctr">
        <a:lnSpc>
          <a:spcPct val="85000"/>
        </a:lnSpc>
        <a:spcBef>
          <a:spcPts val="0"/>
        </a:spcBef>
        <a:spcAft>
          <a:spcPts val="0"/>
        </a:spcAft>
        <a:defRPr sz="4800">
          <a:solidFill>
            <a:schemeClr val="tx1"/>
          </a:solidFill>
          <a:latin typeface="Calibri"/>
        </a:defRPr>
      </a:lvl8pPr>
      <a:lvl9pPr marL="1828800" algn="ctr">
        <a:lnSpc>
          <a:spcPct val="85000"/>
        </a:lnSpc>
        <a:spcBef>
          <a:spcPts val="0"/>
        </a:spcBef>
        <a:spcAft>
          <a:spcPts val="0"/>
        </a:spcAft>
        <a:defRPr sz="4800">
          <a:solidFill>
            <a:schemeClr val="tx1"/>
          </a:solidFill>
          <a:latin typeface="Calibri"/>
        </a:defRPr>
      </a:lvl9pPr>
    </p:titleStyle>
    <p:bodyStyle>
      <a:lvl1pPr marL="90488" indent="-90488" algn="l">
        <a:lnSpc>
          <a:spcPct val="90000"/>
        </a:lnSpc>
        <a:spcBef>
          <a:spcPts val="1200"/>
        </a:spcBef>
        <a:spcAft>
          <a:spcPts val="200"/>
        </a:spcAft>
        <a:buClr>
          <a:schemeClr val="accent1"/>
        </a:buClr>
        <a:buSzPct val="100000"/>
        <a:buFont typeface="Arial"/>
        <a:buChar char="•"/>
        <a:defRPr sz="2800">
          <a:solidFill>
            <a:schemeClr val="tx1"/>
          </a:solidFill>
          <a:latin typeface="+mn-lt"/>
          <a:ea typeface="+mn-ea"/>
          <a:cs typeface="+mn-cs"/>
        </a:defRPr>
      </a:lvl1pPr>
      <a:lvl2pPr marL="382588" indent="-182563" algn="l">
        <a:lnSpc>
          <a:spcPct val="90000"/>
        </a:lnSpc>
        <a:spcBef>
          <a:spcPts val="200"/>
        </a:spcBef>
        <a:spcAft>
          <a:spcPts val="400"/>
        </a:spcAft>
        <a:buClr>
          <a:schemeClr val="accent1"/>
        </a:buClr>
        <a:buFont typeface="Arial"/>
        <a:buChar char="•"/>
        <a:defRPr sz="2400">
          <a:solidFill>
            <a:schemeClr val="tx1"/>
          </a:solidFill>
          <a:latin typeface="+mn-lt"/>
          <a:ea typeface="+mn-ea"/>
          <a:cs typeface="+mn-cs"/>
        </a:defRPr>
      </a:lvl2pPr>
      <a:lvl3pPr marL="566738"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3pPr>
      <a:lvl4pPr marL="749300"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4pPr>
      <a:lvl5pPr marL="931863"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skillsforall.com/" TargetMode="Externa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146050" y="1568450"/>
            <a:ext cx="8362950" cy="2984500"/>
          </a:xfrm>
        </p:spPr>
        <p:txBody>
          <a:bodyPr>
            <a:normAutofit fontScale="90000"/>
          </a:bodyPr>
          <a:lstStyle/>
          <a:p>
            <a:pPr>
              <a:spcAft>
                <a:spcPts val="0"/>
              </a:spcAft>
              <a:defRPr/>
            </a:pPr>
            <a:r>
              <a:rPr lang="en-US"/>
              <a:t>4.1 </a:t>
            </a:r>
            <a:r>
              <a:rPr lang="bg-BG"/>
              <a:t>Защита на устройства</a:t>
            </a:r>
            <a:br>
              <a:rPr lang="bg-BG"/>
            </a:br>
            <a:endParaRPr lang="bg-BG"/>
          </a:p>
        </p:txBody>
      </p:sp>
      <p:sp>
        <p:nvSpPr>
          <p:cNvPr id="3" name="Subtitle 2"/>
          <p:cNvSpPr>
            <a:spLocks noGrp="1"/>
          </p:cNvSpPr>
          <p:nvPr>
            <p:ph type="subTitle" idx="1"/>
          </p:nvPr>
        </p:nvSpPr>
        <p:spPr bwMode="auto">
          <a:xfrm>
            <a:off x="146050" y="4684713"/>
            <a:ext cx="8362950" cy="1143000"/>
          </a:xfrm>
        </p:spPr>
        <p:txBody>
          <a:bodyPr rtlCol="0"/>
          <a:lstStyle/>
          <a:p>
            <a:pPr>
              <a:defRPr/>
            </a:pPr>
            <a:r>
              <a:rPr lang="bg-BG"/>
              <a:t>Безопасност - базово ниво</a:t>
            </a:r>
            <a:endParaRPr/>
          </a:p>
        </p:txBody>
      </p:sp>
      <p:sp>
        <p:nvSpPr>
          <p:cNvPr id="4" name="Footer Placeholder 3"/>
          <p:cNvSpPr>
            <a:spLocks noGrp="1"/>
          </p:cNvSpPr>
          <p:nvPr>
            <p:ph type="ftr" sz="quarter" idx="11"/>
          </p:nvPr>
        </p:nvSpPr>
        <p:spPr bwMode="auto"/>
        <p:txBody>
          <a:bodyPr/>
          <a:lstStyle/>
          <a:p>
            <a:pPr>
              <a:defRPr/>
            </a:pPr>
            <a:r>
              <a:rPr lang="ru-RU"/>
              <a:t> Европейска Рамка на дигиталните компетентности с петте области на дигитална компетентност</a:t>
            </a:r>
            <a:br>
              <a:rPr lang="en-GB"/>
            </a:br>
            <a:r>
              <a:rPr lang="ru-RU"/>
              <a:t>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a:t>Потенциални рискове и заплахи за дигиталните устройства и софтуерни програми - 8</a:t>
            </a:r>
            <a:endParaRPr/>
          </a:p>
        </p:txBody>
      </p:sp>
      <p:sp>
        <p:nvSpPr>
          <p:cNvPr id="3" name="Content Placeholder 2"/>
          <p:cNvSpPr>
            <a:spLocks noGrp="1"/>
          </p:cNvSpPr>
          <p:nvPr>
            <p:ph idx="1"/>
          </p:nvPr>
        </p:nvSpPr>
        <p:spPr bwMode="auto"/>
        <p:txBody>
          <a:bodyPr/>
          <a:lstStyle/>
          <a:p>
            <a:pPr marL="0" indent="0">
              <a:buNone/>
              <a:defRPr/>
            </a:pPr>
            <a:r>
              <a:rPr lang="bg-BG">
                <a:latin typeface="Times New Roman"/>
                <a:cs typeface="Times New Roman"/>
              </a:rPr>
              <a:t>Зловреден софтуер (Malware) – това е код или софтуер, специално проектиран да повреди, наруши, открадне или нанесе „лоши“ или незаконни действия върху данни, устройства или мрежи.</a:t>
            </a:r>
            <a:endParaRPr/>
          </a:p>
          <a:p>
            <a:pPr>
              <a:defRPr/>
            </a:pPr>
            <a:r>
              <a:rPr lang="bg-BG"/>
              <a:t>Видове зловреден код или софтуер:</a:t>
            </a:r>
            <a:endParaRPr/>
          </a:p>
          <a:p>
            <a:pPr lvl="1">
              <a:defRPr/>
            </a:pPr>
            <a:r>
              <a:rPr lang="bg-BG"/>
              <a:t>Вирус – злонамерен код, прикачен към изпълним файл на устройство и се разпространява чрез вмъкване на свое копие в програмата или става част от нея.</a:t>
            </a:r>
            <a:endParaRPr/>
          </a:p>
          <a:p>
            <a:pPr lvl="1">
              <a:defRPr/>
            </a:pPr>
            <a:r>
              <a:rPr lang="bg-BG"/>
              <a:t>Червей – самостоятелен софтуер, който възпроизвежда свои функционални копия, без да има нужда от допълнителна намеса.</a:t>
            </a:r>
            <a:endParaRPr/>
          </a:p>
          <a:p>
            <a:pPr lvl="1">
              <a:defRPr/>
            </a:pPr>
            <a:r>
              <a:rPr lang="bg-BG"/>
              <a:t>Троянски кон – софтуер, който изглежда легитимен и след зареждане от потребителя, извършва атаки срещу устройството/компютъра. Често създава т.нар. дупка в сигурността (back door), като осигурява достъп на злонамерени потребители до системата.</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a:t>Потенциални рискове и заплахи за дигиталните устройства и софтуерни програми - 9</a:t>
            </a:r>
            <a:endParaRPr/>
          </a:p>
        </p:txBody>
      </p:sp>
      <p:sp>
        <p:nvSpPr>
          <p:cNvPr id="3" name="Content Placeholder 2"/>
          <p:cNvSpPr>
            <a:spLocks noGrp="1"/>
          </p:cNvSpPr>
          <p:nvPr>
            <p:ph idx="1"/>
          </p:nvPr>
        </p:nvSpPr>
        <p:spPr bwMode="auto"/>
        <p:txBody>
          <a:bodyPr/>
          <a:lstStyle/>
          <a:p>
            <a:pPr>
              <a:defRPr/>
            </a:pPr>
            <a:r>
              <a:rPr lang="bg-BG"/>
              <a:t>Видове зловреден код или софтуер: (продължение)</a:t>
            </a:r>
            <a:endParaRPr/>
          </a:p>
          <a:p>
            <a:pPr lvl="1">
              <a:defRPr/>
            </a:pPr>
            <a:r>
              <a:rPr lang="bg-BG"/>
              <a:t>Спайуер (Spyware)  – Шпионски софтуер, който следи Вашата онлайн активност и натискането на клавиши, като улавя данните Ви, включително чувствителна лична информация (пр. данни за вход, за онлайн банкиране и кредитни карти, история на електронната поща и браузъра). Може да редактира настройките за сигурност на Вашите устройства и може да влоши производителността им. Често се съчетава с легитимен софтуер или троянски коне.</a:t>
            </a:r>
            <a:endParaRPr/>
          </a:p>
          <a:p>
            <a:pPr lvl="1">
              <a:defRPr/>
            </a:pPr>
            <a:r>
              <a:rPr lang="bg-BG"/>
              <a:t>Рансъмуерът (Ransomware) - Злонамерен софтуер предназначен да държи заключена компютърната система или данните, докато не бъде платен откуп. Обикновено се възползва от системни уязвимости и криптира данни Ви, така че да нямате достъп до тях. Често се разпространява чрез фишинг имейли.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a:t>Потенциални рискове и заплахи за дигиталните устройства и софтуерни програми - 10</a:t>
            </a:r>
            <a:endParaRPr/>
          </a:p>
        </p:txBody>
      </p:sp>
      <p:sp>
        <p:nvSpPr>
          <p:cNvPr id="3" name="Content Placeholder 2"/>
          <p:cNvSpPr>
            <a:spLocks noGrp="1"/>
          </p:cNvSpPr>
          <p:nvPr>
            <p:ph idx="1"/>
          </p:nvPr>
        </p:nvSpPr>
        <p:spPr bwMode="auto"/>
        <p:txBody>
          <a:bodyPr/>
          <a:lstStyle/>
          <a:p>
            <a:pPr>
              <a:defRPr/>
            </a:pPr>
            <a:r>
              <a:rPr lang="bg-BG"/>
              <a:t> Видове атаки:</a:t>
            </a:r>
            <a:endParaRPr/>
          </a:p>
          <a:p>
            <a:pPr lvl="1">
              <a:defRPr/>
            </a:pPr>
            <a:r>
              <a:rPr lang="bg-BG"/>
              <a:t>Разузнавателни – </a:t>
            </a:r>
            <a:r>
              <a:rPr lang="bg-BG" sz="2200"/>
              <a:t>Опознаване и описание на целевите системи, услуги или уязвимости.</a:t>
            </a:r>
            <a:endParaRPr/>
          </a:p>
          <a:p>
            <a:pPr lvl="1">
              <a:defRPr/>
            </a:pPr>
            <a:r>
              <a:rPr lang="bg-BG"/>
              <a:t>Атаки за достъп – </a:t>
            </a:r>
            <a:r>
              <a:rPr lang="bg-BG" sz="2200"/>
              <a:t>Не оторизирана манипулация на данни, достъп до системата/устройствата или използване привилегии на потребителя.</a:t>
            </a:r>
            <a:endParaRPr lang="bg-BG"/>
          </a:p>
          <a:p>
            <a:pPr lvl="1">
              <a:defRPr/>
            </a:pPr>
            <a:r>
              <a:rPr lang="bg-BG"/>
              <a:t>Отказ от услуга (Denial-of-Service) -  предоставени </a:t>
            </a:r>
            <a:r>
              <a:rPr lang="bg-BG" sz="2200"/>
              <a:t>услуги, да спрат или частично да се забавят и да станат недостъпни за легитимните им потребители. Атаката може да бъде проведена чрез изчерпване на ресурса или чрез възползване от грешка в софтуера. Най-често биват атакувани популярни уеб сървъри, като целта е те да не могат да изпълняват заявки от интернет.</a:t>
            </a:r>
            <a:endParaRPr/>
          </a:p>
          <a:p>
            <a:pPr lvl="1">
              <a:defRPr/>
            </a:pPr>
            <a:r>
              <a:rPr lang="bg-BG"/>
              <a:t>Фишинг (</a:t>
            </a:r>
            <a:r>
              <a:rPr lang="en-US"/>
              <a:t>phishing) </a:t>
            </a:r>
            <a:r>
              <a:rPr lang="bg-BG"/>
              <a:t>– злонамереното лице получава достъп до данни или устройства от самата жертвата, чрез измама, от фалшив имейл или уеб сайт, който изглежда легитимен.</a:t>
            </a:r>
            <a:endParaRPr lang="bg-BG" sz="2200"/>
          </a:p>
          <a:p>
            <a:pPr lvl="1">
              <a:defRPr/>
            </a:pPr>
            <a:endParaRPr lang="bg-BG" sz="22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Рисково поведение с лични данни </a:t>
            </a:r>
            <a:endParaRPr/>
          </a:p>
        </p:txBody>
      </p:sp>
      <p:sp>
        <p:nvSpPr>
          <p:cNvPr id="3" name="Content Placeholder 2"/>
          <p:cNvSpPr>
            <a:spLocks noGrp="1"/>
          </p:cNvSpPr>
          <p:nvPr>
            <p:ph idx="1"/>
          </p:nvPr>
        </p:nvSpPr>
        <p:spPr bwMode="auto"/>
        <p:txBody>
          <a:bodyPr/>
          <a:lstStyle/>
          <a:p>
            <a:pPr lvl="1">
              <a:defRPr/>
            </a:pPr>
            <a:r>
              <a:rPr lang="bg-BG"/>
              <a:t> Индикатори за фишинг (phishing) измама:</a:t>
            </a:r>
            <a:endParaRPr/>
          </a:p>
          <a:p>
            <a:pPr lvl="2">
              <a:defRPr/>
            </a:pPr>
            <a:r>
              <a:rPr lang="bg-BG" sz="2000"/>
              <a:t>Електронна поща</a:t>
            </a:r>
            <a:endParaRPr/>
          </a:p>
          <a:p>
            <a:pPr lvl="3">
              <a:defRPr/>
            </a:pPr>
            <a:r>
              <a:rPr lang="bg-BG"/>
              <a:t>Неофициални имейл адреси на организации или непознат изпращач.</a:t>
            </a:r>
            <a:endParaRPr/>
          </a:p>
          <a:p>
            <a:pPr lvl="3">
              <a:defRPr/>
            </a:pPr>
            <a:r>
              <a:rPr lang="bg-BG"/>
              <a:t>Общи поздрави или липса на такива, т.е. не е лично обръщение към Вас.</a:t>
            </a:r>
            <a:endParaRPr/>
          </a:p>
          <a:p>
            <a:pPr lvl="3">
              <a:defRPr/>
            </a:pPr>
            <a:r>
              <a:rPr lang="bg-BG"/>
              <a:t>Правописни/пунктуационни грешки, лош език.</a:t>
            </a:r>
            <a:endParaRPr/>
          </a:p>
          <a:p>
            <a:pPr lvl="3">
              <a:defRPr/>
            </a:pPr>
            <a:r>
              <a:rPr lang="bg-BG"/>
              <a:t>Приканване за изпращане на лична информация и заплахи, в случай, че не го направите.</a:t>
            </a:r>
            <a:endParaRPr/>
          </a:p>
          <a:p>
            <a:pPr lvl="3">
              <a:defRPr/>
            </a:pPr>
            <a:r>
              <a:rPr lang="bg-BG"/>
              <a:t>Подвеждащи хипервръзки към непознати уеб страници или чрез изображения.</a:t>
            </a:r>
            <a:endParaRPr/>
          </a:p>
          <a:p>
            <a:pPr lvl="2">
              <a:defRPr/>
            </a:pPr>
            <a:r>
              <a:rPr lang="bg-BG" sz="2000"/>
              <a:t>Фалшиви уеб сайтове</a:t>
            </a:r>
            <a:endParaRPr/>
          </a:p>
          <a:p>
            <a:pPr lvl="3">
              <a:defRPr/>
            </a:pPr>
            <a:r>
              <a:rPr lang="bg-BG"/>
              <a:t>Най-често URL адресът на сайта, не отговаря на името му.</a:t>
            </a:r>
            <a:endParaRPr/>
          </a:p>
          <a:p>
            <a:pPr lvl="3">
              <a:defRPr/>
            </a:pPr>
            <a:r>
              <a:rPr lang="bg-BG"/>
              <a:t>Логото прилича, но има различия в детайлите или е поставено на не обичайно място. </a:t>
            </a:r>
            <a:endParaRPr/>
          </a:p>
          <a:p>
            <a:pPr lvl="3">
              <a:defRPr/>
            </a:pPr>
            <a:r>
              <a:rPr lang="bg-BG"/>
              <a:t>Обикновено Ви предлагат да подобрят нещо за Вас, ако изпратите определени данни и присъства предупреждение какво ще се случаи, ако не го направите.</a:t>
            </a:r>
            <a:endParaRPr/>
          </a:p>
          <a:p>
            <a:pPr lvl="2">
              <a:defRPr/>
            </a:pPr>
            <a:r>
              <a:rPr lang="bg-BG" sz="2000"/>
              <a:t>Нежелана поща (спам, spam) </a:t>
            </a:r>
            <a:r>
              <a:rPr lang="bg-BG"/>
              <a:t>– получаване на прекомерно количество съобщения с рекламно съдържание.</a:t>
            </a:r>
            <a:endParaRPr lang="bg-BG" sz="2800"/>
          </a:p>
          <a:p>
            <a:pPr marL="200025" lvl="1" indent="0">
              <a:buNone/>
              <a:defRPr/>
            </a:pPr>
            <a:r>
              <a:rPr lang="bg-BG" sz="1800"/>
              <a:t>За нарушение на правата Ви, свързани с лични данни, се грижи Комисията за защита на личните данни (КЗЛД).</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Методи за защита на устройства и </a:t>
            </a:r>
            <a:br>
              <a:rPr lang="bg-BG"/>
            </a:br>
            <a:r>
              <a:rPr lang="bg-BG"/>
              <a:t>електронна информация</a:t>
            </a:r>
            <a:endParaRPr/>
          </a:p>
        </p:txBody>
      </p:sp>
      <p:sp>
        <p:nvSpPr>
          <p:cNvPr id="3" name="Content Placeholder 2"/>
          <p:cNvSpPr>
            <a:spLocks noGrp="1"/>
          </p:cNvSpPr>
          <p:nvPr>
            <p:ph idx="1"/>
          </p:nvPr>
        </p:nvSpPr>
        <p:spPr bwMode="auto"/>
        <p:txBody>
          <a:bodyPr/>
          <a:lstStyle/>
          <a:p>
            <a:pPr>
              <a:defRPr/>
            </a:pPr>
            <a:r>
              <a:rPr lang="bg-BG"/>
              <a:t>За защита на мрежата, потребителите и активите си, организациите използват модели/подходи за сигурност, включващи комбинация от мрежови устройства и услуги. Общи мерки за смекчаване /предотвратяване мрежовите атаки са:</a:t>
            </a:r>
            <a:endParaRPr/>
          </a:p>
          <a:p>
            <a:pPr lvl="1">
              <a:defRPr/>
            </a:pPr>
            <a:r>
              <a:rPr lang="bg-BG"/>
              <a:t>Защита на мрежата от вън, чрез защитни стени и/или системи против прониквания, осигуряване на защитен криптиран достъп на потребителите отвън.</a:t>
            </a:r>
            <a:endParaRPr/>
          </a:p>
          <a:p>
            <a:pPr lvl="1">
              <a:defRPr/>
            </a:pPr>
            <a:r>
              <a:rPr lang="bg-BG"/>
              <a:t>Във вътрешната мрежа – защитата на всички устройствата, чрез сигурни силни пароли, промяна на всички настройки/пароли по подразбиране, актуализация на софтуера и операционните системи, поддръжка на хардуера. </a:t>
            </a:r>
            <a:endParaRPr/>
          </a:p>
          <a:p>
            <a:pPr lvl="1">
              <a:defRPr/>
            </a:pPr>
            <a:r>
              <a:rPr lang="bg-BG"/>
              <a:t>Защита на достъпа и данните на потребителите, чрез осигуряване на удостоверяване, упълномощаване и отчетност.</a:t>
            </a:r>
            <a:endParaRPr/>
          </a:p>
          <a:p>
            <a:pPr lvl="1">
              <a:defRPr/>
            </a:pPr>
            <a:r>
              <a:rPr lang="bg-BG"/>
              <a:t>Уеб и имейл защита – за филтрация подозрителни/зловредни сайтове и спам поща.</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Методи за защита на устройства и </a:t>
            </a:r>
            <a:br>
              <a:rPr lang="bg-BG"/>
            </a:br>
            <a:r>
              <a:rPr lang="bg-BG"/>
              <a:t>електронна информация - 2</a:t>
            </a:r>
            <a:endParaRPr/>
          </a:p>
        </p:txBody>
      </p:sp>
      <p:sp>
        <p:nvSpPr>
          <p:cNvPr id="3" name="Content Placeholder 2"/>
          <p:cNvSpPr>
            <a:spLocks noGrp="1"/>
          </p:cNvSpPr>
          <p:nvPr>
            <p:ph idx="1"/>
          </p:nvPr>
        </p:nvSpPr>
        <p:spPr bwMode="auto"/>
        <p:txBody>
          <a:bodyPr/>
          <a:lstStyle/>
          <a:p>
            <a:pPr>
              <a:defRPr/>
            </a:pPr>
            <a:r>
              <a:rPr lang="bg-BG" sz="2400"/>
              <a:t> Поддържка на архивни копия на конфигурациите на устройства, както и на данните</a:t>
            </a:r>
            <a:endParaRPr/>
          </a:p>
          <a:p>
            <a:pPr lvl="1">
              <a:defRPr/>
            </a:pPr>
            <a:r>
              <a:rPr lang="bg-BG" sz="2100"/>
              <a:t>Честота на архивиране - на определени периоди, според важността и както е указано в политиката по сигурност.</a:t>
            </a:r>
            <a:endParaRPr/>
          </a:p>
          <a:p>
            <a:pPr lvl="1">
              <a:defRPr/>
            </a:pPr>
            <a:r>
              <a:rPr lang="bg-BG" sz="2100"/>
              <a:t>Валидиране на резервните копия, както и на процедурата за възстановяване на файловете (Осигурява се целостта на данните).</a:t>
            </a:r>
            <a:endParaRPr/>
          </a:p>
          <a:p>
            <a:pPr lvl="1">
              <a:defRPr/>
            </a:pPr>
            <a:r>
              <a:rPr lang="bg-BG" sz="2100"/>
              <a:t>Съхранение – на различни места и на ротационен принцип, според политиката по сигурност.</a:t>
            </a:r>
            <a:endParaRPr/>
          </a:p>
          <a:p>
            <a:pPr lvl="1">
              <a:defRPr/>
            </a:pPr>
            <a:r>
              <a:rPr lang="bg-BG" sz="2100"/>
              <a:t>Сигурност – защита на архивите и възстановяването им.</a:t>
            </a:r>
            <a:endParaRPr/>
          </a:p>
          <a:p>
            <a:pPr>
              <a:defRPr/>
            </a:pPr>
            <a:r>
              <a:rPr lang="bg-BG" sz="2400"/>
              <a:t> Надстройка, актуализация и корекция (upgrade, update, patch)</a:t>
            </a:r>
            <a:endParaRPr/>
          </a:p>
          <a:p>
            <a:pPr lvl="1">
              <a:defRPr/>
            </a:pPr>
            <a:r>
              <a:rPr lang="bg-BG" sz="2100"/>
              <a:t>Актуализация на всички приложения с най-новите им разработки (антивирус, анти-спайуер) – предпазване от зловреден софтуер.</a:t>
            </a:r>
            <a:endParaRPr/>
          </a:p>
          <a:p>
            <a:pPr lvl="1">
              <a:defRPr/>
            </a:pPr>
            <a:r>
              <a:rPr lang="bg-BG" sz="2100"/>
              <a:t>Актуализация на сигурността (security update) на операционната система и корекция (patch) на всички уязвими системи – защита от червеи.</a:t>
            </a:r>
            <a:endParaRPr/>
          </a:p>
          <a:p>
            <a:pPr lvl="1">
              <a:defRPr/>
            </a:pPr>
            <a:r>
              <a:rPr lang="bg-BG" sz="2100">
                <a:cs typeface="Times New Roman"/>
              </a:rPr>
              <a:t>Актуализиране на всички крайни системи без намеса на потребителя.</a:t>
            </a:r>
            <a:endParaRPr lang="bg-BG" sz="21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Методи за защита на устройства и </a:t>
            </a:r>
            <a:br>
              <a:rPr lang="bg-BG"/>
            </a:br>
            <a:r>
              <a:rPr lang="bg-BG"/>
              <a:t>електронна информация - 3</a:t>
            </a:r>
            <a:endParaRPr/>
          </a:p>
        </p:txBody>
      </p:sp>
      <p:sp>
        <p:nvSpPr>
          <p:cNvPr id="3" name="Content Placeholder 2"/>
          <p:cNvSpPr>
            <a:spLocks noGrp="1"/>
          </p:cNvSpPr>
          <p:nvPr>
            <p:ph idx="1"/>
          </p:nvPr>
        </p:nvSpPr>
        <p:spPr bwMode="auto"/>
        <p:txBody>
          <a:bodyPr/>
          <a:lstStyle/>
          <a:p>
            <a:pPr>
              <a:defRPr/>
            </a:pPr>
            <a:r>
              <a:rPr lang="bg-BG" sz="2600"/>
              <a:t>Основна рамка за контрола на достъпа до мрежовите устройства (трите А):</a:t>
            </a:r>
            <a:endParaRPr/>
          </a:p>
          <a:p>
            <a:pPr lvl="1">
              <a:defRPr/>
            </a:pPr>
            <a:r>
              <a:rPr lang="bg-BG" sz="2300"/>
              <a:t>Удостоверяване (Authentication) – на кого е позволен достъпа.</a:t>
            </a:r>
            <a:endParaRPr/>
          </a:p>
          <a:p>
            <a:pPr lvl="1">
              <a:defRPr/>
            </a:pPr>
            <a:r>
              <a:rPr lang="bg-BG" sz="2300"/>
              <a:t>Упълномощаване (Authorization) – какви действия се извършват при достъпа.</a:t>
            </a:r>
            <a:endParaRPr/>
          </a:p>
          <a:p>
            <a:pPr lvl="1">
              <a:defRPr/>
            </a:pPr>
            <a:r>
              <a:rPr lang="bg-BG" sz="2300"/>
              <a:t>Отчетност (Accounting) – запис и отчет на извършеното по време на достъпа.</a:t>
            </a:r>
            <a:endParaRPr/>
          </a:p>
          <a:p>
            <a:pPr>
              <a:defRPr/>
            </a:pPr>
            <a:r>
              <a:rPr lang="bg-BG" sz="2600"/>
              <a:t>Защитна стени </a:t>
            </a:r>
            <a:r>
              <a:rPr lang="bg-BG" sz="2400"/>
              <a:t>- един от най-ефективните налични инструменти за защита на потребителите от външни заплахи.</a:t>
            </a:r>
            <a:endParaRPr/>
          </a:p>
          <a:p>
            <a:pPr lvl="1">
              <a:defRPr/>
            </a:pPr>
            <a:r>
              <a:rPr lang="bg-BG" sz="2300"/>
              <a:t>Намират се между две или повече мрежи, контролират трафика между тях и помагат за предотвратяване на неоторизиран достъп.</a:t>
            </a:r>
            <a:endParaRPr/>
          </a:p>
          <a:p>
            <a:pPr lvl="1">
              <a:defRPr/>
            </a:pPr>
            <a:r>
              <a:rPr lang="bg-BG" sz="2300"/>
              <a:t>Най-често трафикът иницииран от вътрешната мрежа (отвътре-навън и обратно) е позволен, а този от външната (отвън-навътре) – забранен.</a:t>
            </a:r>
            <a:endParaRPr/>
          </a:p>
          <a:p>
            <a:pPr lvl="1">
              <a:defRPr/>
            </a:pPr>
            <a:r>
              <a:rPr lang="bg-BG" sz="2300"/>
              <a:t>Чрез специална мрежа – демилитаризирана зона (DMZ), е възможно да бъде осигурен контролиран достъп до определени услуги за външни потребители</a:t>
            </a:r>
            <a:endParaRPr/>
          </a:p>
          <a:p>
            <a:pPr lvl="1">
              <a:defRPr/>
            </a:pPr>
            <a:endParaRPr lang="bg-BG" sz="21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Методи за защита на устройства и </a:t>
            </a:r>
            <a:br>
              <a:rPr lang="bg-BG"/>
            </a:br>
            <a:r>
              <a:rPr lang="bg-BG"/>
              <a:t>електронна информация - 4</a:t>
            </a:r>
            <a:endParaRPr/>
          </a:p>
        </p:txBody>
      </p:sp>
      <p:sp>
        <p:nvSpPr>
          <p:cNvPr id="3" name="Content Placeholder 2"/>
          <p:cNvSpPr>
            <a:spLocks noGrp="1"/>
          </p:cNvSpPr>
          <p:nvPr>
            <p:ph idx="1"/>
          </p:nvPr>
        </p:nvSpPr>
        <p:spPr bwMode="auto"/>
        <p:txBody>
          <a:bodyPr/>
          <a:lstStyle/>
          <a:p>
            <a:pPr marL="176213" indent="-176213">
              <a:defRPr/>
            </a:pPr>
            <a:r>
              <a:rPr lang="bg-BG"/>
              <a:t>Защита на крайните устройства (компютри, сървъри, лаптопи, смартфони и таблети):</a:t>
            </a:r>
            <a:endParaRPr/>
          </a:p>
          <a:p>
            <a:pPr marL="468313" lvl="1" indent="-176213">
              <a:defRPr/>
            </a:pPr>
            <a:r>
              <a:rPr lang="bg-BG"/>
              <a:t>Всяка организация трябва да има добре документирани политики по сигурността и служителите трябва да са наясно с тези правила. </a:t>
            </a:r>
            <a:endParaRPr/>
          </a:p>
          <a:p>
            <a:pPr marL="468313" lvl="1" indent="-176213">
              <a:defRPr/>
            </a:pPr>
            <a:r>
              <a:rPr lang="bg-BG"/>
              <a:t>Политиките често включват използването на антивирусен софтуер и предотвратяване на проникване в устройствата. </a:t>
            </a:r>
            <a:endParaRPr/>
          </a:p>
          <a:p>
            <a:pPr marL="468313" lvl="1" indent="-176213">
              <a:defRPr/>
            </a:pPr>
            <a:r>
              <a:rPr lang="bg-BG"/>
              <a:t>Цялостните решения за сигурност на крайните устройства разчитат на контрол на достъпа до мрежата.</a:t>
            </a:r>
            <a:endParaRPr lang="bg-BG">
              <a:cs typeface="Times New Roman"/>
            </a:endParaRPr>
          </a:p>
          <a:p>
            <a:pPr marL="468313" lvl="1" indent="-176213">
              <a:defRPr/>
            </a:pPr>
            <a:r>
              <a:rPr lang="bg-BG"/>
              <a:t>Служителите трябва да бъдат обучени за правилно използване на мрежата. </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Базова защита на електронни устройства</a:t>
            </a:r>
            <a:endParaRPr/>
          </a:p>
        </p:txBody>
      </p:sp>
      <p:sp>
        <p:nvSpPr>
          <p:cNvPr id="3" name="Content Placeholder 2"/>
          <p:cNvSpPr>
            <a:spLocks noGrp="1"/>
          </p:cNvSpPr>
          <p:nvPr>
            <p:ph idx="1"/>
          </p:nvPr>
        </p:nvSpPr>
        <p:spPr bwMode="auto"/>
        <p:txBody>
          <a:bodyPr/>
          <a:lstStyle/>
          <a:p>
            <a:pPr>
              <a:defRPr/>
            </a:pPr>
            <a:r>
              <a:rPr lang="bg-BG"/>
              <a:t>Препоръки за подобряване на сигурността на устройствата в мрежата:</a:t>
            </a:r>
            <a:endParaRPr/>
          </a:p>
          <a:p>
            <a:pPr lvl="1">
              <a:defRPr/>
            </a:pPr>
            <a:r>
              <a:rPr lang="bg-BG"/>
              <a:t>Потребителските имена и пароли по подразбиране да бъдат променени. </a:t>
            </a:r>
            <a:endParaRPr/>
          </a:p>
          <a:p>
            <a:pPr lvl="1">
              <a:defRPr/>
            </a:pPr>
            <a:r>
              <a:rPr lang="bg-BG"/>
              <a:t>Паролите да бъдат комплексни и/или криптирани.</a:t>
            </a:r>
            <a:endParaRPr/>
          </a:p>
          <a:p>
            <a:pPr lvl="1">
              <a:defRPr/>
            </a:pPr>
            <a:r>
              <a:rPr lang="bg-BG"/>
              <a:t>Достъпът до системните ресурси трябва да бъде ограничен само за лицата, които имат право да използват тези ресурси.</a:t>
            </a:r>
            <a:endParaRPr/>
          </a:p>
          <a:p>
            <a:pPr lvl="1">
              <a:defRPr/>
            </a:pPr>
            <a:r>
              <a:rPr lang="bg-BG"/>
              <a:t>Отдалеченият достъп до устройствата трябва да бъде защитен.</a:t>
            </a:r>
            <a:endParaRPr/>
          </a:p>
          <a:p>
            <a:pPr lvl="1">
              <a:defRPr/>
            </a:pPr>
            <a:r>
              <a:rPr lang="bg-BG"/>
              <a:t>Всички ненужни услуги и приложения трябва да бъдат изключени и деинсталирани, когато е възможно.</a:t>
            </a:r>
            <a:endParaRPr/>
          </a:p>
          <a:p>
            <a:pPr lvl="1">
              <a:defRPr/>
            </a:pPr>
            <a:r>
              <a:rPr lang="bg-BG"/>
              <a:t>Софтуерът на устройствата трябва да бъде най-актуалният и да бъдат инсталирани всички корекции за сигурност преди внедряването.</a:t>
            </a:r>
            <a:endParaRPr/>
          </a:p>
          <a:p>
            <a:pPr>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Базова защита на електронни устройства - 2</a:t>
            </a:r>
            <a:endParaRPr/>
          </a:p>
        </p:txBody>
      </p:sp>
      <p:sp>
        <p:nvSpPr>
          <p:cNvPr id="3" name="Content Placeholder 2"/>
          <p:cNvSpPr>
            <a:spLocks noGrp="1"/>
          </p:cNvSpPr>
          <p:nvPr>
            <p:ph idx="1"/>
          </p:nvPr>
        </p:nvSpPr>
        <p:spPr bwMode="auto"/>
        <p:txBody>
          <a:bodyPr/>
          <a:lstStyle/>
          <a:p>
            <a:pPr>
              <a:defRPr/>
            </a:pPr>
            <a:r>
              <a:rPr lang="bg-BG"/>
              <a:t>Изисквания за пароли:</a:t>
            </a:r>
            <a:endParaRPr/>
          </a:p>
          <a:p>
            <a:pPr lvl="1">
              <a:defRPr/>
            </a:pPr>
            <a:r>
              <a:rPr lang="bg-BG"/>
              <a:t>Въвеждане на високи изисквания за пароли. Изискване за дължина и ползване на големи и малки букви, цифри и символи. Изискване за периодична смяна на паролата (през 60-90 дни).</a:t>
            </a:r>
            <a:endParaRPr/>
          </a:p>
          <a:p>
            <a:pPr lvl="1">
              <a:defRPr/>
            </a:pPr>
            <a:r>
              <a:rPr lang="bg-BG"/>
              <a:t>Въвеждане на двуфакторна (мултифакторна) идентификация. Изисква се въвеждането на допълнителна информация от потребителя, например ПИН код, отговор на „таен въпрос”, еднократна парола (автоматично генерирана парола след всеки опит за влизане в потребителския профил, получавана обикновено чрез имейл или СМС), и т.н.</a:t>
            </a:r>
            <a:endParaRPr/>
          </a:p>
          <a:p>
            <a:pPr lvl="1">
              <a:defRPr/>
            </a:pPr>
            <a:r>
              <a:rPr lang="bg-BG"/>
              <a:t>Въвеждане на ограничение за грешно въведени пароли. При този метод се ограничава броя на грешно въведени пароли, за да се намали значително риска от атака с груба сила „brute force” (между 3 и 5 грешни опита за влизане).</a:t>
            </a:r>
            <a:endParaRPr/>
          </a:p>
          <a:p>
            <a:pPr>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Какво ще научите</a:t>
            </a:r>
            <a:endParaRPr/>
          </a:p>
        </p:txBody>
      </p:sp>
      <p:sp>
        <p:nvSpPr>
          <p:cNvPr id="3" name="Content Placeholder 2"/>
          <p:cNvSpPr>
            <a:spLocks noGrp="1"/>
          </p:cNvSpPr>
          <p:nvPr>
            <p:ph idx="1"/>
          </p:nvPr>
        </p:nvSpPr>
        <p:spPr bwMode="auto"/>
        <p:txBody>
          <a:bodyPr/>
          <a:lstStyle/>
          <a:p>
            <a:pPr>
              <a:defRPr/>
            </a:pPr>
            <a:r>
              <a:rPr lang="bg-BG"/>
              <a:t>Да познавате потенциалните рискове и заплахи за дигиталните устройства и софтуерни програми.</a:t>
            </a:r>
            <a:endParaRPr/>
          </a:p>
          <a:p>
            <a:pPr>
              <a:defRPr/>
            </a:pPr>
            <a:r>
              <a:rPr lang="bg-BG"/>
              <a:t>Да научите за методи за защита на устройства и електронна информация.</a:t>
            </a:r>
            <a:endParaRPr/>
          </a:p>
          <a:p>
            <a:pPr>
              <a:defRPr/>
            </a:pPr>
            <a:r>
              <a:rPr lang="bg-BG"/>
              <a:t>Как да приложите базова защита на електронни устройства.</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Базова защита на електронни устройства - 3</a:t>
            </a:r>
            <a:endParaRPr/>
          </a:p>
        </p:txBody>
      </p:sp>
      <p:sp>
        <p:nvSpPr>
          <p:cNvPr id="3" name="Content Placeholder 2"/>
          <p:cNvSpPr>
            <a:spLocks noGrp="1"/>
          </p:cNvSpPr>
          <p:nvPr>
            <p:ph idx="1"/>
          </p:nvPr>
        </p:nvSpPr>
        <p:spPr bwMode="auto"/>
        <p:txBody>
          <a:bodyPr/>
          <a:lstStyle/>
          <a:p>
            <a:pPr>
              <a:defRPr/>
            </a:pPr>
            <a:r>
              <a:rPr lang="bg-BG"/>
              <a:t>Подобрение на защитата на компютъра с Windows, чрез Местна политика за сигурност (Local Security Policy). </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pic>
        <p:nvPicPr>
          <p:cNvPr id="5" name="Picture 4"/>
          <p:cNvPicPr>
            <a:picLocks noChangeAspect="1"/>
          </p:cNvPicPr>
          <p:nvPr/>
        </p:nvPicPr>
        <p:blipFill>
          <a:blip r:embed="rId2"/>
          <a:stretch/>
        </p:blipFill>
        <p:spPr bwMode="auto">
          <a:xfrm>
            <a:off x="2579687" y="2665593"/>
            <a:ext cx="6447536" cy="347175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Базова защита на електронни устройства - 4</a:t>
            </a:r>
            <a:endParaRPr/>
          </a:p>
        </p:txBody>
      </p:sp>
      <p:sp>
        <p:nvSpPr>
          <p:cNvPr id="3" name="Content Placeholder 2"/>
          <p:cNvSpPr>
            <a:spLocks noGrp="1"/>
          </p:cNvSpPr>
          <p:nvPr>
            <p:ph idx="1"/>
          </p:nvPr>
        </p:nvSpPr>
        <p:spPr bwMode="auto"/>
        <p:txBody>
          <a:bodyPr/>
          <a:lstStyle/>
          <a:p>
            <a:pPr>
              <a:defRPr/>
            </a:pPr>
            <a:r>
              <a:rPr lang="bg-BG"/>
              <a:t>Подобрение на защитата на компютъра с Windows (продължение)</a:t>
            </a:r>
            <a:endParaRPr/>
          </a:p>
          <a:p>
            <a:pPr>
              <a:defRPr/>
            </a:pPr>
            <a:r>
              <a:rPr lang="bg-BG" sz="2400"/>
              <a:t>Примери за параметри, които можете да конфигурирате:</a:t>
            </a:r>
            <a:endParaRPr/>
          </a:p>
          <a:p>
            <a:pPr lvl="1">
              <a:defRPr/>
            </a:pPr>
            <a:r>
              <a:rPr lang="bg-BG" sz="2000"/>
              <a:t>Прилагане на историята на паролите – брой уникални нови пароли, преди старата да бъде използвана.</a:t>
            </a:r>
            <a:endParaRPr/>
          </a:p>
          <a:p>
            <a:pPr lvl="1">
              <a:defRPr/>
            </a:pPr>
            <a:r>
              <a:rPr lang="bg-BG" sz="2000"/>
              <a:t>Максимална възраст на паролата – задава времето в дни, след което се налага промяна на паролите. </a:t>
            </a:r>
            <a:endParaRPr/>
          </a:p>
          <a:p>
            <a:pPr lvl="1">
              <a:defRPr/>
            </a:pPr>
            <a:r>
              <a:rPr lang="bg-BG" sz="2000"/>
              <a:t>Минимална възраст на паролата – минималното време, за което може да се използва паролата, преди да се промени. </a:t>
            </a:r>
            <a:endParaRPr/>
          </a:p>
          <a:p>
            <a:pPr lvl="1">
              <a:defRPr/>
            </a:pPr>
            <a:r>
              <a:rPr lang="bg-BG" sz="2000"/>
              <a:t>Минимална дължина на паролата – брой знаци на паролата, което помага при опити за хакване.</a:t>
            </a:r>
            <a:endParaRPr/>
          </a:p>
          <a:p>
            <a:pPr lvl="1">
              <a:defRPr/>
            </a:pPr>
            <a:r>
              <a:rPr lang="bg-BG" sz="2000"/>
              <a:t>Паролата трябва да отговаря на изискванията за сложност – зададени са изискванията за паролите.</a:t>
            </a:r>
            <a:endParaRPr/>
          </a:p>
          <a:p>
            <a:pPr>
              <a:defRPr/>
            </a:pPr>
            <a:r>
              <a:rPr lang="bg-BG" sz="2400"/>
              <a:t>Правила за блокиране на профили - </a:t>
            </a:r>
            <a:r>
              <a:rPr lang="bg-BG" sz="2000"/>
              <a:t>За допълнително засилване на правилата за паролите, могат да бъдат зададени прагове, до които, ако се достигне, да се блокира потребителският акаунт. Това би отказало потенциалните хакери след определен брой неуспешни опити.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Практическа задача 1. </a:t>
            </a:r>
            <a:br>
              <a:rPr lang="bg-BG"/>
            </a:br>
            <a:r>
              <a:rPr lang="bg-BG"/>
              <a:t>Проверка на статуса на защита на системата</a:t>
            </a:r>
            <a:endParaRPr/>
          </a:p>
        </p:txBody>
      </p:sp>
      <p:sp>
        <p:nvSpPr>
          <p:cNvPr id="12291" name="Content Placeholder 30"/>
          <p:cNvSpPr>
            <a:spLocks noGrp="1"/>
          </p:cNvSpPr>
          <p:nvPr>
            <p:ph idx="1"/>
          </p:nvPr>
        </p:nvSpPr>
        <p:spPr bwMode="auto"/>
        <p:txBody>
          <a:bodyPr/>
          <a:lstStyle/>
          <a:p>
            <a:pPr>
              <a:defRPr/>
            </a:pPr>
            <a:r>
              <a:rPr lang="en-US" sz="2400"/>
              <a:t> </a:t>
            </a:r>
            <a:r>
              <a:rPr lang="ru-RU" sz="2400"/>
              <a:t>Oтворете Защита в Windows (Windows security) и се запознайте с различните възможности. За запознаване използвайте файла „Интерактивна демонстрация за Windows защита”.</a:t>
            </a:r>
            <a:endParaRPr lang="en-US" sz="2400"/>
          </a:p>
          <a:p>
            <a:pPr>
              <a:defRPr/>
            </a:pPr>
            <a:r>
              <a:rPr lang="en-US" sz="2400"/>
              <a:t> </a:t>
            </a:r>
            <a:r>
              <a:rPr lang="ru-RU" sz="2400"/>
              <a:t>След като се сте се запознали, отговорете на въпросите:</a:t>
            </a:r>
            <a:endParaRPr lang="en-US" sz="2400"/>
          </a:p>
          <a:p>
            <a:pPr lvl="1">
              <a:defRPr/>
            </a:pPr>
            <a:r>
              <a:rPr lang="ru-RU" sz="2000"/>
              <a:t>По какъв начин стигате или отваряте Windows Security?</a:t>
            </a:r>
            <a:endParaRPr/>
          </a:p>
          <a:p>
            <a:pPr lvl="1">
              <a:defRPr/>
            </a:pPr>
            <a:r>
              <a:rPr lang="ru-RU" sz="2000"/>
              <a:t>Как можете да проверите сигурността на системата си чрез Windows Security. Т.е. има ли място откъдето се вижда статуса за защитата на системата като цяло?</a:t>
            </a:r>
            <a:endParaRPr/>
          </a:p>
          <a:p>
            <a:pPr lvl="1">
              <a:defRPr/>
            </a:pPr>
            <a:r>
              <a:rPr lang="ru-RU" sz="2000"/>
              <a:t>Какъв е статуса на системата, на която работите?</a:t>
            </a:r>
            <a:endParaRPr/>
          </a:p>
          <a:p>
            <a:pPr lvl="1">
              <a:defRPr/>
            </a:pPr>
            <a:r>
              <a:rPr lang="ru-RU" sz="2000"/>
              <a:t>От кое меню на Windows Security можете да видите защитата на устройството срещу вируси и заплахи? Каква антивирусна програма е включена и какъв е статуса на системата?</a:t>
            </a:r>
            <a:endParaRPr lang="en-US" sz="2000"/>
          </a:p>
          <a:p>
            <a:pPr>
              <a:defRPr/>
            </a:pPr>
            <a:r>
              <a:rPr lang="en-US" sz="2400"/>
              <a:t> </a:t>
            </a:r>
            <a:r>
              <a:rPr lang="ru-RU" sz="2400"/>
              <a:t>След като сте изпълните горната стъпка, изпълнете бързо сканиране на системата си. Какъв резултатът?</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Практическа задача 2. Инсталиране на софтуер</a:t>
            </a:r>
            <a:endParaRPr/>
          </a:p>
        </p:txBody>
      </p:sp>
      <p:sp>
        <p:nvSpPr>
          <p:cNvPr id="12291" name="Content Placeholder 30"/>
          <p:cNvSpPr>
            <a:spLocks noGrp="1"/>
          </p:cNvSpPr>
          <p:nvPr>
            <p:ph idx="1"/>
          </p:nvPr>
        </p:nvSpPr>
        <p:spPr bwMode="auto"/>
        <p:txBody>
          <a:bodyPr/>
          <a:lstStyle/>
          <a:p>
            <a:pPr>
              <a:defRPr/>
            </a:pPr>
            <a:r>
              <a:rPr lang="ru-RU"/>
              <a:t>Изгледайте примерна инсталация на антивирусен софтуер - https://www.youtube.com/watch?v=apOEVO82PzE</a:t>
            </a:r>
            <a:endParaRPr/>
          </a:p>
          <a:p>
            <a:pPr>
              <a:defRPr/>
            </a:pPr>
            <a:r>
              <a:rPr lang="ru-RU"/>
              <a:t>Изтеглете и инсталирайте безплатен антивирус от Avast. Използвайте за ръководство следната връзка - https://avast.softvisia.com/index.php/faq-help/faq-installation/20-how-to-install-avast-antivirus</a:t>
            </a:r>
            <a:endParaRPr/>
          </a:p>
          <a:p>
            <a:pPr>
              <a:defRPr/>
            </a:pPr>
            <a:r>
              <a:rPr lang="ru-RU"/>
              <a:t>Разгледайте вградената защитната стена Microsoft Defender, като използвате ръководството „Интерактивна демонстрация за защитна стена“</a:t>
            </a:r>
            <a:endParaRPr lang="bg-BG"/>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Практическа задача 3. Политика за пароли</a:t>
            </a:r>
            <a:endParaRPr/>
          </a:p>
        </p:txBody>
      </p:sp>
      <p:sp>
        <p:nvSpPr>
          <p:cNvPr id="12291" name="Content Placeholder 30"/>
          <p:cNvSpPr>
            <a:spLocks noGrp="1"/>
          </p:cNvSpPr>
          <p:nvPr>
            <p:ph idx="1"/>
          </p:nvPr>
        </p:nvSpPr>
        <p:spPr bwMode="auto"/>
        <p:txBody>
          <a:bodyPr/>
          <a:lstStyle/>
          <a:p>
            <a:pPr>
              <a:defRPr/>
            </a:pPr>
            <a:r>
              <a:rPr lang="ru-RU" sz="1800"/>
              <a:t>Отворете и разгледайте опциите за влизане в Windows, като използвате следното ръководство и интернет - Опции за влизане в Windows и защита на акаунта (https://support.microsoft.com/bg-bg/windows/опции-за-влизане-в-windows-и-защита-на-акаунта-7b34d4cf-794f-f6bd-ddcc-e73cdf1a6fbf). Напишете най-малко три различни начина за вход.</a:t>
            </a:r>
            <a:endParaRPr lang="en-US" sz="1800"/>
          </a:p>
          <a:p>
            <a:pPr>
              <a:defRPr/>
            </a:pPr>
            <a:r>
              <a:rPr lang="ru-RU" sz="1800"/>
              <a:t>Разгледайте Местната политика за сигурност, като използвате следната връзка в интернет - Хардър Windows Вход парола политика в Windows 10/8/7 (https://bg.begin-it.com/6497-windows-login-password-policy). </a:t>
            </a:r>
            <a:endParaRPr/>
          </a:p>
          <a:p>
            <a:pPr lvl="1">
              <a:defRPr/>
            </a:pPr>
            <a:r>
              <a:rPr lang="ru-RU" sz="1600"/>
              <a:t>Изберете Старт бутона и използвайте функцията за търсене на Windows като започнете да пишете secpol (или локална политика). В менюто трябва да Ви се появи Местната политика за сигурност (Local Security Policy) , отворете я. В случай, че този начин на работи, можете да я намерите от Старт менюто -&gt; Административни инструменти (Windows Administrative Tools). Необходим Ви е административен достъп.</a:t>
            </a:r>
            <a:endParaRPr/>
          </a:p>
          <a:p>
            <a:pPr lvl="1">
              <a:defRPr/>
            </a:pPr>
            <a:r>
              <a:rPr lang="ru-RU" sz="1600"/>
              <a:t>Изберете „Политики за акаунта (Account Policies) -&gt; Политика за парола (Password Policy) -&gt; Паролата трябва да отговаря на изискванията за сложност“ (Password must meet complexity requirements). </a:t>
            </a:r>
            <a:endParaRPr lang="en-US" sz="1600"/>
          </a:p>
          <a:p>
            <a:pPr lvl="2">
              <a:defRPr/>
            </a:pPr>
            <a:r>
              <a:rPr lang="ru-RU" sz="1200"/>
              <a:t>Какъв е статуса на тази политика? </a:t>
            </a:r>
            <a:endParaRPr/>
          </a:p>
          <a:p>
            <a:pPr lvl="2">
              <a:defRPr/>
            </a:pPr>
            <a:r>
              <a:rPr lang="ru-RU" sz="1200"/>
              <a:t>Отгоре в менюто изберете „Обяснение“ (Explain), прочетете и опишете на какви изисквания трябва да отговарят паролите, според тази политика.</a:t>
            </a:r>
            <a:endParaRPr lang="en-US" sz="1200"/>
          </a:p>
          <a:p>
            <a:pPr lvl="1">
              <a:defRPr/>
            </a:pPr>
            <a:r>
              <a:rPr lang="ru-RU" sz="1600"/>
              <a:t>Съставете сложна парола, която да отговаря на тези изисквания.</a:t>
            </a:r>
            <a:endParaRPr/>
          </a:p>
          <a:p>
            <a:pPr lvl="1">
              <a:defRPr/>
            </a:pPr>
            <a:r>
              <a:rPr lang="ru-RU" sz="1600"/>
              <a:t>Проверете силата на паролата си, като използвайте някоя от връзките в следната страница в интернет: </a:t>
            </a:r>
            <a:r>
              <a:rPr lang="ru-RU" sz="1600" u="sng"/>
              <a:t>https://www.geletron.com/dostatachno-nadezhdna-li-e-vashata-parola/</a:t>
            </a:r>
            <a:r>
              <a:rPr lang="ru-RU" sz="1600"/>
              <a:t>Какъв е резултатът?</a:t>
            </a:r>
            <a:endParaRPr/>
          </a:p>
          <a:p>
            <a:pPr marL="476250" lvl="2" indent="0">
              <a:buNone/>
              <a:defRPr/>
            </a:pPr>
            <a:endParaRPr lang="bg-BG"/>
          </a:p>
          <a:p>
            <a:pPr>
              <a:defRPr/>
            </a:pPr>
            <a:endParaRPr lang="bg-BG"/>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Въпроси за самопроверка</a:t>
            </a:r>
            <a:endParaRPr/>
          </a:p>
        </p:txBody>
      </p:sp>
      <p:sp>
        <p:nvSpPr>
          <p:cNvPr id="3" name="Content Placeholder 2"/>
          <p:cNvSpPr>
            <a:spLocks noGrp="1"/>
          </p:cNvSpPr>
          <p:nvPr>
            <p:ph idx="1"/>
          </p:nvPr>
        </p:nvSpPr>
        <p:spPr bwMode="auto"/>
        <p:txBody>
          <a:bodyPr/>
          <a:lstStyle/>
          <a:p>
            <a:pPr marL="0" indent="0">
              <a:buNone/>
              <a:defRPr/>
            </a:pPr>
            <a:r>
              <a:rPr lang="bg-BG" sz="2000"/>
              <a:t>Въпрос 1: </a:t>
            </a:r>
            <a:r>
              <a:rPr lang="bg-BG" sz="1600"/>
              <a:t>Какъв вид заплаха се описва, когато участник в заплаха прави незаконни онлайн покупки, използвайки открадната кредитна информация?</a:t>
            </a:r>
            <a:endParaRPr/>
          </a:p>
          <a:p>
            <a:pPr marL="727075" lvl="2" indent="-342900">
              <a:buFont typeface="+mj-lt"/>
              <a:buAutoNum type="alphaUcPeriod"/>
              <a:defRPr/>
            </a:pPr>
            <a:r>
              <a:rPr lang="bg-BG" sz="1600"/>
              <a:t>Кражба на информация.</a:t>
            </a:r>
            <a:endParaRPr/>
          </a:p>
          <a:p>
            <a:pPr marL="727075" lvl="2" indent="-342900">
              <a:buFont typeface="+mj-lt"/>
              <a:buAutoNum type="alphaUcPeriod"/>
              <a:defRPr/>
            </a:pPr>
            <a:r>
              <a:rPr lang="bg-BG" sz="1600"/>
              <a:t>Изтриване или манипулация на данни.</a:t>
            </a:r>
            <a:endParaRPr/>
          </a:p>
          <a:p>
            <a:pPr marL="727075" lvl="2" indent="-342900">
              <a:buFont typeface="+mj-lt"/>
              <a:buAutoNum type="alphaUcPeriod"/>
              <a:defRPr/>
            </a:pPr>
            <a:r>
              <a:rPr lang="bg-BG" sz="1600"/>
              <a:t>Кражба на самоличност.</a:t>
            </a:r>
            <a:endParaRPr/>
          </a:p>
          <a:p>
            <a:pPr marL="727075" lvl="2" indent="-342900">
              <a:buFont typeface="+mj-lt"/>
              <a:buAutoNum type="alphaUcPeriod"/>
              <a:defRPr/>
            </a:pPr>
            <a:r>
              <a:rPr lang="bg-BG" sz="1600"/>
              <a:t>Отказ от услуга.</a:t>
            </a:r>
            <a:endParaRPr lang="bg-BG" sz="2000"/>
          </a:p>
          <a:p>
            <a:pPr marL="0" indent="-92075">
              <a:buNone/>
              <a:defRPr/>
            </a:pPr>
            <a:r>
              <a:rPr lang="bg-BG" sz="2000"/>
              <a:t>Въпрос 2: </a:t>
            </a:r>
            <a:r>
              <a:rPr lang="bg-BG" sz="1600"/>
              <a:t>Коя от следните характеристики описва червея? (Изберете два верни отговора)</a:t>
            </a:r>
            <a:endParaRPr/>
          </a:p>
          <a:p>
            <a:pPr marL="727075" lvl="2" indent="-342900">
              <a:buFont typeface="+mj-lt"/>
              <a:buAutoNum type="alphaUcPeriod"/>
              <a:defRPr/>
            </a:pPr>
            <a:r>
              <a:rPr lang="bg-BG" sz="1600"/>
              <a:t>Скрива се в пасивно състояние, докато не стане необходим на нападателя.</a:t>
            </a:r>
            <a:endParaRPr/>
          </a:p>
          <a:p>
            <a:pPr marL="727075" lvl="2" indent="-342900">
              <a:buFont typeface="+mj-lt"/>
              <a:buAutoNum type="alphaUcPeriod"/>
              <a:defRPr/>
            </a:pPr>
            <a:r>
              <a:rPr lang="bg-BG" sz="1600"/>
              <a:t>Изпълнява се, когато софтуер се изпълнява на компютър.</a:t>
            </a:r>
            <a:endParaRPr/>
          </a:p>
          <a:p>
            <a:pPr marL="727075" lvl="2" indent="-342900">
              <a:buFont typeface="+mj-lt"/>
              <a:buAutoNum type="alphaUcPeriod"/>
              <a:defRPr/>
            </a:pPr>
            <a:r>
              <a:rPr lang="bg-BG" sz="1600"/>
              <a:t>Разпространява се към нови компютри без никаква намеса или знание на потребителя.</a:t>
            </a:r>
            <a:endParaRPr/>
          </a:p>
          <a:p>
            <a:pPr marL="727075" lvl="2" indent="-342900">
              <a:buFont typeface="+mj-lt"/>
              <a:buAutoNum type="alphaUcPeriod"/>
              <a:defRPr/>
            </a:pPr>
            <a:r>
              <a:rPr lang="bg-BG" sz="1600"/>
              <a:t>Самовъзпроизвежда се.</a:t>
            </a:r>
            <a:endParaRPr/>
          </a:p>
          <a:p>
            <a:pPr marL="727075" lvl="2" indent="-342900">
              <a:buFont typeface="+mj-lt"/>
              <a:buAutoNum type="alphaUcPeriod"/>
              <a:defRPr/>
            </a:pPr>
            <a:r>
              <a:rPr lang="bg-BG" sz="1600"/>
              <a:t>Заразява компютри чрез прикачване към софтуерен код.</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Въпроси за самопроверка</a:t>
            </a:r>
            <a:endParaRPr/>
          </a:p>
        </p:txBody>
      </p:sp>
      <p:sp>
        <p:nvSpPr>
          <p:cNvPr id="3" name="Content Placeholder 2"/>
          <p:cNvSpPr>
            <a:spLocks noGrp="1"/>
          </p:cNvSpPr>
          <p:nvPr>
            <p:ph idx="1"/>
          </p:nvPr>
        </p:nvSpPr>
        <p:spPr bwMode="auto"/>
        <p:txBody>
          <a:bodyPr/>
          <a:lstStyle/>
          <a:p>
            <a:pPr marL="0" indent="0">
              <a:buNone/>
              <a:defRPr/>
            </a:pPr>
            <a:r>
              <a:rPr lang="bg-BG" sz="2000"/>
              <a:t>Въпрос 3:</a:t>
            </a:r>
            <a:endParaRPr/>
          </a:p>
          <a:p>
            <a:pPr marL="384175" lvl="2" indent="0">
              <a:buNone/>
              <a:defRPr/>
            </a:pPr>
            <a:r>
              <a:rPr lang="bg-BG" sz="2000"/>
              <a:t>Кое устройство контролира трафика между две или повече мрежи, за да предотврати неоторизиран достъп?</a:t>
            </a:r>
            <a:endParaRPr/>
          </a:p>
          <a:p>
            <a:pPr marL="841375" lvl="2" indent="-457200">
              <a:buFont typeface="+mj-lt"/>
              <a:buAutoNum type="alphaUcPeriod"/>
              <a:defRPr/>
            </a:pPr>
            <a:r>
              <a:rPr lang="bg-BG" sz="2000"/>
              <a:t>ААА Сървър</a:t>
            </a:r>
            <a:endParaRPr/>
          </a:p>
          <a:p>
            <a:pPr marL="841375" lvl="2" indent="-457200">
              <a:buFont typeface="+mj-lt"/>
              <a:buAutoNum type="alphaUcPeriod"/>
              <a:defRPr/>
            </a:pPr>
            <a:r>
              <a:rPr lang="bg-BG" sz="2000"/>
              <a:t>Защитна стена</a:t>
            </a:r>
            <a:endParaRPr/>
          </a:p>
          <a:p>
            <a:pPr marL="841375" lvl="2" indent="-457200">
              <a:buFont typeface="+mj-lt"/>
              <a:buAutoNum type="alphaUcPeriod"/>
              <a:defRPr/>
            </a:pPr>
            <a:r>
              <a:rPr lang="bg-BG" sz="2000"/>
              <a:t>Имейл/Уеб устройства за филтрация</a:t>
            </a:r>
            <a:endParaRPr/>
          </a:p>
          <a:p>
            <a:pPr marL="841375" lvl="2" indent="-457200">
              <a:buFont typeface="+mj-lt"/>
              <a:buAutoNum type="alphaUcPeriod"/>
              <a:defRPr/>
            </a:pPr>
            <a:r>
              <a:rPr lang="bg-BG" sz="2000"/>
              <a:t>Система за предотвратяване на прониквания</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Тестови въпроси</a:t>
            </a:r>
            <a:endParaRPr/>
          </a:p>
        </p:txBody>
      </p:sp>
      <p:sp>
        <p:nvSpPr>
          <p:cNvPr id="3" name="Content Placeholder 2"/>
          <p:cNvSpPr>
            <a:spLocks noGrp="1"/>
          </p:cNvSpPr>
          <p:nvPr>
            <p:ph idx="1"/>
          </p:nvPr>
        </p:nvSpPr>
        <p:spPr bwMode="auto"/>
        <p:txBody>
          <a:bodyPr/>
          <a:lstStyle/>
          <a:p>
            <a:pPr marL="0" indent="0">
              <a:buNone/>
              <a:defRPr/>
            </a:pPr>
            <a:r>
              <a:rPr lang="bg-BG" sz="2000"/>
              <a:t>Въпрос 1: </a:t>
            </a:r>
            <a:r>
              <a:rPr lang="bg-BG" sz="1600"/>
              <a:t>Какъв вид заплаха се описва, когато участник в заплаха не позволява достъп на легитимните потребители до предоставените им услуги?</a:t>
            </a:r>
            <a:endParaRPr/>
          </a:p>
          <a:p>
            <a:pPr marL="727075" lvl="2" indent="-342900">
              <a:buFont typeface="+mj-lt"/>
              <a:buAutoNum type="alphaUcPeriod"/>
              <a:defRPr/>
            </a:pPr>
            <a:r>
              <a:rPr lang="bg-BG" sz="1600"/>
              <a:t>Кражба на информация</a:t>
            </a:r>
            <a:endParaRPr/>
          </a:p>
          <a:p>
            <a:pPr marL="727075" lvl="2" indent="-342900">
              <a:buFont typeface="+mj-lt"/>
              <a:buAutoNum type="alphaUcPeriod"/>
              <a:defRPr/>
            </a:pPr>
            <a:r>
              <a:rPr lang="bg-BG" sz="1600"/>
              <a:t>Изтриване или манипулация на данни.</a:t>
            </a:r>
            <a:endParaRPr/>
          </a:p>
          <a:p>
            <a:pPr marL="727075" lvl="2" indent="-342900">
              <a:buFont typeface="+mj-lt"/>
              <a:buAutoNum type="alphaUcPeriod"/>
              <a:defRPr/>
            </a:pPr>
            <a:r>
              <a:rPr lang="bg-BG" sz="1600"/>
              <a:t>Кражба на самоличност</a:t>
            </a:r>
            <a:endParaRPr/>
          </a:p>
          <a:p>
            <a:pPr marL="727075" lvl="2" indent="-342900">
              <a:buFont typeface="+mj-lt"/>
              <a:buAutoNum type="alphaUcPeriod"/>
              <a:defRPr/>
            </a:pPr>
            <a:r>
              <a:rPr lang="bg-BG" sz="1600"/>
              <a:t>Отказ от услуга</a:t>
            </a:r>
            <a:endParaRPr/>
          </a:p>
          <a:p>
            <a:pPr marL="200025" lvl="1" indent="0">
              <a:buNone/>
              <a:defRPr/>
            </a:pPr>
            <a:endParaRPr lang="bg-BG" sz="2000"/>
          </a:p>
          <a:p>
            <a:pPr marL="200025" lvl="1" indent="0">
              <a:buNone/>
              <a:defRPr/>
            </a:pPr>
            <a:r>
              <a:rPr lang="bg-BG" sz="2000"/>
              <a:t>Въпрос 2: </a:t>
            </a:r>
            <a:r>
              <a:rPr lang="bg-BG" sz="1600"/>
              <a:t>Как се нарича програма, написана, за да се възползва от известна уязвимост на сигурността?</a:t>
            </a:r>
            <a:endParaRPr/>
          </a:p>
          <a:p>
            <a:pPr marL="727075" lvl="2" indent="-342900">
              <a:buFont typeface="+mj-lt"/>
              <a:buAutoNum type="alphaUcPeriod"/>
              <a:defRPr/>
            </a:pPr>
            <a:r>
              <a:rPr lang="bg-BG" sz="1600"/>
              <a:t>Експлойт</a:t>
            </a:r>
            <a:endParaRPr/>
          </a:p>
          <a:p>
            <a:pPr marL="727075" lvl="2" indent="-342900">
              <a:buFont typeface="+mj-lt"/>
              <a:buAutoNum type="alphaUcPeriod"/>
              <a:defRPr/>
            </a:pPr>
            <a:r>
              <a:rPr lang="bg-BG" sz="1600"/>
              <a:t>Антивирус</a:t>
            </a:r>
            <a:endParaRPr/>
          </a:p>
          <a:p>
            <a:pPr marL="727075" lvl="2" indent="-342900">
              <a:buFont typeface="+mj-lt"/>
              <a:buAutoNum type="alphaUcPeriod"/>
              <a:defRPr/>
            </a:pPr>
            <a:r>
              <a:rPr lang="bg-BG" sz="1600"/>
              <a:t>Защитна стена</a:t>
            </a:r>
            <a:endParaRPr/>
          </a:p>
          <a:p>
            <a:pPr marL="727075" lvl="2" indent="-342900">
              <a:buFont typeface="+mj-lt"/>
              <a:buAutoNum type="alphaUcPeriod"/>
              <a:defRPr/>
            </a:pPr>
            <a:r>
              <a:rPr lang="bg-BG" sz="1600"/>
              <a:t>Софтуерен ъпдейт</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Тестови въпроси</a:t>
            </a:r>
            <a:endParaRPr/>
          </a:p>
        </p:txBody>
      </p:sp>
      <p:sp>
        <p:nvSpPr>
          <p:cNvPr id="3" name="Content Placeholder 2"/>
          <p:cNvSpPr>
            <a:spLocks noGrp="1"/>
          </p:cNvSpPr>
          <p:nvPr>
            <p:ph idx="1"/>
          </p:nvPr>
        </p:nvSpPr>
        <p:spPr bwMode="auto"/>
        <p:txBody>
          <a:bodyPr/>
          <a:lstStyle/>
          <a:p>
            <a:pPr marL="0" indent="0">
              <a:buNone/>
              <a:defRPr/>
            </a:pPr>
            <a:r>
              <a:rPr lang="bg-BG" sz="2000"/>
              <a:t>Въпрос 3: Кое е подходящо за осигуряване на сигурност на крайните устройства?</a:t>
            </a:r>
            <a:endParaRPr/>
          </a:p>
          <a:p>
            <a:pPr marL="841375" lvl="2" indent="-457200">
              <a:buFont typeface="+mj-lt"/>
              <a:buAutoNum type="alphaUcPeriod"/>
              <a:defRPr/>
            </a:pPr>
            <a:r>
              <a:rPr lang="bg-BG" sz="2000"/>
              <a:t>ААА Сървър</a:t>
            </a:r>
            <a:endParaRPr/>
          </a:p>
          <a:p>
            <a:pPr marL="841375" lvl="2" indent="-457200">
              <a:buFont typeface="+mj-lt"/>
              <a:buAutoNum type="alphaUcPeriod"/>
              <a:defRPr/>
            </a:pPr>
            <a:r>
              <a:rPr lang="bg-BG" sz="2000"/>
              <a:t>Антивирусен софтуер</a:t>
            </a:r>
            <a:endParaRPr/>
          </a:p>
          <a:p>
            <a:pPr marL="841375" lvl="2" indent="-457200">
              <a:buFont typeface="+mj-lt"/>
              <a:buAutoNum type="alphaUcPeriod"/>
              <a:defRPr/>
            </a:pPr>
            <a:r>
              <a:rPr lang="bg-BG" sz="2000"/>
              <a:t>Имейл/Уеб устройства за филтрация</a:t>
            </a:r>
            <a:endParaRPr/>
          </a:p>
          <a:p>
            <a:pPr marL="841375" lvl="2" indent="-457200">
              <a:buFont typeface="+mj-lt"/>
              <a:buAutoNum type="alphaUcPeriod"/>
              <a:defRPr/>
            </a:pPr>
            <a:r>
              <a:rPr lang="bg-BG" sz="2000"/>
              <a:t>Сървър-базирана защитна стена</a:t>
            </a:r>
            <a:endParaRPr/>
          </a:p>
          <a:p>
            <a:pPr marL="384175" lvl="2" indent="0">
              <a:buNone/>
              <a:defRPr/>
            </a:pPr>
            <a:endParaRPr lang="bg-BG" sz="20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Използвани източници</a:t>
            </a:r>
            <a:endParaRPr/>
          </a:p>
        </p:txBody>
      </p:sp>
      <p:sp>
        <p:nvSpPr>
          <p:cNvPr id="3" name="Content Placeholder 2"/>
          <p:cNvSpPr>
            <a:spLocks noGrp="1"/>
          </p:cNvSpPr>
          <p:nvPr>
            <p:ph idx="1"/>
          </p:nvPr>
        </p:nvSpPr>
        <p:spPr bwMode="auto"/>
        <p:txBody>
          <a:bodyPr/>
          <a:lstStyle/>
          <a:p>
            <a:pPr>
              <a:spcBef>
                <a:spcPts val="600"/>
              </a:spcBef>
              <a:defRPr/>
            </a:pPr>
            <a:r>
              <a:rPr lang="bg-BG" sz="1600"/>
              <a:t>Останете защитени със Останете защитени със "Защита в Windows" - https://support.microsoft.com/bg-bg/windows/останете-защитени-със-защита-в-windows-2ae0363d-0ada-c064-8b56-6a39afb6a963</a:t>
            </a:r>
            <a:endParaRPr/>
          </a:p>
          <a:p>
            <a:pPr>
              <a:spcBef>
                <a:spcPts val="600"/>
              </a:spcBef>
              <a:defRPr/>
            </a:pPr>
            <a:r>
              <a:rPr lang="bg-BG" sz="1600"/>
              <a:t>Опции за влизане в Windows и защита на акаунта - https://support.microsoft.com/bg-bg/windows/опции-за-влизане-в-windows-и-защита-на-акаунта-7b34d4cf-794f-f6bd-ddcc-e73cdf1a6fbf</a:t>
            </a:r>
            <a:endParaRPr/>
          </a:p>
          <a:p>
            <a:pPr>
              <a:spcBef>
                <a:spcPts val="600"/>
              </a:spcBef>
              <a:defRPr/>
            </a:pPr>
            <a:r>
              <a:rPr lang="bg-BG" sz="1600"/>
              <a:t>Включване и изключване на Защитната стена на Microsoft Defender - https://support.microsoft.com/bg-bg/windows/включване-и-изключване-на-защитната-стена-на-microsoft-defender-ec0844f7-aebd-0583-67fe-601ecf5d774f</a:t>
            </a:r>
            <a:endParaRPr/>
          </a:p>
          <a:p>
            <a:pPr>
              <a:spcBef>
                <a:spcPts val="600"/>
              </a:spcBef>
              <a:defRPr/>
            </a:pPr>
            <a:r>
              <a:rPr lang="bg-BG" sz="1600"/>
              <a:t>Какво е спайуер? Ръководство за сигурна защита - https://bg.safetydetectives.com/blogкакво-представлява-спайуерът/</a:t>
            </a:r>
            <a:endParaRPr/>
          </a:p>
          <a:p>
            <a:pPr>
              <a:spcBef>
                <a:spcPts val="600"/>
              </a:spcBef>
              <a:defRPr/>
            </a:pPr>
            <a:r>
              <a:rPr lang="bg-BG" sz="1600"/>
              <a:t>Какво е рансъмуер? Как да предотвратим атаките в 2023 - https://bg.safetydetectives.com/blog/какво-е-рансъмуер/</a:t>
            </a:r>
            <a:endParaRPr/>
          </a:p>
          <a:p>
            <a:pPr>
              <a:spcBef>
                <a:spcPts val="600"/>
              </a:spcBef>
              <a:defRPr/>
            </a:pPr>
            <a:r>
              <a:rPr lang="bg-BG" sz="1600"/>
              <a:t>Съвети към администраторите и обработващите лични данни за защита на данните в киберпространството – КЗЛД - https://www.cpdp.bg/?p=element&amp;aid=1316</a:t>
            </a:r>
            <a:endParaRPr/>
          </a:p>
          <a:p>
            <a:pPr>
              <a:spcBef>
                <a:spcPts val="600"/>
              </a:spcBef>
              <a:defRPr/>
            </a:pPr>
            <a:r>
              <a:rPr lang="bg-BG" sz="1600"/>
              <a:t>Хардър Windows Вход парола политика в Windows 10/8/7 - https://bg.begin-it.com/6497-windows-login-password-policy</a:t>
            </a:r>
            <a:endParaRPr/>
          </a:p>
          <a:p>
            <a:pPr>
              <a:spcBef>
                <a:spcPts val="600"/>
              </a:spcBef>
              <a:defRPr/>
            </a:pPr>
            <a:r>
              <a:rPr lang="bg-BG" sz="1600"/>
              <a:t>Изтеглете безплатен антивирус от Avast - avast! на Български - https://avast.softvisia.com/index.php/download-avast-free-pro-is</a:t>
            </a:r>
            <a:endParaRPr/>
          </a:p>
          <a:p>
            <a:pPr>
              <a:spcBef>
                <a:spcPts val="600"/>
              </a:spcBef>
              <a:defRPr/>
            </a:pPr>
            <a:r>
              <a:rPr lang="bg-BG" sz="1600"/>
              <a:t>„Free online tech courses backed by Cisco's expertise and connected to real career paths. Discover your future today.“ - </a:t>
            </a:r>
            <a:r>
              <a:rPr lang="bg-BG" sz="1600" u="sng">
                <a:hlinkClick r:id="rId2" tooltip="https://skillsforall.com/"/>
              </a:rPr>
              <a:t>https://skillsforall.com/</a:t>
            </a:r>
            <a:endParaRPr lang="bg-BG" sz="1600"/>
          </a:p>
          <a:p>
            <a:pPr>
              <a:spcBef>
                <a:spcPts val="600"/>
              </a:spcBef>
              <a:defRPr/>
            </a:pPr>
            <a:r>
              <a:rPr lang="bg-BG" sz="1600"/>
              <a:t>Достатъчно надеждна ли е Вашата парола? - https://www.geletron.com/dostatachno-nadezhdna-li-e-vashata-parola/</a:t>
            </a:r>
            <a:endParaRPr/>
          </a:p>
          <a:p>
            <a:pPr>
              <a:spcBef>
                <a:spcPts val="600"/>
              </a:spcBef>
              <a:defRPr/>
            </a:pPr>
            <a:r>
              <a:rPr lang="bg-BG" sz="1600"/>
              <a:t>7 Ways to Recognize a Phishing Email: Email Phishing Examples - https://www.securitymetrics.com/blog/7-ways-recognize-phishing-email</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Потенциални рискове и заплахи за дигиталните устройства и софтуерни програми</a:t>
            </a:r>
            <a:endParaRPr/>
          </a:p>
        </p:txBody>
      </p:sp>
      <p:sp>
        <p:nvSpPr>
          <p:cNvPr id="3" name="Content Placeholder 2"/>
          <p:cNvSpPr>
            <a:spLocks noGrp="1"/>
          </p:cNvSpPr>
          <p:nvPr>
            <p:ph idx="1"/>
          </p:nvPr>
        </p:nvSpPr>
        <p:spPr bwMode="auto">
          <a:xfrm>
            <a:off x="0" y="1620838"/>
            <a:ext cx="7378700" cy="4679950"/>
          </a:xfrm>
        </p:spPr>
        <p:txBody>
          <a:bodyPr/>
          <a:lstStyle/>
          <a:p>
            <a:pPr>
              <a:defRPr/>
            </a:pPr>
            <a:r>
              <a:rPr lang="bg-BG"/>
              <a:t>Извършителите искат да получат достъп до нашите активи, като например данни и друга интелектуална собственост, сървъри, компютри, смартфони, таблети и т.н.</a:t>
            </a:r>
            <a:endParaRPr/>
          </a:p>
          <a:p>
            <a:pPr>
              <a:defRPr/>
            </a:pPr>
            <a:r>
              <a:rPr lang="bg-BG"/>
              <a:t>От една страна имаме активите (Assets), от друга уязвимостите (Vulnerability), а от трета – възможните заплахи (Threats).</a:t>
            </a:r>
            <a:endParaRPr/>
          </a:p>
          <a:p>
            <a:pPr>
              <a:defRPr/>
            </a:pPr>
            <a:r>
              <a:rPr lang="bg-BG"/>
              <a:t>За да се приложи адекватна защита, трябва да се направи оценка какви са рисковете и съответните последствия.</a:t>
            </a:r>
            <a:endParaRPr/>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pic>
        <p:nvPicPr>
          <p:cNvPr id="10" name="Picture 9"/>
          <p:cNvPicPr>
            <a:picLocks noChangeAspect="1" noChangeArrowheads="1"/>
          </p:cNvPicPr>
          <p:nvPr/>
        </p:nvPicPr>
        <p:blipFill>
          <a:blip r:embed="rId2"/>
          <a:stretch/>
        </p:blipFill>
        <p:spPr bwMode="auto">
          <a:xfrm>
            <a:off x="7752184" y="2006127"/>
            <a:ext cx="3751463" cy="3260048"/>
          </a:xfrm>
          <a:prstGeom prst="rect">
            <a:avLst/>
          </a:prstGeom>
          <a:noFill/>
          <a:ln w="3175">
            <a:solidFill>
              <a:schemeClr val="bg1">
                <a:lumMod val="85000"/>
              </a:schemeClr>
            </a:solidFill>
            <a:miter lim="800000"/>
            <a:headEnd/>
            <a:tailEnd/>
          </a:ln>
          <a:effectLst/>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a:t>Потенциални рискове и заплахи за дигиталните устройства и софтуерни програми - 2</a:t>
            </a:r>
            <a:endParaRPr/>
          </a:p>
        </p:txBody>
      </p:sp>
      <p:sp>
        <p:nvSpPr>
          <p:cNvPr id="3" name="Content Placeholder 2"/>
          <p:cNvSpPr>
            <a:spLocks noGrp="1"/>
          </p:cNvSpPr>
          <p:nvPr>
            <p:ph idx="1"/>
          </p:nvPr>
        </p:nvSpPr>
        <p:spPr bwMode="auto"/>
        <p:txBody>
          <a:bodyPr/>
          <a:lstStyle/>
          <a:p>
            <a:pPr>
              <a:defRPr/>
            </a:pPr>
            <a:r>
              <a:rPr lang="bg-BG"/>
              <a:t>Термини, свързани със сигурността:</a:t>
            </a:r>
            <a:endParaRPr/>
          </a:p>
          <a:p>
            <a:pPr lvl="1">
              <a:defRPr/>
            </a:pPr>
            <a:r>
              <a:rPr lang="bg-BG"/>
              <a:t>Заплаха - </a:t>
            </a:r>
            <a:r>
              <a:rPr lang="bg-BG" sz="2200"/>
              <a:t>Потенциална опасност за даден актив, например данни или самата мрежа.</a:t>
            </a:r>
            <a:endParaRPr/>
          </a:p>
          <a:p>
            <a:pPr lvl="1">
              <a:defRPr/>
            </a:pPr>
            <a:r>
              <a:rPr lang="bg-BG"/>
              <a:t>Уязвимост - </a:t>
            </a:r>
            <a:r>
              <a:rPr lang="bg-BG" sz="2200"/>
              <a:t>Слабост в системата или нейния дизайн, която може да бъде използвана от дадена заплаха.</a:t>
            </a:r>
            <a:endParaRPr/>
          </a:p>
          <a:p>
            <a:pPr lvl="1">
              <a:defRPr/>
            </a:pPr>
            <a:r>
              <a:rPr lang="bg-BG"/>
              <a:t>Атакуваща повърхност - </a:t>
            </a:r>
            <a:r>
              <a:rPr lang="bg-BG" sz="2200"/>
              <a:t>Общият сбор от уязвимостите в дадена система, които са достъпни за нападателя. Атакуващата повърхност описва различни точки, в които нападателят може да влезе в системата и откъде може да получи данни от нея.</a:t>
            </a:r>
            <a:endParaRPr/>
          </a:p>
          <a:p>
            <a:pPr lvl="1">
              <a:defRPr/>
            </a:pPr>
            <a:r>
              <a:rPr lang="bg-BG"/>
              <a:t>Експлойт - </a:t>
            </a:r>
            <a:r>
              <a:rPr lang="bg-BG" sz="2200"/>
              <a:t>Механизъм, при който се използва дадена уязвимост, за да се компрометира даден актив. Експлойтите могат да бъдат отдалечени или локални. </a:t>
            </a:r>
            <a:endParaRPr/>
          </a:p>
          <a:p>
            <a:pPr lvl="2">
              <a:defRPr/>
            </a:pPr>
            <a:r>
              <a:rPr lang="bg-BG"/>
              <a:t>Отдалечен експлойт – този, който работи по мрежата без да е имал предварителен достъп до целевата система.</a:t>
            </a:r>
            <a:endParaRPr/>
          </a:p>
          <a:p>
            <a:pPr lvl="2">
              <a:defRPr/>
            </a:pPr>
            <a:r>
              <a:rPr lang="bg-BG"/>
              <a:t>Локален експлойт - извършителят има някакъв вид потребителски или административен достъп до крайната система. Това не означава непременно, че той има физически достъп до крайната система.</a:t>
            </a:r>
            <a:endParaRPr/>
          </a:p>
          <a:p>
            <a:pPr lvl="1">
              <a:defRPr/>
            </a:pPr>
            <a:endParaRPr lang="bg-BG"/>
          </a:p>
          <a:p>
            <a:pPr lvl="1">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a:t>Потенциални рискове и заплахи за дигиталните устройства и софтуерни програми - 3</a:t>
            </a:r>
            <a:endParaRPr/>
          </a:p>
        </p:txBody>
      </p:sp>
      <p:sp>
        <p:nvSpPr>
          <p:cNvPr id="3" name="Content Placeholder 2"/>
          <p:cNvSpPr>
            <a:spLocks noGrp="1"/>
          </p:cNvSpPr>
          <p:nvPr>
            <p:ph idx="1"/>
          </p:nvPr>
        </p:nvSpPr>
        <p:spPr bwMode="auto"/>
        <p:txBody>
          <a:bodyPr/>
          <a:lstStyle/>
          <a:p>
            <a:pPr>
              <a:defRPr/>
            </a:pPr>
            <a:r>
              <a:rPr lang="bg-BG"/>
              <a:t>Термини, свързани с сигурността: (продължение)</a:t>
            </a:r>
            <a:endParaRPr/>
          </a:p>
          <a:p>
            <a:pPr lvl="1">
              <a:defRPr/>
            </a:pPr>
            <a:r>
              <a:rPr lang="bg-BG"/>
              <a:t>Риск - </a:t>
            </a:r>
            <a:r>
              <a:rPr lang="bg-BG" sz="2200"/>
              <a:t>Вероятността определена заплаха, да се възползва от конкретна уязвимост на даден актив и да доведе до нежелани последствия.</a:t>
            </a:r>
            <a:endParaRPr/>
          </a:p>
          <a:p>
            <a:pPr lvl="1">
              <a:defRPr/>
            </a:pPr>
            <a:r>
              <a:rPr lang="bg-BG"/>
              <a:t>Управление на риска </a:t>
            </a:r>
            <a:r>
              <a:rPr lang="bg-BG" sz="2200"/>
              <a:t>- Процес, при който се изследва, анализира и проследява развитието на съществуващите рискове, с цел да се намали негативния ефект от евентуалното им настъпване или да се предостави възможност за възползване от тяхното настъпване.</a:t>
            </a:r>
            <a:endParaRPr/>
          </a:p>
          <a:p>
            <a:pPr lvl="1">
              <a:defRPr/>
            </a:pPr>
            <a:r>
              <a:rPr lang="bg-BG" sz="2200"/>
              <a:t>Идентифициране на рискове - процес, при който се определят възможните източници на рискове, а самите рискове се идентифицират и описват.</a:t>
            </a:r>
            <a:endParaRPr/>
          </a:p>
          <a:p>
            <a:pPr lvl="1">
              <a:defRPr/>
            </a:pPr>
            <a:r>
              <a:rPr lang="bg-BG" sz="2200"/>
              <a:t>Контрамярка - Действия, предприети за защита на активите, чрез смекчаване на заплахата или намаляване на риска.</a:t>
            </a:r>
            <a:endParaRPr/>
          </a:p>
          <a:p>
            <a:pPr lvl="1">
              <a:defRPr/>
            </a:pPr>
            <a:r>
              <a:rPr lang="bg-BG" sz="2200"/>
              <a:t>Влияние - Потенциалните щети за организацията, причинени от заплахата.</a:t>
            </a:r>
            <a:endParaRPr/>
          </a:p>
          <a:p>
            <a:pPr lvl="1">
              <a:defRPr/>
            </a:pPr>
            <a:endParaRPr lang="bg-BG" sz="2200"/>
          </a:p>
          <a:p>
            <a:pPr lvl="1">
              <a:defRPr/>
            </a:pPr>
            <a:endParaRPr lang="bg-BG" sz="2200"/>
          </a:p>
          <a:p>
            <a:pPr lvl="1">
              <a:defRPr/>
            </a:pPr>
            <a:endParaRPr lang="bg-BG"/>
          </a:p>
          <a:p>
            <a:pPr lvl="1">
              <a:defRPr/>
            </a:pPr>
            <a:endParaRPr lang="bg-BG"/>
          </a:p>
          <a:p>
            <a:pPr lvl="1">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a:t>Потенциални рискове и заплахи за дигиталните устройства и софтуерни програми - 4</a:t>
            </a:r>
            <a:endParaRPr/>
          </a:p>
        </p:txBody>
      </p:sp>
      <p:sp>
        <p:nvSpPr>
          <p:cNvPr id="3" name="Content Placeholder 2"/>
          <p:cNvSpPr>
            <a:spLocks noGrp="1"/>
          </p:cNvSpPr>
          <p:nvPr>
            <p:ph idx="1"/>
          </p:nvPr>
        </p:nvSpPr>
        <p:spPr bwMode="auto"/>
        <p:txBody>
          <a:bodyPr/>
          <a:lstStyle/>
          <a:p>
            <a:pPr>
              <a:defRPr/>
            </a:pPr>
            <a:r>
              <a:rPr lang="bg-BG"/>
              <a:t>Видове заплахи:</a:t>
            </a:r>
            <a:endParaRPr/>
          </a:p>
          <a:p>
            <a:pPr lvl="1">
              <a:defRPr/>
            </a:pPr>
            <a:r>
              <a:rPr lang="bg-BG"/>
              <a:t>Кражба на информация – Достъп до поверителна (конфиденциална) информация. Информацията може да се използва или продава за различни цели.</a:t>
            </a:r>
            <a:endParaRPr/>
          </a:p>
          <a:p>
            <a:pPr lvl="1">
              <a:defRPr/>
            </a:pPr>
            <a:r>
              <a:rPr lang="bg-BG"/>
              <a:t>Изтриване или манипулация на данни.</a:t>
            </a:r>
            <a:endParaRPr/>
          </a:p>
          <a:p>
            <a:pPr lvl="1">
              <a:defRPr/>
            </a:pPr>
            <a:r>
              <a:rPr lang="bg-BG"/>
              <a:t>Кражба на самоличност – Кражба на лични данни, напр. с цел финансова злоупотреба, или неоторизирани онлайн покупки.</a:t>
            </a:r>
            <a:endParaRPr/>
          </a:p>
          <a:p>
            <a:pPr lvl="1">
              <a:defRPr/>
            </a:pPr>
            <a:r>
              <a:rPr lang="bg-BG"/>
              <a:t>Отказ от услуга – Прекъсване на предоставянето на услуга за легитимни потребители.</a:t>
            </a:r>
            <a:endParaRPr/>
          </a:p>
          <a:p>
            <a:pPr>
              <a:defRPr/>
            </a:pPr>
            <a:r>
              <a:rPr lang="bg-BG"/>
              <a:t>Видове уязвимости - Технологични, Конфигурационни, Уязвимости в политиката по сигурност, Пропуски във физическата сигурност.</a:t>
            </a:r>
            <a:endParaRPr/>
          </a:p>
          <a:p>
            <a:pPr lvl="1">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a:t>Потенциални рискове и заплахи за дигиталните устройства и софтуерни програми - 5</a:t>
            </a:r>
            <a:endParaRPr/>
          </a:p>
        </p:txBody>
      </p:sp>
      <p:sp>
        <p:nvSpPr>
          <p:cNvPr id="3" name="Content Placeholder 2"/>
          <p:cNvSpPr>
            <a:spLocks noGrp="1"/>
          </p:cNvSpPr>
          <p:nvPr>
            <p:ph idx="1"/>
          </p:nvPr>
        </p:nvSpPr>
        <p:spPr bwMode="auto"/>
        <p:txBody>
          <a:bodyPr/>
          <a:lstStyle/>
          <a:p>
            <a:pPr>
              <a:defRPr/>
            </a:pPr>
            <a:r>
              <a:rPr lang="bg-BG"/>
              <a:t>Технологични уязвимости:</a:t>
            </a:r>
            <a:endParaRPr/>
          </a:p>
          <a:p>
            <a:pPr lvl="1">
              <a:defRPr/>
            </a:pPr>
            <a:r>
              <a:rPr lang="bg-BG" sz="2300"/>
              <a:t>Слабост на TCP/IP протокола, на което се дължат и слабости в протоколите HTTP, FTP, ICMP, SNMP, SMTP).</a:t>
            </a:r>
            <a:endParaRPr/>
          </a:p>
          <a:p>
            <a:pPr lvl="1">
              <a:defRPr/>
            </a:pPr>
            <a:r>
              <a:rPr lang="bg-BG" sz="2300"/>
              <a:t>Уязвимости в операционната система.</a:t>
            </a:r>
            <a:endParaRPr/>
          </a:p>
          <a:p>
            <a:pPr lvl="1">
              <a:defRPr/>
            </a:pPr>
            <a:r>
              <a:rPr lang="bg-BG" sz="2300"/>
              <a:t>Незащитени мрежови устройства – напр. слаби пароли или липсата им, липса на автентикация (удостоверение), пропуски в защитната стена.</a:t>
            </a:r>
            <a:endParaRPr/>
          </a:p>
          <a:p>
            <a:pPr>
              <a:defRPr/>
            </a:pPr>
            <a:r>
              <a:rPr lang="bg-BG"/>
              <a:t>Конфигурационни уязвимости:</a:t>
            </a:r>
            <a:endParaRPr/>
          </a:p>
          <a:p>
            <a:pPr lvl="1">
              <a:defRPr/>
            </a:pPr>
            <a:r>
              <a:rPr lang="bg-BG" sz="2300"/>
              <a:t>Незащитени потребителски акаунти, административни акаунти с пароли по подразбиране или лесни за откриване.</a:t>
            </a:r>
            <a:endParaRPr/>
          </a:p>
          <a:p>
            <a:pPr lvl="1">
              <a:defRPr/>
            </a:pPr>
            <a:r>
              <a:rPr lang="bg-BG" sz="2300"/>
              <a:t>Пропуски при конфигурацията на интернет услуги.</a:t>
            </a:r>
            <a:endParaRPr/>
          </a:p>
          <a:p>
            <a:pPr lvl="1">
              <a:defRPr/>
            </a:pPr>
            <a:r>
              <a:rPr lang="bg-BG" sz="2300"/>
              <a:t>Използване на настройки по подразбиране в устройствата.</a:t>
            </a:r>
            <a:endParaRPr/>
          </a:p>
          <a:p>
            <a:pPr lvl="1">
              <a:defRPr/>
            </a:pPr>
            <a:r>
              <a:rPr lang="bg-BG" sz="2300"/>
              <a:t>Пропуски в конфигурацията на мрежовото оборудване.</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a:t>Потенциални рискове и заплахи за дигиталните устройства и софтуерни програми - 6</a:t>
            </a:r>
            <a:endParaRPr/>
          </a:p>
        </p:txBody>
      </p:sp>
      <p:sp>
        <p:nvSpPr>
          <p:cNvPr id="3" name="Content Placeholder 2"/>
          <p:cNvSpPr>
            <a:spLocks noGrp="1"/>
          </p:cNvSpPr>
          <p:nvPr>
            <p:ph idx="1"/>
          </p:nvPr>
        </p:nvSpPr>
        <p:spPr bwMode="auto"/>
        <p:txBody>
          <a:bodyPr/>
          <a:lstStyle/>
          <a:p>
            <a:pPr marL="0" indent="0">
              <a:buNone/>
              <a:defRPr/>
            </a:pPr>
            <a:r>
              <a:rPr lang="bg-BG">
                <a:latin typeface="Times New Roman"/>
                <a:cs typeface="Times New Roman"/>
              </a:rPr>
              <a:t>Политика по сигурност – съвкупност от разписани правила, целящи защитата на дадена организация и ресурсите/услугите й.</a:t>
            </a:r>
            <a:endParaRPr lang="bg-BG"/>
          </a:p>
          <a:p>
            <a:pPr>
              <a:defRPr/>
            </a:pPr>
            <a:r>
              <a:rPr lang="bg-BG"/>
              <a:t>Уязвимости в политиката по сигурност:</a:t>
            </a:r>
            <a:endParaRPr/>
          </a:p>
          <a:p>
            <a:pPr lvl="1">
              <a:defRPr/>
            </a:pPr>
            <a:r>
              <a:rPr lang="bg-BG" sz="2300"/>
              <a:t>Липсваща или непълна писмена политика за сигурност.</a:t>
            </a:r>
            <a:endParaRPr/>
          </a:p>
          <a:p>
            <a:pPr lvl="1">
              <a:defRPr/>
            </a:pPr>
            <a:r>
              <a:rPr lang="bg-BG" sz="2300"/>
              <a:t>Несъвместимост на правилата в политиката по сигурност.</a:t>
            </a:r>
            <a:endParaRPr/>
          </a:p>
          <a:p>
            <a:pPr lvl="1">
              <a:defRPr/>
            </a:pPr>
            <a:r>
              <a:rPr lang="bg-BG" sz="2300"/>
              <a:t>Лошо избрани, лесно пробиващи се пароли или такива по подразбиране. </a:t>
            </a:r>
            <a:endParaRPr/>
          </a:p>
          <a:p>
            <a:pPr lvl="1">
              <a:defRPr/>
            </a:pPr>
            <a:r>
              <a:rPr lang="bg-BG" sz="2300"/>
              <a:t>Неадекватен мониторинг и одит, което би позволило, ако има атака или неоторизирано (неупълномощено) използване, те да не бъдат открити.</a:t>
            </a:r>
            <a:endParaRPr/>
          </a:p>
          <a:p>
            <a:pPr lvl="1">
              <a:defRPr/>
            </a:pPr>
            <a:r>
              <a:rPr lang="bg-BG" sz="2300"/>
              <a:t>Промени в хардуера и/или софтуера, които не покриват изискванията в политиката по сигурност.</a:t>
            </a:r>
            <a:endParaRPr/>
          </a:p>
          <a:p>
            <a:pPr lvl="1">
              <a:defRPr/>
            </a:pPr>
            <a:r>
              <a:rPr lang="bg-BG" sz="2300"/>
              <a:t>Не съществува план за възстановяване при възникване на проблеми (Disaster recovery plan).</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a:t>Потенциални рискове и заплахи за дигиталните устройства и софтуерни програми - 7</a:t>
            </a:r>
            <a:endParaRPr/>
          </a:p>
        </p:txBody>
      </p:sp>
      <p:sp>
        <p:nvSpPr>
          <p:cNvPr id="3" name="Content Placeholder 2"/>
          <p:cNvSpPr>
            <a:spLocks noGrp="1"/>
          </p:cNvSpPr>
          <p:nvPr>
            <p:ph idx="1"/>
          </p:nvPr>
        </p:nvSpPr>
        <p:spPr bwMode="auto"/>
        <p:txBody>
          <a:bodyPr/>
          <a:lstStyle/>
          <a:p>
            <a:pPr>
              <a:spcBef>
                <a:spcPts val="1800"/>
              </a:spcBef>
              <a:defRPr/>
            </a:pPr>
            <a:r>
              <a:rPr lang="bg-BG"/>
              <a:t> Пропуски във физическата сигурност по отношение на:</a:t>
            </a:r>
            <a:endParaRPr/>
          </a:p>
          <a:p>
            <a:pPr lvl="1">
              <a:defRPr/>
            </a:pPr>
            <a:r>
              <a:rPr lang="bg-BG"/>
              <a:t>Хардуер - физическа повреда на устройства, компоненти или мрежова свързаност.</a:t>
            </a:r>
            <a:endParaRPr/>
          </a:p>
          <a:p>
            <a:pPr lvl="1">
              <a:defRPr/>
            </a:pPr>
            <a:r>
              <a:rPr lang="bg-BG"/>
              <a:t>Безопасност на средата - екстремни температура или влажност.</a:t>
            </a:r>
            <a:endParaRPr/>
          </a:p>
          <a:p>
            <a:pPr lvl="1">
              <a:defRPr/>
            </a:pPr>
            <a:r>
              <a:rPr lang="bg-BG"/>
              <a:t>Електричество – промени в напрежението, прекъсвания на захранването, шум или загуба на мощност. </a:t>
            </a:r>
            <a:endParaRPr/>
          </a:p>
          <a:p>
            <a:pPr lvl="1">
              <a:defRPr/>
            </a:pPr>
            <a:r>
              <a:rPr lang="bg-BG"/>
              <a:t>Поддръжка – неправилно инсталиране на ключови електрически компоненти, липса на критични резервни части, лошо окабеляване и лошо етикетиране.</a:t>
            </a:r>
            <a:endParaRPr/>
          </a:p>
          <a:p>
            <a:pPr lvl="1">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alibri-Cambria">
      <a:majorFont>
        <a:latin typeface="Calibri"/>
        <a:ea typeface="Arial"/>
        <a:cs typeface="Arial"/>
      </a:majorFont>
      <a:minorFont>
        <a:latin typeface="Cambria"/>
        <a:ea typeface="Arial"/>
        <a:cs typeface="Arial"/>
      </a:minorFont>
    </a:fontScheme>
    <a:fmtScheme name="Retrospect">
      <a:fillStyleLst>
        <a:solidFill>
          <a:schemeClr val="phClr"/>
        </a:solidFill>
        <a:gradFill>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gradFill>
        <a:gradFill>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0000"/>
            <a:shade val="97000"/>
            <a:satMod val="130000"/>
          </a:schemeClr>
        </a:solidFill>
        <a:gradFill>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Retrospect</Template>
  <TotalTime>0</TotalTime>
  <Words>0</Words>
  <Application>ONLYOFFICE/7.2.1.34</Application>
  <DocSecurity>0</DocSecurity>
  <PresentationFormat>Widescreen</PresentationFormat>
  <Paragraphs>0</Paragraphs>
  <Slides>29</Slides>
  <Notes>29</Notes>
  <HiddenSlides>0</HiddenSlides>
  <MMClips>2</MMClips>
  <ScaleCrop>0</ScaleCrop>
  <HeadingPairs>
    <vt:vector size="4" baseType="variant">
      <vt:variant>
        <vt:lpstr>Theme</vt:lpstr>
      </vt:variant>
      <vt:variant>
        <vt:i4>1</vt:i4>
      </vt:variant>
      <vt:variant>
        <vt:lpstr>Slide Titles</vt:lpstr>
      </vt:variant>
      <vt:variant>
        <vt:i4>29</vt:i4>
      </vt:variant>
    </vt:vector>
  </HeadingPairs>
  <TitlesOfParts>
    <vt:vector size="30"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Manager/>
  <Company>Hewlett-Packard Company</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Irena Avdjieva;Zornitsa Yakova</dc:creator>
  <cp:keywords/>
  <dc:description/>
  <dc:identifier/>
  <dc:language/>
  <cp:lastModifiedBy>Зорница Здравкова Якова</cp:lastModifiedBy>
  <cp:revision>310</cp:revision>
  <dcterms:created xsi:type="dcterms:W3CDTF">2023-01-03T13:46:11Z</dcterms:created>
  <dcterms:modified xsi:type="dcterms:W3CDTF">2023-02-23T08:21:31Z</dcterms:modified>
  <cp:category/>
  <cp:contentStatus/>
  <cp:version/>
</cp:coreProperties>
</file>