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24" d="100"/>
          <a:sy n="124" d="100"/>
        </p:scale>
        <p:origin x="264" y="17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FB64C6-569E-4F70-BCB8-75324E9D6D2E}" type="datetimeFigureOut">
              <a:rPr lang="en-GB"/>
              <a:pPr>
                <a:defRPr/>
              </a:pPr>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B10276E-8453-45F0-86BE-38A31A1DEB8F}" type="slidenum">
              <a:rPr lang="en-GB"/>
              <a:pPr>
                <a:defRPr/>
              </a:pPr>
              <a:t>‹#›</a:t>
            </a:fld>
            <a:endParaRPr lang="en-GB"/>
          </a:p>
        </p:txBody>
      </p:sp>
    </p:spTree>
    <p:extLst>
      <p:ext uri="{BB962C8B-B14F-4D97-AF65-F5344CB8AC3E}">
        <p14:creationId xmlns:p14="http://schemas.microsoft.com/office/powerpoint/2010/main" val="2299503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C0F2615-8737-4BF9-9AC9-8E8D7A2802F3}"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230390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2985785"/>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4684222"/>
            <a:ext cx="8363516"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74DD7BA2-3281-4CAE-B481-A466A1C542DA}" type="slidenum">
              <a:rPr lang="en-GB"/>
              <a:pPr>
                <a:defRPr/>
              </a:pPr>
              <a:t>‹#›</a:t>
            </a:fld>
            <a:endParaRPr lang="en-GB"/>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a:t>
            </a:r>
            <a:br>
              <a:rPr lang="en-GB" dirty="0"/>
            </a:br>
            <a:r>
              <a:rPr lang="ru-RU" dirty="0"/>
              <a:t>дигитална</a:t>
            </a:r>
            <a:r>
              <a:rPr lang="en-GB" dirty="0"/>
              <a:t> </a:t>
            </a:r>
            <a:r>
              <a:rPr lang="ru-RU" dirty="0"/>
              <a:t>компетентност</a:t>
            </a:r>
            <a:r>
              <a:rPr lang="en-GB" dirty="0"/>
              <a:t> </a:t>
            </a:r>
            <a:r>
              <a:rPr lang="ru-RU" dirty="0"/>
              <a:t>и 21 дигитални умения/ компетентности (DigComp 2.1)</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73" y="318320"/>
            <a:ext cx="4286250" cy="1028700"/>
          </a:xfrm>
          <a:prstGeom prst="rect">
            <a:avLst/>
          </a:prstGeom>
        </p:spPr>
      </p:pic>
    </p:spTree>
    <p:extLst>
      <p:ext uri="{BB962C8B-B14F-4D97-AF65-F5344CB8AC3E}">
        <p14:creationId xmlns:p14="http://schemas.microsoft.com/office/powerpoint/2010/main" val="120915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1549104-7D14-4124-BDE8-A583F4213B2A}" type="slidenum">
              <a:rPr lang="en-GB"/>
              <a:pPr>
                <a:defRPr/>
              </a:pPr>
              <a:t>‹#›</a:t>
            </a:fld>
            <a:endParaRPr lang="en-GB" dirty="0"/>
          </a:p>
        </p:txBody>
      </p:sp>
    </p:spTree>
    <p:extLst>
      <p:ext uri="{BB962C8B-B14F-4D97-AF65-F5344CB8AC3E}">
        <p14:creationId xmlns:p14="http://schemas.microsoft.com/office/powerpoint/2010/main" val="26165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tx1"/>
                </a:solidFill>
              </a:defRPr>
            </a:lvl1pPr>
          </a:lstStyle>
          <a:p>
            <a:pPr>
              <a:defRPr/>
            </a:pPr>
            <a:fld id="{DA1AF14A-5F0C-439E-9D32-0E48D454566F}" type="slidenum">
              <a:rPr lang="en-GB"/>
              <a:pPr>
                <a:defRPr/>
              </a:pPr>
              <a:t>‹#›</a:t>
            </a:fld>
            <a:endParaRPr lang="en-GB" dirty="0"/>
          </a:p>
        </p:txBody>
      </p:sp>
    </p:spTree>
    <p:extLst>
      <p:ext uri="{BB962C8B-B14F-4D97-AF65-F5344CB8AC3E}">
        <p14:creationId xmlns:p14="http://schemas.microsoft.com/office/powerpoint/2010/main" val="132971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0488" indent="-90488">
              <a:buFont typeface="Arial" panose="020B0604020202020204" pitchFamily="34" charset="0"/>
              <a:buChar char="•"/>
              <a:defRPr/>
            </a:lvl1pPr>
            <a:lvl2pPr marL="382588" indent="-182563">
              <a:buFont typeface="Arial" panose="020B0604020202020204" pitchFamily="34" charset="0"/>
              <a:buChar char="•"/>
              <a:defRPr/>
            </a:lvl2pPr>
            <a:lvl3pPr marL="566738" indent="-182563">
              <a:buFont typeface="Arial" panose="020B0604020202020204" pitchFamily="34" charset="0"/>
              <a:buChar char="•"/>
              <a:defRPr/>
            </a:lvl3pPr>
            <a:lvl4pPr marL="749300" indent="-182563">
              <a:buFont typeface="Arial" panose="020B0604020202020204" pitchFamily="34" charset="0"/>
              <a:buChar char="•"/>
              <a:defRPr/>
            </a:lvl4pPr>
            <a:lvl5pPr marL="931863" indent="-1825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709C5159-182D-4C2F-A853-14B47A34D615}" type="slidenum">
              <a:rPr lang="en-GB"/>
              <a:pPr>
                <a:defRPr/>
              </a:pPr>
              <a:t>‹#›</a:t>
            </a:fld>
            <a:endParaRPr lang="en-GB" dirty="0"/>
          </a:p>
        </p:txBody>
      </p:sp>
    </p:spTree>
    <p:extLst>
      <p:ext uri="{BB962C8B-B14F-4D97-AF65-F5344CB8AC3E}">
        <p14:creationId xmlns:p14="http://schemas.microsoft.com/office/powerpoint/2010/main" val="327992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2DEAD4DF-16C8-4075-93F9-48355EDBC0E1}" type="slidenum">
              <a:rPr lang="en-GB"/>
              <a:pPr>
                <a:defRPr/>
              </a:pPr>
              <a:t>‹#›</a:t>
            </a:fld>
            <a:endParaRPr lang="en-GB" dirty="0"/>
          </a:p>
        </p:txBody>
      </p:sp>
    </p:spTree>
    <p:extLst>
      <p:ext uri="{BB962C8B-B14F-4D97-AF65-F5344CB8AC3E}">
        <p14:creationId xmlns:p14="http://schemas.microsoft.com/office/powerpoint/2010/main" val="38747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tx1"/>
                </a:solidFill>
              </a:defRPr>
            </a:lvl1pPr>
          </a:lstStyle>
          <a:p>
            <a:pPr>
              <a:defRPr/>
            </a:pPr>
            <a:fld id="{A528CD17-4247-4B67-A44A-56048501A769}" type="slidenum">
              <a:rPr lang="en-GB"/>
              <a:pPr>
                <a:defRPr/>
              </a:pPr>
              <a:t>‹#›</a:t>
            </a:fld>
            <a:endParaRPr lang="en-GB" dirty="0"/>
          </a:p>
        </p:txBody>
      </p:sp>
    </p:spTree>
    <p:extLst>
      <p:ext uri="{BB962C8B-B14F-4D97-AF65-F5344CB8AC3E}">
        <p14:creationId xmlns:p14="http://schemas.microsoft.com/office/powerpoint/2010/main" val="412589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395CF1FF-1288-4E66-A247-32226B2B2224}" type="slidenum">
              <a:rPr lang="en-GB"/>
              <a:pPr>
                <a:defRPr/>
              </a:pPr>
              <a:t>‹#›</a:t>
            </a:fld>
            <a:endParaRPr lang="en-GB" dirty="0"/>
          </a:p>
        </p:txBody>
      </p:sp>
    </p:spTree>
    <p:extLst>
      <p:ext uri="{BB962C8B-B14F-4D97-AF65-F5344CB8AC3E}">
        <p14:creationId xmlns:p14="http://schemas.microsoft.com/office/powerpoint/2010/main" val="69163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227BDDC5-8D53-47EA-B3FF-51BC47B977DE}" type="slidenum">
              <a:rPr lang="en-GB"/>
              <a:pPr>
                <a:defRPr/>
              </a:pPr>
              <a:t>‹#›</a:t>
            </a:fld>
            <a:endParaRPr lang="en-GB" dirty="0"/>
          </a:p>
        </p:txBody>
      </p:sp>
    </p:spTree>
    <p:extLst>
      <p:ext uri="{BB962C8B-B14F-4D97-AF65-F5344CB8AC3E}">
        <p14:creationId xmlns:p14="http://schemas.microsoft.com/office/powerpoint/2010/main" val="244350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tx1"/>
                </a:solidFill>
              </a:defRPr>
            </a:lvl1pPr>
          </a:lstStyle>
          <a:p>
            <a:pPr>
              <a:defRPr/>
            </a:pPr>
            <a:fld id="{F9C4AEA8-F69B-4C08-A93F-864E2A8801A6}" type="slidenum">
              <a:rPr lang="en-GB"/>
              <a:pPr>
                <a:defRPr/>
              </a:pPr>
              <a:t>‹#›</a:t>
            </a:fld>
            <a:endParaRPr lang="en-GB" dirty="0"/>
          </a:p>
        </p:txBody>
      </p:sp>
    </p:spTree>
    <p:extLst>
      <p:ext uri="{BB962C8B-B14F-4D97-AF65-F5344CB8AC3E}">
        <p14:creationId xmlns:p14="http://schemas.microsoft.com/office/powerpoint/2010/main" val="423940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97B62623-3FD5-4528-A7DA-B798290557C9}"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tx1"/>
                </a:solidFill>
              </a:defRPr>
            </a:lvl1p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7919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7C715950-CA5E-423F-A78E-33EEF9ABD641}" type="slidenum">
              <a:rPr lang="en-GB"/>
              <a:pPr>
                <a:defRPr/>
              </a:pPr>
              <a:t>‹#›</a:t>
            </a:fld>
            <a:endParaRPr lang="en-GB" dirty="0"/>
          </a:p>
        </p:txBody>
      </p:sp>
    </p:spTree>
    <p:extLst>
      <p:ext uri="{BB962C8B-B14F-4D97-AF65-F5344CB8AC3E}">
        <p14:creationId xmlns:p14="http://schemas.microsoft.com/office/powerpoint/2010/main" val="16220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tx1"/>
                </a:solidFill>
                <a:latin typeface="+mn-lt"/>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fld id="{390887D0-5495-4808-AAFF-825DF0837BE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16" r:id="rId5"/>
    <p:sldLayoutId id="2147483717" r:id="rId6"/>
    <p:sldLayoutId id="2147483722" r:id="rId7"/>
    <p:sldLayoutId id="2147483723" r:id="rId8"/>
    <p:sldLayoutId id="2147483724" r:id="rId9"/>
    <p:sldLayoutId id="2147483718" r:id="rId10"/>
    <p:sldLayoutId id="2147483725"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0" y="1568450"/>
            <a:ext cx="8362950" cy="2984500"/>
          </a:xfrm>
        </p:spPr>
        <p:txBody>
          <a:bodyPr>
            <a:normAutofit fontScale="90000"/>
          </a:bodyPr>
          <a:lstStyle/>
          <a:p>
            <a:pPr eaLnBrk="1" fontAlgn="auto" hangingPunct="1">
              <a:spcAft>
                <a:spcPts val="0"/>
              </a:spcAft>
              <a:defRPr/>
            </a:pPr>
            <a:r>
              <a:rPr lang="bg-BG" dirty="0"/>
              <a:t>2.2. Споделяне </a:t>
            </a:r>
            <a:br>
              <a:rPr lang="bg-BG" dirty="0"/>
            </a:br>
            <a:r>
              <a:rPr lang="bg-BG" dirty="0"/>
              <a:t>чрез дигитални технологии</a:t>
            </a:r>
            <a:endParaRPr lang="en-GB" dirty="0"/>
          </a:p>
        </p:txBody>
      </p:sp>
      <p:sp>
        <p:nvSpPr>
          <p:cNvPr id="3" name="Subtitle 2"/>
          <p:cNvSpPr>
            <a:spLocks noGrp="1"/>
          </p:cNvSpPr>
          <p:nvPr>
            <p:ph type="subTitle" idx="1"/>
          </p:nvPr>
        </p:nvSpPr>
        <p:spPr>
          <a:xfrm>
            <a:off x="146050" y="4684713"/>
            <a:ext cx="8362950" cy="1143000"/>
          </a:xfrm>
        </p:spPr>
        <p:txBody>
          <a:bodyPr rtlCol="0"/>
          <a:lstStyle/>
          <a:p>
            <a:pPr eaLnBrk="1" fontAlgn="auto" hangingPunct="1">
              <a:defRPr/>
            </a:pPr>
            <a:r>
              <a:rPr lang="bg-BG" dirty="0"/>
              <a:t>Мултимедийна презентация</a:t>
            </a:r>
            <a:endParaRPr lang="en-GB" dirty="0"/>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6411685" y="634946"/>
            <a:ext cx="5127171" cy="1450757"/>
          </a:xfrm>
        </p:spPr>
        <p:txBody>
          <a:bodyPr>
            <a:normAutofit/>
          </a:bodyPr>
          <a:lstStyle/>
          <a:p>
            <a:r>
              <a:rPr lang="bg-BG" sz="4100" dirty="0"/>
              <a:t>Споделяне на файлове </a:t>
            </a:r>
            <a:br>
              <a:rPr lang="bg-BG" sz="4100" dirty="0"/>
            </a:br>
            <a:r>
              <a:rPr lang="bg-BG" sz="4100" dirty="0"/>
              <a:t>през електронна поща</a:t>
            </a:r>
            <a:endParaRPr lang="en-BG" sz="4100" dirty="0"/>
          </a:p>
        </p:txBody>
      </p:sp>
      <p:pic>
        <p:nvPicPr>
          <p:cNvPr id="6" name="Picture 5" descr="Graphical user interface, text, application, email&#10;&#10;Description automatically generated">
            <a:extLst>
              <a:ext uri="{FF2B5EF4-FFF2-40B4-BE49-F238E27FC236}">
                <a16:creationId xmlns:a16="http://schemas.microsoft.com/office/drawing/2014/main" id="{56E2540D-0344-4697-5A7B-B15008716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73" y="1139317"/>
            <a:ext cx="5451627" cy="4579366"/>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6411684" y="2198914"/>
            <a:ext cx="5127172" cy="3670180"/>
          </a:xfrm>
        </p:spPr>
        <p:txBody>
          <a:bodyPr>
            <a:normAutofit/>
          </a:bodyPr>
          <a:lstStyle/>
          <a:p>
            <a:pPr marL="0" indent="0">
              <a:buNone/>
            </a:pPr>
            <a:r>
              <a:rPr lang="bg-BG" sz="2000">
                <a:effectLst/>
                <a:latin typeface="Cambria" panose="02040503050406030204" pitchFamily="18" charset="0"/>
                <a:ea typeface="Times New Roman" panose="02020603050405020304" pitchFamily="18" charset="0"/>
                <a:cs typeface="Times New Roman" panose="02020603050405020304" pitchFamily="18" charset="0"/>
              </a:rPr>
              <a:t>Споделянето на файлове посредством електронна поща е изключително лесно. Необходимо е да щракнете на </a:t>
            </a:r>
            <a:r>
              <a:rPr lang="bg-BG" sz="2000" i="1">
                <a:effectLst/>
                <a:latin typeface="Cambria" panose="02040503050406030204" pitchFamily="18" charset="0"/>
                <a:ea typeface="Times New Roman" panose="02020603050405020304" pitchFamily="18" charset="0"/>
                <a:cs typeface="Times New Roman" panose="02020603050405020304" pitchFamily="18" charset="0"/>
              </a:rPr>
              <a:t>Прикачи</a:t>
            </a:r>
            <a:r>
              <a:rPr lang="bg-BG" sz="2000">
                <a:effectLst/>
                <a:latin typeface="Cambria" panose="02040503050406030204" pitchFamily="18" charset="0"/>
                <a:ea typeface="Times New Roman" panose="02020603050405020304" pitchFamily="18" charset="0"/>
                <a:cs typeface="Times New Roman" panose="02020603050405020304" pitchFamily="18" charset="0"/>
              </a:rPr>
              <a:t> и в новопоявилия се диалогов прозорец да изберете файлът, който искате да изпратите. Прикаченият файл ще се появи над полето за писане на текст към писмото. Ако прецените, че не сте избрали правилния файл, можете да го премахнете като щракнете на надписа </a:t>
            </a:r>
            <a:r>
              <a:rPr lang="bg-BG" sz="2000" i="1">
                <a:effectLst/>
                <a:latin typeface="Cambria" panose="02040503050406030204" pitchFamily="18" charset="0"/>
                <a:ea typeface="Times New Roman" panose="02020603050405020304" pitchFamily="18" charset="0"/>
                <a:cs typeface="Times New Roman" panose="02020603050405020304" pitchFamily="18" charset="0"/>
              </a:rPr>
              <a:t>Изтрий</a:t>
            </a:r>
            <a:r>
              <a:rPr lang="bg-BG" sz="2000">
                <a:effectLst/>
                <a:latin typeface="Cambria" panose="02040503050406030204" pitchFamily="18" charset="0"/>
                <a:ea typeface="Times New Roman" panose="02020603050405020304" pitchFamily="18" charset="0"/>
                <a:cs typeface="Times New Roman" panose="02020603050405020304" pitchFamily="18" charset="0"/>
              </a:rPr>
              <a:t>, намиращ се непосредствено под иконата на прикачения файл.</a:t>
            </a:r>
            <a:endParaRPr lang="en-BG" sz="200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39643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p:txBody>
          <a:bodyPr>
            <a:normAutofit/>
          </a:bodyPr>
          <a:lstStyle/>
          <a:p>
            <a:r>
              <a:rPr lang="bg-BG" sz="4800" dirty="0"/>
              <a:t>Споделяне на файлове </a:t>
            </a:r>
            <a:br>
              <a:rPr lang="bg-BG" sz="4800" dirty="0"/>
            </a:br>
            <a:r>
              <a:rPr lang="bg-BG" sz="4800" dirty="0"/>
              <a:t>през електронна поща</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575353" y="2311684"/>
            <a:ext cx="11065268" cy="3989103"/>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самата икона на прикачения файл ще видите неговия приблизителен файлов размер. Имайте предвид, че повечето електронни пощи не позволяват изпращане и получаване на прикачени файлове, по-големи от 20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mb</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при някои пощи – 25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mb</a:t>
            </a:r>
            <a:r>
              <a:rPr lang="bg-BG" sz="1200" dirty="0">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искате да изпратите няколко файла, просто повторете действието колкото пъти е необходимо, но не забравяйте, че общия файлов размер на файловете не бива сумарно да надвишава 20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mb</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(при някои пощи – 25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mb</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много от електронните пощи прикачен файл се изобразява с икона на кламер</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dirty="0"/>
          </a:p>
        </p:txBody>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10" name="Picture 9">
            <a:extLst>
              <a:ext uri="{FF2B5EF4-FFF2-40B4-BE49-F238E27FC236}">
                <a16:creationId xmlns:a16="http://schemas.microsoft.com/office/drawing/2014/main" id="{9D455B73-C974-38C0-9349-6292DE360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9855" y="4532114"/>
            <a:ext cx="368300" cy="444500"/>
          </a:xfrm>
          <a:prstGeom prst="rect">
            <a:avLst/>
          </a:prstGeom>
        </p:spPr>
      </p:pic>
    </p:spTree>
    <p:extLst>
      <p:ext uri="{BB962C8B-B14F-4D97-AF65-F5344CB8AC3E}">
        <p14:creationId xmlns:p14="http://schemas.microsoft.com/office/powerpoint/2010/main" val="43915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4974771" y="634946"/>
            <a:ext cx="6574972" cy="1450757"/>
          </a:xfrm>
        </p:spPr>
        <p:txBody>
          <a:bodyPr>
            <a:normAutofit/>
          </a:bodyPr>
          <a:lstStyle/>
          <a:p>
            <a:r>
              <a:rPr lang="bg-BG" sz="4100" dirty="0"/>
              <a:t>Споделяне на файлове </a:t>
            </a:r>
            <a:br>
              <a:rPr lang="bg-BG" sz="4100" dirty="0"/>
            </a:br>
            <a:r>
              <a:rPr lang="bg-BG" sz="4100" dirty="0"/>
              <a:t>през система за съобщения</a:t>
            </a:r>
            <a:endParaRPr lang="en-BG" sz="4100" dirty="0"/>
          </a:p>
        </p:txBody>
      </p:sp>
      <p:pic>
        <p:nvPicPr>
          <p:cNvPr id="6" name="Picture 5" descr="Graphical user interface, application&#10;&#10;Description automatically generated">
            <a:extLst>
              <a:ext uri="{FF2B5EF4-FFF2-40B4-BE49-F238E27FC236}">
                <a16:creationId xmlns:a16="http://schemas.microsoft.com/office/drawing/2014/main" id="{24BE40D8-9099-3667-CB53-EB7F0CD6B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36654"/>
            <a:ext cx="4001315" cy="4521259"/>
          </a:xfrm>
          <a:prstGeom prst="rect">
            <a:avLst/>
          </a:prstGeom>
          <a:ln>
            <a:solidFill>
              <a:schemeClr val="accent1"/>
            </a:solidFill>
          </a:ln>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4974769" y="2198914"/>
            <a:ext cx="6574973" cy="3670180"/>
          </a:xfrm>
        </p:spPr>
        <p:txBody>
          <a:bodyPr>
            <a:normAutofit fontScale="92500" lnSpcReduction="10000"/>
          </a:bodyPr>
          <a:lstStyle/>
          <a:p>
            <a:r>
              <a:rPr lang="bg-BG" dirty="0">
                <a:effectLst/>
                <a:latin typeface="Cambria" panose="02040503050406030204" pitchFamily="18" charset="0"/>
                <a:ea typeface="Times New Roman" panose="02020603050405020304" pitchFamily="18" charset="0"/>
                <a:cs typeface="Times New Roman" panose="02020603050405020304" pitchFamily="18" charset="0"/>
              </a:rPr>
              <a:t>Споделянето на файлове през система за съобщения става чрез </a:t>
            </a:r>
            <a:r>
              <a:rPr lang="bg-BG" dirty="0" err="1">
                <a:effectLst/>
                <a:latin typeface="Cambria" panose="02040503050406030204" pitchFamily="18" charset="0"/>
                <a:ea typeface="Times New Roman" panose="02020603050405020304" pitchFamily="18" charset="0"/>
                <a:cs typeface="Times New Roman" panose="02020603050405020304" pitchFamily="18" charset="0"/>
              </a:rPr>
              <a:t>завлачване</a:t>
            </a:r>
            <a:r>
              <a:rPr lang="bg-BG" dirty="0">
                <a:effectLst/>
                <a:latin typeface="Cambria" panose="02040503050406030204" pitchFamily="18" charset="0"/>
                <a:ea typeface="Times New Roman" panose="02020603050405020304" pitchFamily="18" charset="0"/>
                <a:cs typeface="Times New Roman" panose="02020603050405020304" pitchFamily="18" charset="0"/>
              </a:rPr>
              <a:t> и пускане </a:t>
            </a:r>
            <a:r>
              <a:rPr lang="en-US" dirty="0">
                <a:effectLst/>
                <a:latin typeface="Cambria" panose="02040503050406030204" pitchFamily="18" charset="0"/>
                <a:ea typeface="Times New Roman" panose="02020603050405020304" pitchFamily="18" charset="0"/>
                <a:cs typeface="Times New Roman" panose="02020603050405020304" pitchFamily="18" charset="0"/>
              </a:rPr>
              <a:t>(drag &amp; drop) </a:t>
            </a:r>
            <a:r>
              <a:rPr lang="bg-BG" dirty="0">
                <a:effectLst/>
                <a:latin typeface="Cambria" panose="02040503050406030204" pitchFamily="18" charset="0"/>
                <a:ea typeface="Times New Roman" panose="02020603050405020304" pitchFamily="18" charset="0"/>
                <a:cs typeface="Times New Roman" panose="02020603050405020304" pitchFamily="18" charset="0"/>
              </a:rPr>
              <a:t>на файла директно в полето за изпращане на съобщения. Последващо действие не е необходимо – в момента, в който пуснете файла, той бива изпратен веднага.</a:t>
            </a:r>
          </a:p>
          <a:p>
            <a:r>
              <a:rPr lang="bg-BG" dirty="0">
                <a:effectLst/>
                <a:latin typeface="Cambria" panose="02040503050406030204" pitchFamily="18" charset="0"/>
                <a:ea typeface="Times New Roman" panose="02020603050405020304" pitchFamily="18" charset="0"/>
                <a:cs typeface="Times New Roman" panose="02020603050405020304" pitchFamily="18" charset="0"/>
              </a:rPr>
              <a:t>Алтернативно действие със същия резултат е да изберете файл чрез бутона „+“ в долния ляв ъгъл.</a:t>
            </a:r>
            <a:endParaRPr lang="en-BG"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20" name="Circular Arrow 19">
            <a:extLst>
              <a:ext uri="{FF2B5EF4-FFF2-40B4-BE49-F238E27FC236}">
                <a16:creationId xmlns:a16="http://schemas.microsoft.com/office/drawing/2014/main" id="{6E735D51-AF26-DC6F-3349-44514D4FA170}"/>
              </a:ext>
            </a:extLst>
          </p:cNvPr>
          <p:cNvSpPr/>
          <p:nvPr/>
        </p:nvSpPr>
        <p:spPr>
          <a:xfrm rot="270396" flipH="1" flipV="1">
            <a:off x="739305" y="5458510"/>
            <a:ext cx="4611058" cy="540167"/>
          </a:xfrm>
          <a:prstGeom prst="circularArrow">
            <a:avLst>
              <a:gd name="adj1" fmla="val 12500"/>
              <a:gd name="adj2" fmla="val 1142319"/>
              <a:gd name="adj3" fmla="val 20457681"/>
              <a:gd name="adj4" fmla="val 10747896"/>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G">
              <a:solidFill>
                <a:schemeClr val="tx1"/>
              </a:solidFill>
            </a:endParaRPr>
          </a:p>
        </p:txBody>
      </p:sp>
    </p:spTree>
    <p:extLst>
      <p:ext uri="{BB962C8B-B14F-4D97-AF65-F5344CB8AC3E}">
        <p14:creationId xmlns:p14="http://schemas.microsoft.com/office/powerpoint/2010/main" val="43683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4974771" y="634946"/>
            <a:ext cx="6574972" cy="1450757"/>
          </a:xfrm>
        </p:spPr>
        <p:txBody>
          <a:bodyPr>
            <a:normAutofit/>
          </a:bodyPr>
          <a:lstStyle/>
          <a:p>
            <a:r>
              <a:rPr lang="bg-BG" sz="4100" dirty="0"/>
              <a:t>Споделяне на файлове </a:t>
            </a:r>
            <a:br>
              <a:rPr lang="bg-BG" sz="4100" dirty="0"/>
            </a:br>
            <a:r>
              <a:rPr lang="bg-BG" sz="4100" dirty="0"/>
              <a:t>през система за съобщения</a:t>
            </a:r>
            <a:endParaRPr lang="en-BG" sz="4100" dirty="0"/>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4DAA1129-B9A0-E595-AF48-67CB4A003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2281951"/>
            <a:ext cx="4001315" cy="2030666"/>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4974769" y="2198914"/>
            <a:ext cx="6574973" cy="3670180"/>
          </a:xfrm>
        </p:spPr>
        <p:txBody>
          <a:bodyPr>
            <a:normAutofit/>
          </a:bodyPr>
          <a:lstStyle/>
          <a:p>
            <a:pPr>
              <a:spcAft>
                <a:spcPts val="800"/>
              </a:spcAft>
            </a:pPr>
            <a:r>
              <a:rPr lang="bg-BG" sz="2000">
                <a:effectLst/>
                <a:latin typeface="Cambria" panose="02040503050406030204" pitchFamily="18" charset="0"/>
                <a:ea typeface="Times New Roman" panose="02020603050405020304" pitchFamily="18" charset="0"/>
                <a:cs typeface="Times New Roman" panose="02020603050405020304" pitchFamily="18" charset="0"/>
              </a:rPr>
              <a:t>Имайте предвид, че повечето системи за съобщения позволят споделяне на файлове от неограничен тип само през версиите си за компютър (т. нар. </a:t>
            </a:r>
            <a:r>
              <a:rPr lang="bg-BG" sz="2000" i="1">
                <a:effectLst/>
                <a:latin typeface="Cambria" panose="02040503050406030204" pitchFamily="18" charset="0"/>
                <a:ea typeface="Times New Roman" panose="02020603050405020304" pitchFamily="18" charset="0"/>
                <a:cs typeface="Times New Roman" panose="02020603050405020304" pitchFamily="18" charset="0"/>
              </a:rPr>
              <a:t>Десктоп </a:t>
            </a:r>
            <a:r>
              <a:rPr lang="bg-BG" sz="2000">
                <a:effectLst/>
                <a:latin typeface="Cambria" panose="02040503050406030204" pitchFamily="18" charset="0"/>
                <a:ea typeface="Times New Roman" panose="02020603050405020304" pitchFamily="18" charset="0"/>
                <a:cs typeface="Times New Roman" panose="02020603050405020304" pitchFamily="18" charset="0"/>
              </a:rPr>
              <a:t>версии), докато през версиите за мобилни устройства може да споделяте само изображения или да препращате вече получени файлове.</a:t>
            </a:r>
            <a:endParaRPr lang="en-BG" sz="200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2000">
                <a:effectLst/>
                <a:latin typeface="Cambria" panose="02040503050406030204" pitchFamily="18" charset="0"/>
                <a:ea typeface="Times New Roman" panose="02020603050405020304" pitchFamily="18" charset="0"/>
                <a:cs typeface="Times New Roman" panose="02020603050405020304" pitchFamily="18" charset="0"/>
              </a:rPr>
              <a:t>Позволеният размер за отделен файл, който може да споделите през </a:t>
            </a:r>
            <a:r>
              <a:rPr lang="bg-BG" sz="2000" i="1">
                <a:effectLst/>
                <a:latin typeface="Cambria" panose="02040503050406030204" pitchFamily="18" charset="0"/>
                <a:ea typeface="Times New Roman" panose="02020603050405020304" pitchFamily="18" charset="0"/>
                <a:cs typeface="Times New Roman" panose="02020603050405020304" pitchFamily="18" charset="0"/>
              </a:rPr>
              <a:t>Десктоп</a:t>
            </a:r>
            <a:r>
              <a:rPr lang="bg-BG" sz="2000">
                <a:effectLst/>
                <a:latin typeface="Cambria" panose="02040503050406030204" pitchFamily="18" charset="0"/>
                <a:ea typeface="Times New Roman" panose="02020603050405020304" pitchFamily="18" charset="0"/>
                <a:cs typeface="Times New Roman" panose="02020603050405020304" pitchFamily="18" charset="0"/>
              </a:rPr>
              <a:t> версия на система за съобщения, варира между 200 и 300 </a:t>
            </a:r>
            <a:r>
              <a:rPr lang="en-US" sz="2000">
                <a:effectLst/>
                <a:latin typeface="Cambria" panose="02040503050406030204" pitchFamily="18" charset="0"/>
                <a:ea typeface="Times New Roman" panose="02020603050405020304" pitchFamily="18" charset="0"/>
                <a:cs typeface="Times New Roman" panose="02020603050405020304" pitchFamily="18" charset="0"/>
              </a:rPr>
              <a:t>mb </a:t>
            </a:r>
            <a:r>
              <a:rPr lang="bg-BG" sz="2000">
                <a:effectLst/>
                <a:latin typeface="Cambria" panose="02040503050406030204" pitchFamily="18" charset="0"/>
                <a:ea typeface="Times New Roman" panose="02020603050405020304" pitchFamily="18" charset="0"/>
                <a:cs typeface="Times New Roman" panose="02020603050405020304" pitchFamily="18" charset="0"/>
              </a:rPr>
              <a:t>при отделните по-популярни системи.</a:t>
            </a:r>
            <a:endParaRPr lang="en-BG" sz="200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84438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6411685" y="634946"/>
            <a:ext cx="5127171" cy="1450757"/>
          </a:xfrm>
        </p:spPr>
        <p:txBody>
          <a:bodyPr>
            <a:normAutofit/>
          </a:bodyPr>
          <a:lstStyle/>
          <a:p>
            <a:r>
              <a:rPr lang="bg-BG" sz="4100" dirty="0"/>
              <a:t>Споделяне на файлове </a:t>
            </a:r>
            <a:br>
              <a:rPr lang="bg-BG" sz="4100" dirty="0"/>
            </a:br>
            <a:r>
              <a:rPr lang="bg-BG" sz="4100" dirty="0"/>
              <a:t>през облачна система</a:t>
            </a:r>
            <a:endParaRPr lang="en-BG" sz="4100" dirty="0"/>
          </a:p>
        </p:txBody>
      </p:sp>
      <p:pic>
        <p:nvPicPr>
          <p:cNvPr id="6" name="Picture 5" descr="Graphical user interface, text, application&#10;&#10;Description automatically generated">
            <a:extLst>
              <a:ext uri="{FF2B5EF4-FFF2-40B4-BE49-F238E27FC236}">
                <a16:creationId xmlns:a16="http://schemas.microsoft.com/office/drawing/2014/main" id="{7518B3C4-65EC-DC8C-A787-331C1F212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960589"/>
            <a:ext cx="5451627" cy="2616781"/>
          </a:xfrm>
          <a:prstGeom prst="rect">
            <a:avLst/>
          </a:prstGeom>
          <a:ln>
            <a:solidFill>
              <a:schemeClr val="accent1"/>
            </a:solidFill>
          </a:ln>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6411684" y="2198914"/>
            <a:ext cx="5127172" cy="3670180"/>
          </a:xfrm>
        </p:spPr>
        <p:txBody>
          <a:bodyPr>
            <a:normAutofit/>
          </a:bodyPr>
          <a:lstStyle/>
          <a:p>
            <a:pPr>
              <a:spcAft>
                <a:spcPts val="800"/>
              </a:spcAft>
            </a:pPr>
            <a:r>
              <a:rPr lang="bg-BG" sz="1500">
                <a:effectLst/>
                <a:latin typeface="Cambria" panose="02040503050406030204" pitchFamily="18" charset="0"/>
                <a:ea typeface="Times New Roman" panose="02020603050405020304" pitchFamily="18" charset="0"/>
                <a:cs typeface="Times New Roman" panose="02020603050405020304" pitchFamily="18" charset="0"/>
              </a:rPr>
              <a:t>Повечето електронни пощи имат допълнителна облачна система към самата услуга, която предлагат. Например облачната система към </a:t>
            </a:r>
            <a:r>
              <a:rPr lang="en-US" sz="1500" err="1">
                <a:effectLst/>
                <a:latin typeface="Cambria" panose="02040503050406030204" pitchFamily="18" charset="0"/>
                <a:ea typeface="Times New Roman" panose="02020603050405020304" pitchFamily="18" charset="0"/>
                <a:cs typeface="Times New Roman" panose="02020603050405020304" pitchFamily="18" charset="0"/>
              </a:rPr>
              <a:t>Abv.bg</a:t>
            </a:r>
            <a:r>
              <a:rPr lang="en-US" sz="1500">
                <a:effectLst/>
                <a:latin typeface="Cambria" panose="02040503050406030204" pitchFamily="18" charset="0"/>
                <a:ea typeface="Times New Roman" panose="02020603050405020304" pitchFamily="18" charset="0"/>
                <a:cs typeface="Times New Roman" panose="02020603050405020304" pitchFamily="18" charset="0"/>
              </a:rPr>
              <a:t> </a:t>
            </a:r>
            <a:r>
              <a:rPr lang="bg-BG" sz="1500">
                <a:effectLst/>
                <a:latin typeface="Cambria" panose="02040503050406030204" pitchFamily="18" charset="0"/>
                <a:ea typeface="Times New Roman" panose="02020603050405020304" pitchFamily="18" charset="0"/>
                <a:cs typeface="Times New Roman" panose="02020603050405020304" pitchFamily="18" charset="0"/>
              </a:rPr>
              <a:t>се нарича </a:t>
            </a:r>
            <a:r>
              <a:rPr lang="en-US" sz="1500" err="1">
                <a:effectLst/>
                <a:latin typeface="Cambria" panose="02040503050406030204" pitchFamily="18" charset="0"/>
                <a:ea typeface="Times New Roman" panose="02020603050405020304" pitchFamily="18" charset="0"/>
                <a:cs typeface="Times New Roman" panose="02020603050405020304" pitchFamily="18" charset="0"/>
              </a:rPr>
              <a:t>Dox.bg</a:t>
            </a:r>
            <a:r>
              <a:rPr lang="en-US" sz="1500">
                <a:effectLst/>
                <a:latin typeface="Cambria" panose="02040503050406030204" pitchFamily="18" charset="0"/>
                <a:ea typeface="Times New Roman" panose="02020603050405020304" pitchFamily="18" charset="0"/>
                <a:cs typeface="Times New Roman" panose="02020603050405020304" pitchFamily="18" charset="0"/>
              </a:rPr>
              <a:t>, </a:t>
            </a:r>
            <a:r>
              <a:rPr lang="bg-BG" sz="1500">
                <a:effectLst/>
                <a:latin typeface="Cambria" panose="02040503050406030204" pitchFamily="18" charset="0"/>
                <a:ea typeface="Times New Roman" panose="02020603050405020304" pitchFamily="18" charset="0"/>
                <a:cs typeface="Times New Roman" panose="02020603050405020304" pitchFamily="18" charset="0"/>
              </a:rPr>
              <a:t>а в </a:t>
            </a:r>
            <a:r>
              <a:rPr lang="en-US" sz="1500">
                <a:effectLst/>
                <a:latin typeface="Cambria" panose="02040503050406030204" pitchFamily="18" charset="0"/>
                <a:ea typeface="Times New Roman" panose="02020603050405020304" pitchFamily="18" charset="0"/>
                <a:cs typeface="Times New Roman" panose="02020603050405020304" pitchFamily="18" charset="0"/>
              </a:rPr>
              <a:t>Gmail </a:t>
            </a:r>
            <a:r>
              <a:rPr lang="bg-BG" sz="1500">
                <a:effectLst/>
                <a:latin typeface="Cambria" panose="02040503050406030204" pitchFamily="18" charset="0"/>
                <a:ea typeface="Times New Roman" panose="02020603050405020304" pitchFamily="18" charset="0"/>
                <a:cs typeface="Times New Roman" panose="02020603050405020304" pitchFamily="18" charset="0"/>
              </a:rPr>
              <a:t>това е </a:t>
            </a:r>
            <a:r>
              <a:rPr lang="en-US" sz="1500">
                <a:effectLst/>
                <a:latin typeface="Cambria" panose="02040503050406030204" pitchFamily="18" charset="0"/>
                <a:ea typeface="Times New Roman" panose="02020603050405020304" pitchFamily="18" charset="0"/>
                <a:cs typeface="Times New Roman" panose="02020603050405020304" pitchFamily="18" charset="0"/>
              </a:rPr>
              <a:t>Google </a:t>
            </a:r>
            <a:r>
              <a:rPr lang="bg-BG" sz="1500">
                <a:effectLst/>
                <a:latin typeface="Cambria" panose="02040503050406030204" pitchFamily="18" charset="0"/>
                <a:ea typeface="Times New Roman" panose="02020603050405020304" pitchFamily="18" charset="0"/>
                <a:cs typeface="Times New Roman" panose="02020603050405020304" pitchFamily="18" charset="0"/>
              </a:rPr>
              <a:t>Диск.</a:t>
            </a:r>
            <a:endParaRPr lang="en-BG" sz="150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1500">
                <a:effectLst/>
                <a:latin typeface="Cambria" panose="02040503050406030204" pitchFamily="18" charset="0"/>
                <a:ea typeface="Times New Roman" panose="02020603050405020304" pitchFamily="18" charset="0"/>
                <a:cs typeface="Times New Roman" panose="02020603050405020304" pitchFamily="18" charset="0"/>
              </a:rPr>
              <a:t>Възможността за споделяне на файлове през облачна система е много практична, когато се налага да прикачите към електронното си писмото файл, по-голям от позволения лимит, който най-често е около 20-25 </a:t>
            </a:r>
            <a:r>
              <a:rPr lang="en-US" sz="1500">
                <a:effectLst/>
                <a:latin typeface="Cambria" panose="02040503050406030204" pitchFamily="18" charset="0"/>
                <a:ea typeface="Times New Roman" panose="02020603050405020304" pitchFamily="18" charset="0"/>
                <a:cs typeface="Times New Roman" panose="02020603050405020304" pitchFamily="18" charset="0"/>
              </a:rPr>
              <a:t>mb. </a:t>
            </a:r>
            <a:r>
              <a:rPr lang="bg-BG" sz="1500">
                <a:effectLst/>
                <a:latin typeface="Cambria" panose="02040503050406030204" pitchFamily="18" charset="0"/>
                <a:ea typeface="Times New Roman" panose="02020603050405020304" pitchFamily="18" charset="0"/>
                <a:cs typeface="Times New Roman" panose="02020603050405020304" pitchFamily="18" charset="0"/>
              </a:rPr>
              <a:t>След като опитате да прикачите подобен файл по познатия начин, пощата разпознава неговия размер и изписва съобщение, че файлът ще бъде прикачен като връзка (линк) от облачната система.</a:t>
            </a:r>
            <a:endParaRPr lang="en-BG" sz="150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87193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p:txBody>
          <a:bodyPr>
            <a:normAutofit/>
          </a:bodyPr>
          <a:lstStyle/>
          <a:p>
            <a:r>
              <a:rPr lang="bg-BG" sz="4800" dirty="0"/>
              <a:t>Споделяне на файлове </a:t>
            </a:r>
            <a:br>
              <a:rPr lang="bg-BG" sz="4800" dirty="0"/>
            </a:br>
            <a:r>
              <a:rPr lang="bg-BG" sz="4800" dirty="0"/>
              <a:t>през облачна система</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563366" y="1450264"/>
            <a:ext cx="11065268" cy="4679950"/>
          </a:xfrm>
        </p:spPr>
        <p:txBody>
          <a:bodyPr/>
          <a:lstStyle/>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Друга възможност да споделите файл през облачната система към електронната поща, е първо да качите файла в нея и после да го изберете оттам.</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Graphical user interface, text, application, email&#10;&#10;Description automatically generated">
            <a:extLst>
              <a:ext uri="{FF2B5EF4-FFF2-40B4-BE49-F238E27FC236}">
                <a16:creationId xmlns:a16="http://schemas.microsoft.com/office/drawing/2014/main" id="{803FE00A-BE9B-ACFA-4BD3-C92BFFBF0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017" y="2192739"/>
            <a:ext cx="5434607" cy="4108049"/>
          </a:xfrm>
          <a:prstGeom prst="rect">
            <a:avLst/>
          </a:prstGeom>
          <a:ln>
            <a:solidFill>
              <a:schemeClr val="accent1"/>
            </a:solidFill>
          </a:ln>
        </p:spPr>
      </p:pic>
    </p:spTree>
    <p:extLst>
      <p:ext uri="{BB962C8B-B14F-4D97-AF65-F5344CB8AC3E}">
        <p14:creationId xmlns:p14="http://schemas.microsoft.com/office/powerpoint/2010/main" val="371444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4974771" y="634946"/>
            <a:ext cx="6574972" cy="1450757"/>
          </a:xfrm>
        </p:spPr>
        <p:txBody>
          <a:bodyPr>
            <a:normAutofit/>
          </a:bodyPr>
          <a:lstStyle/>
          <a:p>
            <a:r>
              <a:rPr lang="bg-BG" sz="4100" dirty="0"/>
              <a:t>Базови облачни технологии</a:t>
            </a:r>
            <a:br>
              <a:rPr lang="bg-BG" sz="4100" dirty="0"/>
            </a:br>
            <a:r>
              <a:rPr lang="bg-BG" sz="4100" dirty="0"/>
              <a:t>за споделяне на информация</a:t>
            </a:r>
            <a:endParaRPr lang="en-BG" sz="4100" dirty="0"/>
          </a:p>
        </p:txBody>
      </p:sp>
      <p:pic>
        <p:nvPicPr>
          <p:cNvPr id="6" name="Picture 5" descr="Graphical user interface, application&#10;&#10;Description automatically generated">
            <a:extLst>
              <a:ext uri="{FF2B5EF4-FFF2-40B4-BE49-F238E27FC236}">
                <a16:creationId xmlns:a16="http://schemas.microsoft.com/office/drawing/2014/main" id="{110F6D92-FF2B-2A73-EDBC-7B8A702B1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2416995"/>
            <a:ext cx="4001315" cy="1760577"/>
          </a:xfrm>
          <a:prstGeom prst="rect">
            <a:avLst/>
          </a:prstGeom>
          <a:ln>
            <a:solidFill>
              <a:schemeClr val="accent1"/>
            </a:solidFill>
          </a:ln>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4974769" y="2198914"/>
            <a:ext cx="6574973" cy="3670180"/>
          </a:xfrm>
        </p:spPr>
        <p:txBody>
          <a:bodyPr>
            <a:normAutofit/>
          </a:bodyPr>
          <a:lstStyle/>
          <a:p>
            <a:pPr marL="0" indent="0">
              <a:buNone/>
            </a:pPr>
            <a:r>
              <a:rPr lang="bg-BG">
                <a:effectLst/>
                <a:latin typeface="Cambria" panose="02040503050406030204" pitchFamily="18" charset="0"/>
                <a:ea typeface="Times New Roman" panose="02020603050405020304" pitchFamily="18" charset="0"/>
                <a:cs typeface="Times New Roman" panose="02020603050405020304" pitchFamily="18" charset="0"/>
              </a:rPr>
              <a:t>Както вече разбрахте, към повечето електронни пощи съществуват допълнителни облачни системи (</a:t>
            </a:r>
            <a:r>
              <a:rPr lang="en-US" err="1">
                <a:effectLst/>
                <a:latin typeface="Cambria" panose="02040503050406030204" pitchFamily="18" charset="0"/>
                <a:ea typeface="Times New Roman" panose="02020603050405020304" pitchFamily="18" charset="0"/>
                <a:cs typeface="Times New Roman" panose="02020603050405020304" pitchFamily="18" charset="0"/>
              </a:rPr>
              <a:t>Dox.bg</a:t>
            </a:r>
            <a:r>
              <a:rPr lang="en-US">
                <a:effectLst/>
                <a:latin typeface="Cambria" panose="02040503050406030204" pitchFamily="18" charset="0"/>
                <a:ea typeface="Times New Roman" panose="02020603050405020304" pitchFamily="18" charset="0"/>
                <a:cs typeface="Times New Roman" panose="02020603050405020304" pitchFamily="18" charset="0"/>
              </a:rPr>
              <a:t>, Google </a:t>
            </a:r>
            <a:r>
              <a:rPr lang="bg-BG">
                <a:effectLst/>
                <a:latin typeface="Cambria" panose="02040503050406030204" pitchFamily="18" charset="0"/>
                <a:ea typeface="Times New Roman" panose="02020603050405020304" pitchFamily="18" charset="0"/>
                <a:cs typeface="Times New Roman" panose="02020603050405020304" pitchFamily="18" charset="0"/>
              </a:rPr>
              <a:t>Диск и др.). Влизането в тях може да стане самостоятелно с данните за вход в електронната поща, но може и много по-лесно и бързо да се озовете там чрез бутон в пощата.</a:t>
            </a:r>
            <a:endParaRPr lang="en-BG">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26058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6411685" y="634946"/>
            <a:ext cx="5127171" cy="1450757"/>
          </a:xfrm>
        </p:spPr>
        <p:txBody>
          <a:bodyPr>
            <a:normAutofit/>
          </a:bodyPr>
          <a:lstStyle/>
          <a:p>
            <a:r>
              <a:rPr lang="bg-BG" sz="3400"/>
              <a:t>Базови облачни технологии</a:t>
            </a:r>
            <a:br>
              <a:rPr lang="bg-BG" sz="3400"/>
            </a:br>
            <a:r>
              <a:rPr lang="bg-BG" sz="3400"/>
              <a:t>за споделяне на информация</a:t>
            </a:r>
            <a:endParaRPr lang="en-BG" sz="3400"/>
          </a:p>
        </p:txBody>
      </p:sp>
      <p:pic>
        <p:nvPicPr>
          <p:cNvPr id="6" name="Picture 5" descr="Graphical user interface&#10;&#10;Description automatically generated">
            <a:extLst>
              <a:ext uri="{FF2B5EF4-FFF2-40B4-BE49-F238E27FC236}">
                <a16:creationId xmlns:a16="http://schemas.microsoft.com/office/drawing/2014/main" id="{8C55AA5C-64B9-141D-9A48-9555BEFC2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541" y="985543"/>
            <a:ext cx="2235920" cy="4238711"/>
          </a:xfrm>
          <a:prstGeom prst="rect">
            <a:avLst/>
          </a:prstGeom>
          <a:ln>
            <a:solidFill>
              <a:schemeClr val="accent1"/>
            </a:solidFill>
          </a:ln>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6411684" y="2198914"/>
            <a:ext cx="5127172" cy="3670180"/>
          </a:xfrm>
        </p:spPr>
        <p:txBody>
          <a:bodyPr>
            <a:normAutofit/>
          </a:bodyPr>
          <a:lstStyle/>
          <a:p>
            <a:pPr marL="0" indent="0">
              <a:buNone/>
            </a:pPr>
            <a:r>
              <a:rPr lang="bg-BG">
                <a:effectLst/>
                <a:latin typeface="Cambria" panose="02040503050406030204" pitchFamily="18" charset="0"/>
                <a:ea typeface="Times New Roman" panose="02020603050405020304" pitchFamily="18" charset="0"/>
                <a:cs typeface="Times New Roman" panose="02020603050405020304" pitchFamily="18" charset="0"/>
              </a:rPr>
              <a:t>В някои облачни системи с цел удобство има предварително създадени папки, които може да използвате, организирайки файловете си в тях.</a:t>
            </a:r>
            <a:endParaRPr lang="en-BG">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31912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p:txBody>
          <a:bodyPr>
            <a:normAutofit/>
          </a:bodyPr>
          <a:lstStyle/>
          <a:p>
            <a:r>
              <a:rPr lang="bg-BG" dirty="0"/>
              <a:t>Облачни системи – </a:t>
            </a:r>
            <a:br>
              <a:rPr lang="bg-BG" dirty="0"/>
            </a:br>
            <a:r>
              <a:rPr lang="bg-BG" dirty="0"/>
              <a:t>ограничения</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575353" y="1620838"/>
            <a:ext cx="11065268" cy="4679950"/>
          </a:xfrm>
        </p:spPr>
        <p:txBody>
          <a:bodyPr/>
          <a:lstStyle/>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Важно е да имате предвид, че облачните системи също имат ограничения в пространството, което може да използвате безплатно. Обикновено то варира между 5 и 15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GB</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при различните системи. Ако ви е необходимо повече място, може да закупите, като заплащането е на абонаментен принцип, обикновено с фиксирана такса за година.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Graphical user interface, text, application&#10;&#10;Description automatically generated">
            <a:extLst>
              <a:ext uri="{FF2B5EF4-FFF2-40B4-BE49-F238E27FC236}">
                <a16:creationId xmlns:a16="http://schemas.microsoft.com/office/drawing/2014/main" id="{DAAB2DF0-047E-95D7-F8C3-877D7D22F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324" y="3177782"/>
            <a:ext cx="7772400" cy="1889319"/>
          </a:xfrm>
          <a:prstGeom prst="rect">
            <a:avLst/>
          </a:prstGeom>
          <a:ln>
            <a:solidFill>
              <a:schemeClr val="accent1"/>
            </a:solidFill>
          </a:ln>
        </p:spPr>
      </p:pic>
    </p:spTree>
    <p:extLst>
      <p:ext uri="{BB962C8B-B14F-4D97-AF65-F5344CB8AC3E}">
        <p14:creationId xmlns:p14="http://schemas.microsoft.com/office/powerpoint/2010/main" val="3052444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p:txBody>
          <a:bodyPr>
            <a:normAutofit/>
          </a:bodyPr>
          <a:lstStyle/>
          <a:p>
            <a:r>
              <a:rPr lang="bg-BG" dirty="0"/>
              <a:t>Качване на файл</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575353" y="1620838"/>
            <a:ext cx="11065268" cy="2705502"/>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Също така някои облачни системи имат ограничение за размера на отделния файл, който може да качите. Например в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DOX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този лимит е 2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GB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файл.</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да качите файл в облачната система е необходимо първо да изберете папката, в която искате да го качите. Ако не изберете конкретна папка, файлът ще бъде качен в основната директория на облачното пространство, което ползвате.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Самото качване става или чрез влачене и пускане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(drag &amp; drop)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или чрез конкретен бутон.</a:t>
            </a:r>
            <a:r>
              <a:rPr lang="en-BG" dirty="0">
                <a:effectLst/>
              </a:rPr>
              <a:t> </a:t>
            </a:r>
            <a:endParaRPr lang="en-BG" dirty="0"/>
          </a:p>
        </p:txBody>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Graphical user interface, text, application&#10;&#10;Description automatically generated">
            <a:extLst>
              <a:ext uri="{FF2B5EF4-FFF2-40B4-BE49-F238E27FC236}">
                <a16:creationId xmlns:a16="http://schemas.microsoft.com/office/drawing/2014/main" id="{6CCF6A45-B0BB-6C3E-73A3-7C45495DC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788" y="4343573"/>
            <a:ext cx="4905233" cy="1787178"/>
          </a:xfrm>
          <a:prstGeom prst="rect">
            <a:avLst/>
          </a:prstGeom>
          <a:ln>
            <a:solidFill>
              <a:schemeClr val="accent1"/>
            </a:solidFill>
          </a:ln>
        </p:spPr>
      </p:pic>
    </p:spTree>
    <p:extLst>
      <p:ext uri="{BB962C8B-B14F-4D97-AF65-F5344CB8AC3E}">
        <p14:creationId xmlns:p14="http://schemas.microsoft.com/office/powerpoint/2010/main" val="263898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t>Съдържание</a:t>
            </a:r>
            <a:endParaRPr lang="en-GB" dirty="0"/>
          </a:p>
        </p:txBody>
      </p:sp>
      <p:sp>
        <p:nvSpPr>
          <p:cNvPr id="12291" name="Content Placeholder 30"/>
          <p:cNvSpPr>
            <a:spLocks noGrp="1"/>
          </p:cNvSpPr>
          <p:nvPr>
            <p:ph idx="1"/>
          </p:nvPr>
        </p:nvSpPr>
        <p:spPr>
          <a:xfrm>
            <a:off x="554804" y="1615281"/>
            <a:ext cx="11260476" cy="4679950"/>
          </a:xfrm>
        </p:spPr>
        <p:txBody>
          <a:bodyPr/>
          <a:lstStyle/>
          <a:p>
            <a:pPr marL="514350" indent="-514350" eaLnBrk="1" hangingPunct="1">
              <a:buFont typeface="+mj-lt"/>
              <a:buAutoNum type="arabicPeriod"/>
            </a:pPr>
            <a:r>
              <a:rPr lang="bg-BG" altLang="en-US" dirty="0"/>
              <a:t>Анотация на темата и нови понятия</a:t>
            </a:r>
          </a:p>
          <a:p>
            <a:pPr marL="514350" indent="-514350" eaLnBrk="1" hangingPunct="1">
              <a:buFont typeface="+mj-lt"/>
              <a:buAutoNum type="arabicPeriod"/>
            </a:pPr>
            <a:r>
              <a:rPr lang="bg-BG" altLang="en-US" dirty="0"/>
              <a:t>Основни елементи на </a:t>
            </a:r>
            <a:r>
              <a:rPr lang="bg-BG" altLang="en-US" i="1" dirty="0"/>
              <a:t>Електронната поща</a:t>
            </a:r>
            <a:endParaRPr lang="bg-BG" altLang="en-US" dirty="0"/>
          </a:p>
          <a:p>
            <a:pPr marL="514350" indent="-514350" eaLnBrk="1" hangingPunct="1">
              <a:buFont typeface="+mj-lt"/>
              <a:buAutoNum type="arabicPeriod"/>
            </a:pPr>
            <a:r>
              <a:rPr lang="bg-BG" dirty="0"/>
              <a:t>Създаване и изпращане на електронно писмо</a:t>
            </a:r>
            <a:endParaRPr lang="en-BG" dirty="0"/>
          </a:p>
          <a:p>
            <a:pPr marL="514350" indent="-514350" eaLnBrk="1" hangingPunct="1">
              <a:buFont typeface="+mj-lt"/>
              <a:buAutoNum type="arabicPeriod"/>
            </a:pPr>
            <a:r>
              <a:rPr lang="bg-BG" altLang="en-US" dirty="0"/>
              <a:t>Споделяне на файлове</a:t>
            </a:r>
            <a:endParaRPr lang="en-US" altLang="en-US" dirty="0"/>
          </a:p>
          <a:p>
            <a:pPr marL="514350" indent="-514350" eaLnBrk="1" hangingPunct="1">
              <a:buFont typeface="+mj-lt"/>
              <a:buAutoNum type="arabicPeriod"/>
            </a:pPr>
            <a:r>
              <a:rPr lang="bg-BG" altLang="en-US" dirty="0"/>
              <a:t>Базови облачни технологии</a:t>
            </a:r>
          </a:p>
          <a:p>
            <a:pPr marL="514350" indent="-514350" eaLnBrk="1" hangingPunct="1">
              <a:buFont typeface="+mj-lt"/>
              <a:buAutoNum type="arabicPeriod"/>
            </a:pPr>
            <a:r>
              <a:rPr lang="bg-BG" altLang="en-US" dirty="0"/>
              <a:t>Социалните мрежи като информационен канал</a:t>
            </a:r>
          </a:p>
          <a:p>
            <a:pPr eaLnBrk="1" hangingPunct="1"/>
            <a:endParaRPr lang="en-GB" altLang="en-US" dirty="0"/>
          </a:p>
        </p:txBody>
      </p:sp>
      <p:sp>
        <p:nvSpPr>
          <p:cNvPr id="10" name="Footer Placeholder 9"/>
          <p:cNvSpPr>
            <a:spLocks noGrp="1"/>
          </p:cNvSpPr>
          <p:nvPr>
            <p:ph type="ftr" sz="quarter" idx="10"/>
          </p:nvPr>
        </p:nvSpPr>
        <p:spPr/>
        <p:txBody>
          <a:bodyPr/>
          <a:lstStyle/>
          <a:p>
            <a:pPr>
              <a:defRPr/>
            </a:pPr>
            <a:r>
              <a:rPr lang="ru-RU" dirty="0"/>
              <a:t> </a:t>
            </a:r>
            <a:r>
              <a:rPr lang="ru-RU" dirty="0" err="1"/>
              <a:t>Европейска</a:t>
            </a:r>
            <a:r>
              <a:rPr lang="ru-RU" dirty="0"/>
              <a:t> Рамка на </a:t>
            </a:r>
            <a:r>
              <a:rPr lang="ru-RU" dirty="0" err="1"/>
              <a:t>дигиталните</a:t>
            </a:r>
            <a:r>
              <a:rPr lang="ru-RU" dirty="0"/>
              <a:t> компетентности с </a:t>
            </a:r>
            <a:r>
              <a:rPr lang="ru-RU" dirty="0" err="1"/>
              <a:t>петте</a:t>
            </a:r>
            <a:r>
              <a:rPr lang="ru-RU" dirty="0"/>
              <a:t> области на </a:t>
            </a:r>
            <a:r>
              <a:rPr lang="ru-RU" dirty="0" err="1"/>
              <a:t>дигитална</a:t>
            </a:r>
            <a:r>
              <a:rPr lang="ru-RU" dirty="0"/>
              <a:t> </a:t>
            </a:r>
            <a:r>
              <a:rPr lang="ru-RU" dirty="0" err="1"/>
              <a:t>компетентност</a:t>
            </a:r>
            <a:r>
              <a:rPr lang="ru-RU" dirty="0"/>
              <a:t> и 21 </a:t>
            </a:r>
            <a:r>
              <a:rPr lang="ru-RU" dirty="0" err="1"/>
              <a:t>дигитални</a:t>
            </a:r>
            <a:r>
              <a:rPr lang="ru-RU" dirty="0"/>
              <a:t> умения/ компетентности (</a:t>
            </a:r>
            <a:r>
              <a:rPr lang="ru-RU" dirty="0" err="1"/>
              <a:t>DigComp</a:t>
            </a:r>
            <a:r>
              <a:rPr lang="ru-RU" dirty="0"/>
              <a:t> 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1097280" y="286603"/>
            <a:ext cx="10058400" cy="1450757"/>
          </a:xfrm>
        </p:spPr>
        <p:txBody>
          <a:bodyPr>
            <a:normAutofit/>
          </a:bodyPr>
          <a:lstStyle/>
          <a:p>
            <a:r>
              <a:rPr lang="bg-BG" dirty="0"/>
              <a:t>Опции за файл</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1097279" y="1845734"/>
            <a:ext cx="6454987" cy="4023360"/>
          </a:xfrm>
        </p:spPr>
        <p:txBody>
          <a:bodyPr>
            <a:normAutofit/>
          </a:bodyPr>
          <a:lstStyle/>
          <a:p>
            <a:pPr marL="0" indent="0">
              <a:buNone/>
            </a:pPr>
            <a:r>
              <a:rPr lang="bg-BG">
                <a:effectLst/>
                <a:latin typeface="Cambria" panose="02040503050406030204" pitchFamily="18" charset="0"/>
                <a:ea typeface="Times New Roman" panose="02020603050405020304" pitchFamily="18" charset="0"/>
                <a:cs typeface="Times New Roman" panose="02020603050405020304" pitchFamily="18" charset="0"/>
              </a:rPr>
              <a:t>Когато файлът веднъж е качен, с щракване с десен бутон на мушката върху него чрез контекстното меню може да изберете някоя от предложените операции.</a:t>
            </a:r>
            <a:endParaRPr lang="en-BG">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Graphical user interface, application&#10;&#10;Description automatically generated">
            <a:extLst>
              <a:ext uri="{FF2B5EF4-FFF2-40B4-BE49-F238E27FC236}">
                <a16:creationId xmlns:a16="http://schemas.microsoft.com/office/drawing/2014/main" id="{804FBAE0-693E-44AF-3CCC-48D25A1D3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095" y="1916318"/>
            <a:ext cx="2178059" cy="3471012"/>
          </a:xfrm>
          <a:prstGeom prst="rect">
            <a:avLst/>
          </a:prstGeom>
        </p:spPr>
      </p:pic>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320684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0" y="282576"/>
            <a:ext cx="12192000" cy="981145"/>
          </a:xfrm>
        </p:spPr>
        <p:txBody>
          <a:bodyPr>
            <a:normAutofit/>
          </a:bodyPr>
          <a:lstStyle/>
          <a:p>
            <a:r>
              <a:rPr lang="bg-BG" dirty="0"/>
              <a:t>Споделяне на файл с линк</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575353" y="1620838"/>
            <a:ext cx="11065268" cy="4679950"/>
          </a:xfrm>
        </p:spPr>
        <p:txBody>
          <a:bodyPr/>
          <a:lstStyle/>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изберете опцията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Вземи линк</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ще получите връзка към файла, която може да изпратите по имейл или чрез система за съобщения, например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Вайбър</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Скайп.</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Graphical user interface, application&#10;&#10;Description automatically generated">
            <a:extLst>
              <a:ext uri="{FF2B5EF4-FFF2-40B4-BE49-F238E27FC236}">
                <a16:creationId xmlns:a16="http://schemas.microsoft.com/office/drawing/2014/main" id="{C568B133-1D02-3918-25A3-C26CEA4C7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273" y="2825861"/>
            <a:ext cx="5027131" cy="2411301"/>
          </a:xfrm>
          <a:prstGeom prst="rect">
            <a:avLst/>
          </a:prstGeom>
          <a:ln>
            <a:solidFill>
              <a:schemeClr val="accent1"/>
            </a:solidFill>
          </a:ln>
        </p:spPr>
      </p:pic>
    </p:spTree>
    <p:extLst>
      <p:ext uri="{BB962C8B-B14F-4D97-AF65-F5344CB8AC3E}">
        <p14:creationId xmlns:p14="http://schemas.microsoft.com/office/powerpoint/2010/main" val="323631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1097280" y="286603"/>
            <a:ext cx="10058400" cy="1450757"/>
          </a:xfrm>
        </p:spPr>
        <p:txBody>
          <a:bodyPr>
            <a:normAutofit/>
          </a:bodyPr>
          <a:lstStyle/>
          <a:p>
            <a:r>
              <a:rPr lang="bg-BG" dirty="0"/>
              <a:t>Социалните мрежи </a:t>
            </a:r>
            <a:br>
              <a:rPr lang="bg-BG" dirty="0"/>
            </a:br>
            <a:r>
              <a:rPr lang="bg-BG" dirty="0"/>
              <a:t>като информационен канал</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1097279" y="1845734"/>
            <a:ext cx="6454987" cy="4023360"/>
          </a:xfrm>
        </p:spPr>
        <p:txBody>
          <a:bodyPr>
            <a:normAutofit/>
          </a:bodyPr>
          <a:lstStyle/>
          <a:p>
            <a:pPr marL="0" indent="0">
              <a:buNone/>
            </a:pPr>
            <a:r>
              <a:rPr lang="bg-BG" sz="2400">
                <a:effectLst/>
                <a:latin typeface="Cambria" panose="02040503050406030204" pitchFamily="18" charset="0"/>
                <a:ea typeface="Times New Roman" panose="02020603050405020304" pitchFamily="18" charset="0"/>
                <a:cs typeface="Times New Roman" panose="02020603050405020304" pitchFamily="18" charset="0"/>
              </a:rPr>
              <a:t>В интернет пространството социалната мрежа представлява уеб сайт или платформа, предназначена да подпомага социални връзки между потребителите, включително да служи като информационен канал за тях. Всеки потребител на социална мрежа има профил, който му позволява да споделя информация и конкретно електронно съдържание с потребителите, с които е свързан в мрежата.</a:t>
            </a:r>
            <a:endParaRPr lang="en-BG" sz="240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Background pattern&#10;&#10;Description automatically generated">
            <a:extLst>
              <a:ext uri="{FF2B5EF4-FFF2-40B4-BE49-F238E27FC236}">
                <a16:creationId xmlns:a16="http://schemas.microsoft.com/office/drawing/2014/main" id="{1249CE0F-7822-6EAE-B9CB-F34C2511B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103864"/>
            <a:ext cx="3135109" cy="3095919"/>
          </a:xfrm>
          <a:prstGeom prst="rect">
            <a:avLst/>
          </a:prstGeom>
        </p:spPr>
      </p:pic>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97163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1097280" y="286603"/>
            <a:ext cx="10058400" cy="1450757"/>
          </a:xfrm>
        </p:spPr>
        <p:txBody>
          <a:bodyPr>
            <a:normAutofit/>
          </a:bodyPr>
          <a:lstStyle/>
          <a:p>
            <a:r>
              <a:rPr lang="bg-BG" dirty="0"/>
              <a:t>Типове социални мрежи</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1097279" y="1845734"/>
            <a:ext cx="6454987" cy="4023360"/>
          </a:xfrm>
        </p:spPr>
        <p:txBody>
          <a:bodyPr>
            <a:normAutofit/>
          </a:bodyPr>
          <a:lstStyle/>
          <a:p>
            <a:pPr marL="0" indent="0">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Социалните мрежи са различни типове, според характера и целите си: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споделяне на контакти: лични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About.me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между съученици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Odnoklassniki</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професионални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LinkedIn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Academia.edu</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споделяне на предпочитания – новини, музика, видео, снимки, хипервръзки към интересни статии и др.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Pinterest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споделяне на авторско съдържание – изображения, музика, видео, статии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Flickr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Instagram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You</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ube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 по-общо предназначение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Facebook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Twitter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VKontakte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My</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S</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pace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Qzone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A picture containing colorful, food, different, painted&#10;&#10;Description automatically generated">
            <a:extLst>
              <a:ext uri="{FF2B5EF4-FFF2-40B4-BE49-F238E27FC236}">
                <a16:creationId xmlns:a16="http://schemas.microsoft.com/office/drawing/2014/main" id="{EAA45B23-8E9E-1B5C-2EEE-8DFE32717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084269"/>
            <a:ext cx="3135109" cy="3135109"/>
          </a:xfrm>
          <a:prstGeom prst="rect">
            <a:avLst/>
          </a:prstGeom>
        </p:spPr>
      </p:pic>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35046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1097280" y="286603"/>
            <a:ext cx="10058400" cy="1450757"/>
          </a:xfrm>
        </p:spPr>
        <p:txBody>
          <a:bodyPr>
            <a:normAutofit/>
          </a:bodyPr>
          <a:lstStyle/>
          <a:p>
            <a:r>
              <a:rPr lang="bg-BG" sz="4100"/>
              <a:t>Социалните мрежи </a:t>
            </a:r>
            <a:br>
              <a:rPr lang="bg-BG" sz="4100"/>
            </a:br>
            <a:r>
              <a:rPr lang="bg-BG" sz="4100"/>
              <a:t>като средство за споделяне на информация</a:t>
            </a:r>
            <a:endParaRPr lang="en-BG" sz="410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1097279" y="1845734"/>
            <a:ext cx="6454987" cy="4023360"/>
          </a:xfrm>
        </p:spPr>
        <p:txBody>
          <a:bodyPr>
            <a:normAutofit/>
          </a:bodyPr>
          <a:lstStyle/>
          <a:p>
            <a:pPr marL="0" indent="0">
              <a:buNone/>
            </a:pPr>
            <a:r>
              <a:rPr lang="bg-BG" sz="2400" dirty="0">
                <a:effectLst/>
                <a:latin typeface="Cambria" panose="02040503050406030204" pitchFamily="18" charset="0"/>
                <a:ea typeface="Times New Roman" panose="02020603050405020304" pitchFamily="18" charset="0"/>
                <a:cs typeface="Times New Roman" panose="02020603050405020304" pitchFamily="18" charset="0"/>
              </a:rPr>
              <a:t>Важно е да имате предвид, че информацията, споделяна в социалните мрежи често съвсем не е достоверна, дори напротив. Социалните мрежи са основен инструмент за разпространение на фалшиви новини и обществени манипулации. Бъдете внимателни при споделяне на чужда информация и опитвайте да откриете и сравните поне 3 независими източника, за да си съставите мнение за даден факт или новина.</a:t>
            </a:r>
            <a:endParaRPr lang="en-BG" sz="24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A picture containing text, computer, electronics, computer&#10;&#10;Description automatically generated">
            <a:extLst>
              <a:ext uri="{FF2B5EF4-FFF2-40B4-BE49-F238E27FC236}">
                <a16:creationId xmlns:a16="http://schemas.microsoft.com/office/drawing/2014/main" id="{A66E8A93-6C4D-7BA8-156B-B0F2F0FC9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979" y="2374759"/>
            <a:ext cx="3898706" cy="2660868"/>
          </a:xfrm>
          <a:prstGeom prst="rect">
            <a:avLst/>
          </a:prstGeom>
        </p:spPr>
      </p:pic>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61890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AA390-6D4D-93D1-7F2A-15928954925E}"/>
              </a:ext>
            </a:extLst>
          </p:cNvPr>
          <p:cNvSpPr>
            <a:spLocks noGrp="1"/>
          </p:cNvSpPr>
          <p:nvPr>
            <p:ph type="title"/>
          </p:nvPr>
        </p:nvSpPr>
        <p:spPr>
          <a:xfrm>
            <a:off x="6411685" y="634946"/>
            <a:ext cx="5127171" cy="1450757"/>
          </a:xfrm>
        </p:spPr>
        <p:txBody>
          <a:bodyPr>
            <a:normAutofit/>
          </a:bodyPr>
          <a:lstStyle/>
          <a:p>
            <a:r>
              <a:rPr lang="bg-BG" altLang="en-US" sz="4400"/>
              <a:t>Анотация на темата и нови понятия</a:t>
            </a:r>
            <a:endParaRPr lang="en-BG" sz="4400"/>
          </a:p>
        </p:txBody>
      </p:sp>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302B05-48E8-80AD-5CC8-365123EDA749}"/>
              </a:ext>
            </a:extLst>
          </p:cNvPr>
          <p:cNvSpPr>
            <a:spLocks noGrp="1"/>
          </p:cNvSpPr>
          <p:nvPr>
            <p:ph idx="1"/>
          </p:nvPr>
        </p:nvSpPr>
        <p:spPr>
          <a:xfrm>
            <a:off x="6411684" y="2198914"/>
            <a:ext cx="5127172" cy="3670180"/>
          </a:xfrm>
        </p:spPr>
        <p:txBody>
          <a:bodyPr>
            <a:normAutofit/>
          </a:bodyPr>
          <a:lstStyle/>
          <a:p>
            <a:pPr marL="0" indent="0">
              <a:buNone/>
            </a:pPr>
            <a:r>
              <a:rPr lang="bg-BG" sz="1800" dirty="0"/>
              <a:t>Тук ще научите:</a:t>
            </a:r>
          </a:p>
          <a:p>
            <a:pPr marL="342900" lvl="0" indent="-342900">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 да споделяте на информация чрез различни дигитални технологии (умен телефон, компютър в интернет, облачна система), да разпознавате техните ограничения и да следвате добри практики</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 да използвате базови облачни технологии за споделяне на информация</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 да използвате критично социалните мрежи като информационен канал и като средство за споделяне на информация.</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F2043DBB-055E-7E72-7B60-9AAECA035BC8}"/>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graphicFrame>
        <p:nvGraphicFramePr>
          <p:cNvPr id="6" name="Table 5">
            <a:extLst>
              <a:ext uri="{FF2B5EF4-FFF2-40B4-BE49-F238E27FC236}">
                <a16:creationId xmlns:a16="http://schemas.microsoft.com/office/drawing/2014/main" id="{959AB750-B2A9-F5B4-72A7-EF1FDD27AF35}"/>
              </a:ext>
            </a:extLst>
          </p:cNvPr>
          <p:cNvGraphicFramePr>
            <a:graphicFrameLocks noGrp="1"/>
          </p:cNvGraphicFramePr>
          <p:nvPr>
            <p:extLst>
              <p:ext uri="{D42A27DB-BD31-4B8C-83A1-F6EECF244321}">
                <p14:modId xmlns:p14="http://schemas.microsoft.com/office/powerpoint/2010/main" val="788325766"/>
              </p:ext>
            </p:extLst>
          </p:nvPr>
        </p:nvGraphicFramePr>
        <p:xfrm>
          <a:off x="643192" y="2536162"/>
          <a:ext cx="5451628" cy="1465636"/>
        </p:xfrm>
        <a:graphic>
          <a:graphicData uri="http://schemas.openxmlformats.org/drawingml/2006/table">
            <a:tbl>
              <a:tblPr firstRow="1" firstCol="1" bandRow="1">
                <a:tableStyleId>{5C22544A-7EE6-4342-B048-85BDC9FD1C3A}</a:tableStyleId>
              </a:tblPr>
              <a:tblGrid>
                <a:gridCol w="1867640">
                  <a:extLst>
                    <a:ext uri="{9D8B030D-6E8A-4147-A177-3AD203B41FA5}">
                      <a16:colId xmlns:a16="http://schemas.microsoft.com/office/drawing/2014/main" val="2348598656"/>
                    </a:ext>
                  </a:extLst>
                </a:gridCol>
                <a:gridCol w="3583988">
                  <a:extLst>
                    <a:ext uri="{9D8B030D-6E8A-4147-A177-3AD203B41FA5}">
                      <a16:colId xmlns:a16="http://schemas.microsoft.com/office/drawing/2014/main" val="478238059"/>
                    </a:ext>
                  </a:extLst>
                </a:gridCol>
              </a:tblGrid>
              <a:tr h="436716">
                <a:tc>
                  <a:txBody>
                    <a:bodyPr/>
                    <a:lstStyle/>
                    <a:p>
                      <a:pPr algn="l">
                        <a:lnSpc>
                          <a:spcPct val="107000"/>
                        </a:lnSpc>
                        <a:spcAft>
                          <a:spcPts val="800"/>
                        </a:spcAft>
                      </a:pPr>
                      <a:r>
                        <a:rPr lang="bg-BG" sz="2400">
                          <a:effectLst/>
                        </a:rPr>
                        <a:t>Понятие</a:t>
                      </a:r>
                      <a:endParaRPr lang="en-BG" sz="2200">
                        <a:effectLst/>
                        <a:latin typeface="Cambria" panose="02040503050406030204" pitchFamily="18" charset="0"/>
                        <a:ea typeface="Times New Roman" panose="02020603050405020304" pitchFamily="18" charset="0"/>
                        <a:cs typeface="Times New Roman" panose="02020603050405020304" pitchFamily="18" charset="0"/>
                      </a:endParaRPr>
                    </a:p>
                  </a:txBody>
                  <a:tcPr marL="137308" marR="137308" marT="0" marB="0" anchor="ctr"/>
                </a:tc>
                <a:tc>
                  <a:txBody>
                    <a:bodyPr/>
                    <a:lstStyle/>
                    <a:p>
                      <a:pPr algn="l">
                        <a:lnSpc>
                          <a:spcPct val="107000"/>
                        </a:lnSpc>
                        <a:spcAft>
                          <a:spcPts val="800"/>
                        </a:spcAft>
                      </a:pPr>
                      <a:r>
                        <a:rPr lang="bg-BG" sz="2400">
                          <a:effectLst/>
                        </a:rPr>
                        <a:t>Описание</a:t>
                      </a:r>
                      <a:endParaRPr lang="en-BG" sz="2200">
                        <a:effectLst/>
                        <a:latin typeface="Cambria" panose="02040503050406030204" pitchFamily="18" charset="0"/>
                        <a:ea typeface="Times New Roman" panose="02020603050405020304" pitchFamily="18" charset="0"/>
                        <a:cs typeface="Times New Roman" panose="02020603050405020304" pitchFamily="18" charset="0"/>
                      </a:endParaRPr>
                    </a:p>
                  </a:txBody>
                  <a:tcPr marL="137308" marR="137308" marT="0" marB="0" anchor="ctr"/>
                </a:tc>
                <a:extLst>
                  <a:ext uri="{0D108BD9-81ED-4DB2-BD59-A6C34878D82A}">
                    <a16:rowId xmlns:a16="http://schemas.microsoft.com/office/drawing/2014/main" val="1754113501"/>
                  </a:ext>
                </a:extLst>
              </a:tr>
              <a:tr h="1028920">
                <a:tc>
                  <a:txBody>
                    <a:bodyPr/>
                    <a:lstStyle/>
                    <a:p>
                      <a:pPr algn="l">
                        <a:lnSpc>
                          <a:spcPct val="107000"/>
                        </a:lnSpc>
                        <a:spcAft>
                          <a:spcPts val="800"/>
                        </a:spcAft>
                      </a:pPr>
                      <a:r>
                        <a:rPr lang="bg-BG" sz="2000">
                          <a:effectLst/>
                        </a:rPr>
                        <a:t>Електронно писмо</a:t>
                      </a:r>
                      <a:endParaRPr lang="en-BG" sz="2200">
                        <a:effectLst/>
                        <a:latin typeface="Cambria" panose="02040503050406030204" pitchFamily="18" charset="0"/>
                        <a:ea typeface="Times New Roman" panose="02020603050405020304" pitchFamily="18" charset="0"/>
                        <a:cs typeface="Times New Roman" panose="02020603050405020304" pitchFamily="18" charset="0"/>
                      </a:endParaRPr>
                    </a:p>
                  </a:txBody>
                  <a:tcPr marL="137308" marR="137308" marT="0" marB="0"/>
                </a:tc>
                <a:tc>
                  <a:txBody>
                    <a:bodyPr/>
                    <a:lstStyle/>
                    <a:p>
                      <a:pPr algn="l">
                        <a:lnSpc>
                          <a:spcPct val="107000"/>
                        </a:lnSpc>
                        <a:spcAft>
                          <a:spcPts val="800"/>
                        </a:spcAft>
                      </a:pPr>
                      <a:r>
                        <a:rPr lang="bg-BG" sz="2000" dirty="0">
                          <a:effectLst/>
                        </a:rPr>
                        <a:t>Съобщение, което се изпраща и получава чрез електронна поща (имейл).</a:t>
                      </a:r>
                      <a:endParaRPr lang="en-BG" sz="2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37308" marR="137308" marT="0" marB="0"/>
                </a:tc>
                <a:extLst>
                  <a:ext uri="{0D108BD9-81ED-4DB2-BD59-A6C34878D82A}">
                    <a16:rowId xmlns:a16="http://schemas.microsoft.com/office/drawing/2014/main" val="213048818"/>
                  </a:ext>
                </a:extLst>
              </a:tr>
            </a:tbl>
          </a:graphicData>
        </a:graphic>
      </p:graphicFrame>
    </p:spTree>
    <p:extLst>
      <p:ext uri="{BB962C8B-B14F-4D97-AF65-F5344CB8AC3E}">
        <p14:creationId xmlns:p14="http://schemas.microsoft.com/office/powerpoint/2010/main" val="44061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1097280" y="286603"/>
            <a:ext cx="10058400" cy="1450757"/>
          </a:xfrm>
        </p:spPr>
        <p:txBody>
          <a:bodyPr>
            <a:normAutofit/>
          </a:bodyPr>
          <a:lstStyle/>
          <a:p>
            <a:r>
              <a:rPr lang="bg-BG" dirty="0"/>
              <a:t>Вход в електронната </a:t>
            </a:r>
            <a:br>
              <a:rPr lang="bg-BG" dirty="0"/>
            </a:br>
            <a:r>
              <a:rPr lang="bg-BG" dirty="0"/>
              <a:t>пощенска кутия</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1097279" y="1845734"/>
            <a:ext cx="6454987" cy="4023360"/>
          </a:xfrm>
        </p:spPr>
        <p:txBody>
          <a:bodyPr>
            <a:normAutofit/>
          </a:bodyPr>
          <a:lstStyle/>
          <a:p>
            <a:pPr marL="0" indent="0">
              <a:buNone/>
            </a:pPr>
            <a:r>
              <a:rPr lang="bg-BG">
                <a:effectLst/>
                <a:latin typeface="Cambria" panose="02040503050406030204" pitchFamily="18" charset="0"/>
                <a:ea typeface="Times New Roman" panose="02020603050405020304" pitchFamily="18" charset="0"/>
                <a:cs typeface="Times New Roman" panose="02020603050405020304" pitchFamily="18" charset="0"/>
              </a:rPr>
              <a:t>Винаги когато искате да имате достъп до електронната си поща, ще трябва да отворите страницата на интернет базираната си електронна поща и да влезете със създаденото вече потребителско име и паролата, която сте задали.</a:t>
            </a:r>
            <a:endParaRPr lang="en-BG" dirty="0"/>
          </a:p>
        </p:txBody>
      </p:sp>
      <p:pic>
        <p:nvPicPr>
          <p:cNvPr id="6" name="Picture 5" descr="A picture containing graphical user interface&#10;&#10;Description automatically generated">
            <a:extLst>
              <a:ext uri="{FF2B5EF4-FFF2-40B4-BE49-F238E27FC236}">
                <a16:creationId xmlns:a16="http://schemas.microsoft.com/office/drawing/2014/main" id="{C52BDB57-5E16-605B-F8A5-E3133F7E3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0695" y="2057270"/>
            <a:ext cx="3135109" cy="2233764"/>
          </a:xfrm>
          <a:prstGeom prst="rect">
            <a:avLst/>
          </a:prstGeom>
        </p:spPr>
      </p:pic>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22681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1097280" y="286603"/>
            <a:ext cx="10058400" cy="1450757"/>
          </a:xfrm>
        </p:spPr>
        <p:txBody>
          <a:bodyPr>
            <a:normAutofit/>
          </a:bodyPr>
          <a:lstStyle/>
          <a:p>
            <a:r>
              <a:rPr lang="bg-BG" dirty="0"/>
              <a:t>Основни елементи в електронната </a:t>
            </a:r>
            <a:br>
              <a:rPr lang="bg-BG" dirty="0"/>
            </a:br>
            <a:r>
              <a:rPr lang="bg-BG" dirty="0"/>
              <a:t>пощенска кутия</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1097279" y="1845734"/>
            <a:ext cx="6454987" cy="4023360"/>
          </a:xfrm>
        </p:spPr>
        <p:txBody>
          <a:bodyPr>
            <a:normAutofit/>
          </a:bodyPr>
          <a:lstStyle/>
          <a:p>
            <a:r>
              <a:rPr lang="bg-BG" sz="2000">
                <a:effectLst/>
                <a:latin typeface="Cambria" panose="02040503050406030204" pitchFamily="18" charset="0"/>
                <a:ea typeface="Times New Roman" panose="02020603050405020304" pitchFamily="18" charset="0"/>
                <a:cs typeface="Times New Roman" panose="02020603050405020304" pitchFamily="18" charset="0"/>
              </a:rPr>
              <a:t>Веднъж влезли в електронната си поща, ще видите отделни кутии за получените и изпратени писма, а също и чернови, както и такива за </a:t>
            </a:r>
            <a:r>
              <a:rPr lang="bg-BG" sz="2000" i="1">
                <a:effectLst/>
                <a:latin typeface="Cambria" panose="02040503050406030204" pitchFamily="18" charset="0"/>
                <a:ea typeface="Times New Roman" panose="02020603050405020304" pitchFamily="18" charset="0"/>
                <a:cs typeface="Times New Roman" panose="02020603050405020304" pitchFamily="18" charset="0"/>
              </a:rPr>
              <a:t>Спам</a:t>
            </a:r>
            <a:r>
              <a:rPr lang="bg-BG" sz="2000">
                <a:effectLst/>
                <a:latin typeface="Cambria" panose="02040503050406030204" pitchFamily="18" charset="0"/>
                <a:ea typeface="Times New Roman" panose="02020603050405020304" pitchFamily="18" charset="0"/>
                <a:cs typeface="Times New Roman" panose="02020603050405020304" pitchFamily="18" charset="0"/>
              </a:rPr>
              <a:t> и </a:t>
            </a:r>
            <a:r>
              <a:rPr lang="bg-BG" sz="2000" i="1">
                <a:effectLst/>
                <a:latin typeface="Cambria" panose="02040503050406030204" pitchFamily="18" charset="0"/>
                <a:ea typeface="Times New Roman" panose="02020603050405020304" pitchFamily="18" charset="0"/>
                <a:cs typeface="Times New Roman" panose="02020603050405020304" pitchFamily="18" charset="0"/>
              </a:rPr>
              <a:t>Кошче</a:t>
            </a:r>
            <a:r>
              <a:rPr lang="bg-BG" sz="2000">
                <a:effectLst/>
                <a:latin typeface="Cambria" panose="02040503050406030204" pitchFamily="18" charset="0"/>
                <a:ea typeface="Times New Roman" panose="02020603050405020304" pitchFamily="18" charset="0"/>
                <a:cs typeface="Times New Roman" panose="02020603050405020304" pitchFamily="18" charset="0"/>
              </a:rPr>
              <a:t>, в които можете да изхвърлите писмата, от които не се интересувате или не са нужни повече. Вече имате едно съобщение в кутията с получените писма – числото до надписа </a:t>
            </a:r>
            <a:r>
              <a:rPr lang="bg-BG" sz="2000" i="1">
                <a:effectLst/>
                <a:latin typeface="Cambria" panose="02040503050406030204" pitchFamily="18" charset="0"/>
                <a:ea typeface="Times New Roman" panose="02020603050405020304" pitchFamily="18" charset="0"/>
                <a:cs typeface="Times New Roman" panose="02020603050405020304" pitchFamily="18" charset="0"/>
              </a:rPr>
              <a:t>Кутия</a:t>
            </a:r>
            <a:r>
              <a:rPr lang="bg-BG" sz="2000">
                <a:effectLst/>
                <a:latin typeface="Cambria" panose="02040503050406030204" pitchFamily="18" charset="0"/>
                <a:ea typeface="Times New Roman" panose="02020603050405020304" pitchFamily="18" charset="0"/>
                <a:cs typeface="Times New Roman" panose="02020603050405020304" pitchFamily="18" charset="0"/>
              </a:rPr>
              <a:t> показва, че още не е прочетено.</a:t>
            </a:r>
          </a:p>
          <a:p>
            <a:r>
              <a:rPr lang="bg-BG" sz="2000">
                <a:effectLst/>
                <a:latin typeface="Cambria" panose="02040503050406030204" pitchFamily="18" charset="0"/>
                <a:ea typeface="Times New Roman" panose="02020603050405020304" pitchFamily="18" charset="0"/>
                <a:cs typeface="Times New Roman" panose="02020603050405020304" pitchFamily="18" charset="0"/>
              </a:rPr>
              <a:t>Всяко писмо има подател, тема и време на изпращането. За да прочетете писмо, щракнете върху неговия ред. Непрочетените писма са с удебелен текст.</a:t>
            </a:r>
            <a:endParaRPr lang="en-BG" sz="200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Picture 5" descr="Graphical user interface, application&#10;&#10;Description automatically generated">
            <a:extLst>
              <a:ext uri="{FF2B5EF4-FFF2-40B4-BE49-F238E27FC236}">
                <a16:creationId xmlns:a16="http://schemas.microsoft.com/office/drawing/2014/main" id="{2211D8F9-CC3F-F207-6B53-DDC144890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046" y="1916318"/>
            <a:ext cx="2256157" cy="3471012"/>
          </a:xfrm>
          <a:prstGeom prst="rect">
            <a:avLst/>
          </a:prstGeom>
          <a:ln>
            <a:solidFill>
              <a:schemeClr val="accent1"/>
            </a:solidFill>
          </a:ln>
        </p:spPr>
      </p:pic>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35487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p:txBody>
          <a:bodyPr>
            <a:normAutofit/>
          </a:bodyPr>
          <a:lstStyle/>
          <a:p>
            <a:r>
              <a:rPr lang="bg-BG" dirty="0"/>
              <a:t>Правила за безопасно ползване </a:t>
            </a:r>
            <a:br>
              <a:rPr lang="bg-BG" dirty="0"/>
            </a:br>
            <a:r>
              <a:rPr lang="bg-BG" dirty="0"/>
              <a:t>на електронната поща</a:t>
            </a:r>
            <a:endParaRPr lang="en-BG" dirty="0"/>
          </a:p>
        </p:txBody>
      </p: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123290" y="1450975"/>
            <a:ext cx="7705618" cy="4679950"/>
          </a:xfrm>
        </p:spPr>
        <p:txBody>
          <a:bodyPr/>
          <a:lstStyle/>
          <a:p>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Внимавайте!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Понякога ще получавате писма, чийто автор не познавате. Често това са рекламни съобщения. Известни са като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спам</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Не винаги такава кореспонденция е безобидна! Възможно е съдържанието да притесни или да иска изпращане на лични данни. Най-добре е да изхвърляте такива съобщения, без дори да ги отваряте. За целта маркирайте с отметка съобщението в началото на реда и щракнете върху бутона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Спам</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горната част.</a:t>
            </a: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При някои електронни пощи, както е в случая с </a:t>
            </a:r>
            <a:r>
              <a:rPr lang="en-US" sz="1800" i="1" dirty="0" err="1">
                <a:effectLst/>
                <a:latin typeface="Cambria" panose="02040503050406030204" pitchFamily="18" charset="0"/>
                <a:ea typeface="Times New Roman" panose="02020603050405020304" pitchFamily="18" charset="0"/>
                <a:cs typeface="Times New Roman" panose="02020603050405020304" pitchFamily="18" charset="0"/>
              </a:rPr>
              <a:t>abv.bg</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може да изберете дали едно съобщение е просто спам или е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Фишинг</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в двата случая писмото ще бъде премахнато от основната ви кутия. Спам-писмата най-често са нежелани рекламни съобщения, докато </a:t>
            </a:r>
            <a:r>
              <a:rPr lang="bg-BG" sz="1800" i="1" dirty="0" err="1">
                <a:effectLst/>
                <a:latin typeface="Cambria" panose="02040503050406030204" pitchFamily="18" charset="0"/>
                <a:ea typeface="Times New Roman" panose="02020603050405020304" pitchFamily="18" charset="0"/>
                <a:cs typeface="Times New Roman" panose="02020603050405020304" pitchFamily="18" charset="0"/>
              </a:rPr>
              <a:t>Фишинг</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(от англ. ез. „риболов“) се свързва със зловредни писма, в които се изисква наше действие – да щракнем върху връзка или да отговорим на писмото. Тези писма често звучат примамливо, съобщават ни, че сме спечелили голяма сума пари или наследство от богат непознат. Важно е да не се поддаваме и своевременно да маркираме тези писма като нежелани. </a:t>
            </a:r>
            <a:endParaRPr lang="en-BG" dirty="0"/>
          </a:p>
        </p:txBody>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Graphical user interface, application&#10;&#10;Description automatically generated">
            <a:extLst>
              <a:ext uri="{FF2B5EF4-FFF2-40B4-BE49-F238E27FC236}">
                <a16:creationId xmlns:a16="http://schemas.microsoft.com/office/drawing/2014/main" id="{97C99EE4-9E05-7F63-CC2C-BF07C7740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643" y="2189107"/>
            <a:ext cx="3891622" cy="2263876"/>
          </a:xfrm>
          <a:prstGeom prst="rect">
            <a:avLst/>
          </a:prstGeom>
          <a:ln>
            <a:solidFill>
              <a:schemeClr val="accent1"/>
            </a:solidFill>
          </a:ln>
        </p:spPr>
      </p:pic>
    </p:spTree>
    <p:extLst>
      <p:ext uri="{BB962C8B-B14F-4D97-AF65-F5344CB8AC3E}">
        <p14:creationId xmlns:p14="http://schemas.microsoft.com/office/powerpoint/2010/main" val="46139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1097280" y="286603"/>
            <a:ext cx="10058400" cy="1450757"/>
          </a:xfrm>
        </p:spPr>
        <p:txBody>
          <a:bodyPr>
            <a:normAutofit/>
          </a:bodyPr>
          <a:lstStyle/>
          <a:p>
            <a:r>
              <a:rPr lang="bg-BG" dirty="0"/>
              <a:t>Изход от електронната </a:t>
            </a:r>
            <a:br>
              <a:rPr lang="bg-BG" dirty="0"/>
            </a:br>
            <a:r>
              <a:rPr lang="bg-BG" dirty="0"/>
              <a:t>пощенска кутия</a:t>
            </a:r>
            <a:endParaRPr lang="en-BG" dirty="0"/>
          </a:p>
        </p:txBody>
      </p:sp>
      <p:pic>
        <p:nvPicPr>
          <p:cNvPr id="6" name="Picture 5" descr="Graphical user interface, text, application&#10;&#10;Description automatically generated">
            <a:extLst>
              <a:ext uri="{FF2B5EF4-FFF2-40B4-BE49-F238E27FC236}">
                <a16:creationId xmlns:a16="http://schemas.microsoft.com/office/drawing/2014/main" id="{683938B9-32B1-34C5-5D26-6664F6121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2787359"/>
            <a:ext cx="3094997" cy="1728929"/>
          </a:xfrm>
          <a:prstGeom prst="rect">
            <a:avLst/>
          </a:prstGeom>
        </p:spPr>
      </p:pic>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4639733" y="1845734"/>
            <a:ext cx="6515947" cy="4023360"/>
          </a:xfrm>
        </p:spPr>
        <p:txBody>
          <a:bodyPr>
            <a:normAutofit/>
          </a:bodyPr>
          <a:lstStyle/>
          <a:p>
            <a:pPr marL="0" indent="0">
              <a:buNone/>
            </a:pPr>
            <a:r>
              <a:rPr lang="bg-BG">
                <a:effectLst/>
                <a:latin typeface="Cambria" panose="02040503050406030204" pitchFamily="18" charset="0"/>
                <a:ea typeface="Times New Roman" panose="02020603050405020304" pitchFamily="18" charset="0"/>
                <a:cs typeface="Times New Roman" panose="02020603050405020304" pitchFamily="18" charset="0"/>
              </a:rPr>
              <a:t>Винаги когато приключвате работа с електронната си поща, използвайте бутона </a:t>
            </a:r>
            <a:r>
              <a:rPr lang="bg-BG" i="1">
                <a:effectLst/>
                <a:latin typeface="Cambria" panose="02040503050406030204" pitchFamily="18" charset="0"/>
                <a:ea typeface="Times New Roman" panose="02020603050405020304" pitchFamily="18" charset="0"/>
                <a:cs typeface="Times New Roman" panose="02020603050405020304" pitchFamily="18" charset="0"/>
              </a:rPr>
              <a:t>Изход</a:t>
            </a:r>
            <a:r>
              <a:rPr lang="bg-BG">
                <a:effectLst/>
                <a:latin typeface="Cambria" panose="02040503050406030204" pitchFamily="18" charset="0"/>
                <a:ea typeface="Times New Roman" panose="02020603050405020304" pitchFamily="18" charset="0"/>
                <a:cs typeface="Times New Roman" panose="02020603050405020304" pitchFamily="18" charset="0"/>
              </a:rPr>
              <a:t>, защото някой може да злоупотреби с електронната ви кореспонденция. В горния десен ъгъл щракнете върху стрелката до вашия имейл адрес и от падащото меню изберете </a:t>
            </a:r>
            <a:r>
              <a:rPr lang="bg-BG" i="1">
                <a:effectLst/>
                <a:latin typeface="Cambria" panose="02040503050406030204" pitchFamily="18" charset="0"/>
                <a:ea typeface="Times New Roman" panose="02020603050405020304" pitchFamily="18" charset="0"/>
                <a:cs typeface="Times New Roman" panose="02020603050405020304" pitchFamily="18" charset="0"/>
              </a:rPr>
              <a:t>Изход</a:t>
            </a:r>
            <a:r>
              <a:rPr lang="bg-BG" i="1">
                <a:latin typeface="Cambria" panose="02040503050406030204" pitchFamily="18" charset="0"/>
                <a:ea typeface="Times New Roman" panose="02020603050405020304" pitchFamily="18" charset="0"/>
                <a:cs typeface="Times New Roman" panose="02020603050405020304" pitchFamily="18" charset="0"/>
              </a:rPr>
              <a:t>.</a:t>
            </a:r>
            <a:endParaRPr lang="en-BG" dirty="0"/>
          </a:p>
        </p:txBody>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14062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6411685" y="634946"/>
            <a:ext cx="5127171" cy="1450757"/>
          </a:xfrm>
        </p:spPr>
        <p:txBody>
          <a:bodyPr>
            <a:normAutofit/>
          </a:bodyPr>
          <a:lstStyle/>
          <a:p>
            <a:r>
              <a:rPr lang="bg-BG" sz="3700"/>
              <a:t>Създаване и изпращане</a:t>
            </a:r>
            <a:br>
              <a:rPr lang="bg-BG" sz="3700"/>
            </a:br>
            <a:r>
              <a:rPr lang="bg-BG" sz="3700"/>
              <a:t>на електронно писмо</a:t>
            </a:r>
            <a:endParaRPr lang="en-BG" sz="3700"/>
          </a:p>
        </p:txBody>
      </p:sp>
      <p:pic>
        <p:nvPicPr>
          <p:cNvPr id="6" name="Picture 5" descr="Graphical user interface, text, application, email&#10;&#10;Description automatically generated">
            <a:extLst>
              <a:ext uri="{FF2B5EF4-FFF2-40B4-BE49-F238E27FC236}">
                <a16:creationId xmlns:a16="http://schemas.microsoft.com/office/drawing/2014/main" id="{4C8107C7-CB23-2E94-CBB1-F34723403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054257"/>
            <a:ext cx="5451627" cy="4429445"/>
          </a:xfrm>
          <a:prstGeom prst="rect">
            <a:avLst/>
          </a:prstGeom>
          <a:ln>
            <a:solidFill>
              <a:schemeClr val="accent1"/>
            </a:solidFill>
          </a:ln>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6411684" y="2198914"/>
            <a:ext cx="5127172" cy="3670180"/>
          </a:xfrm>
        </p:spPr>
        <p:txBody>
          <a:bodyPr>
            <a:normAutofit/>
          </a:bodyPr>
          <a:lstStyle/>
          <a:p>
            <a:pPr>
              <a:spcAft>
                <a:spcPts val="800"/>
              </a:spcAft>
            </a:pPr>
            <a:r>
              <a:rPr lang="bg-BG" sz="1300">
                <a:effectLst/>
                <a:latin typeface="Cambria" panose="02040503050406030204" pitchFamily="18" charset="0"/>
                <a:ea typeface="Times New Roman" panose="02020603050405020304" pitchFamily="18" charset="0"/>
                <a:cs typeface="Times New Roman" panose="02020603050405020304" pitchFamily="18" charset="0"/>
              </a:rPr>
              <a:t>За да изпратите електронно писмо, използвайте бутона най-горе, озаглавен </a:t>
            </a:r>
            <a:r>
              <a:rPr lang="bg-BG" sz="1300" i="1">
                <a:effectLst/>
                <a:latin typeface="Cambria" panose="02040503050406030204" pitchFamily="18" charset="0"/>
                <a:ea typeface="Times New Roman" panose="02020603050405020304" pitchFamily="18" charset="0"/>
                <a:cs typeface="Times New Roman" panose="02020603050405020304" pitchFamily="18" charset="0"/>
              </a:rPr>
              <a:t>Напиши</a:t>
            </a:r>
            <a:r>
              <a:rPr lang="bg-BG" sz="1300">
                <a:effectLst/>
                <a:latin typeface="Cambria" panose="02040503050406030204" pitchFamily="18" charset="0"/>
                <a:ea typeface="Times New Roman" panose="02020603050405020304" pitchFamily="18" charset="0"/>
                <a:cs typeface="Times New Roman" panose="02020603050405020304" pitchFamily="18" charset="0"/>
              </a:rPr>
              <a:t>. В полето </a:t>
            </a:r>
            <a:r>
              <a:rPr lang="bg-BG" sz="1300" i="1">
                <a:effectLst/>
                <a:latin typeface="Cambria" panose="02040503050406030204" pitchFamily="18" charset="0"/>
                <a:ea typeface="Times New Roman" panose="02020603050405020304" pitchFamily="18" charset="0"/>
                <a:cs typeface="Times New Roman" panose="02020603050405020304" pitchFamily="18" charset="0"/>
              </a:rPr>
              <a:t>До</a:t>
            </a:r>
            <a:r>
              <a:rPr lang="bg-BG" sz="1300">
                <a:effectLst/>
                <a:latin typeface="Cambria" panose="02040503050406030204" pitchFamily="18" charset="0"/>
                <a:ea typeface="Times New Roman" panose="02020603050405020304" pitchFamily="18" charset="0"/>
                <a:cs typeface="Times New Roman" panose="02020603050405020304" pitchFamily="18" charset="0"/>
              </a:rPr>
              <a:t> въведете електронния адрес, до който искате да изпратите писмо. Ако искате да изпратите писмо до повече от един адрес, напишете следващите в полето </a:t>
            </a:r>
            <a:r>
              <a:rPr lang="bg-BG" sz="1300" i="1">
                <a:effectLst/>
                <a:latin typeface="Cambria" panose="02040503050406030204" pitchFamily="18" charset="0"/>
                <a:ea typeface="Times New Roman" panose="02020603050405020304" pitchFamily="18" charset="0"/>
                <a:cs typeface="Times New Roman" panose="02020603050405020304" pitchFamily="18" charset="0"/>
              </a:rPr>
              <a:t>Явно копие (Як)</a:t>
            </a:r>
            <a:r>
              <a:rPr lang="bg-BG" sz="1300">
                <a:effectLst/>
                <a:latin typeface="Cambria" panose="02040503050406030204" pitchFamily="18" charset="0"/>
                <a:ea typeface="Times New Roman" panose="02020603050405020304" pitchFamily="18" charset="0"/>
                <a:cs typeface="Times New Roman" panose="02020603050405020304" pitchFamily="18" charset="0"/>
              </a:rPr>
              <a:t>, което ще се отвори при проследяване на едноименната връзка.</a:t>
            </a:r>
            <a:endParaRPr lang="en-BG" sz="130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1300">
                <a:effectLst/>
                <a:latin typeface="Cambria" panose="02040503050406030204" pitchFamily="18" charset="0"/>
                <a:ea typeface="Times New Roman" panose="02020603050405020304" pitchFamily="18" charset="0"/>
                <a:cs typeface="Times New Roman" panose="02020603050405020304" pitchFamily="18" charset="0"/>
              </a:rPr>
              <a:t>Напишете накратко повода на електронното си писмо в полето </a:t>
            </a:r>
            <a:r>
              <a:rPr lang="bg-BG" sz="1300" i="1">
                <a:effectLst/>
                <a:latin typeface="Cambria" panose="02040503050406030204" pitchFamily="18" charset="0"/>
                <a:ea typeface="Times New Roman" panose="02020603050405020304" pitchFamily="18" charset="0"/>
                <a:cs typeface="Times New Roman" panose="02020603050405020304" pitchFamily="18" charset="0"/>
              </a:rPr>
              <a:t>Тема</a:t>
            </a:r>
            <a:r>
              <a:rPr lang="bg-BG" sz="1300">
                <a:effectLst/>
                <a:latin typeface="Cambria" panose="02040503050406030204" pitchFamily="18" charset="0"/>
                <a:ea typeface="Times New Roman" panose="02020603050405020304" pitchFamily="18" charset="0"/>
                <a:cs typeface="Times New Roman" panose="02020603050405020304" pitchFamily="18" charset="0"/>
              </a:rPr>
              <a:t>. Това поле трябва да показва за какво се отнася съобщението. Не е препоръчително да го оставяте празно, защото съобщението ви може да не бъде разгледано или да бъде възприето като спам.</a:t>
            </a:r>
            <a:endParaRPr lang="en-BG" sz="130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300">
                <a:effectLst/>
                <a:latin typeface="Cambria" panose="02040503050406030204" pitchFamily="18" charset="0"/>
                <a:ea typeface="Times New Roman" panose="02020603050405020304" pitchFamily="18" charset="0"/>
                <a:cs typeface="Times New Roman" panose="02020603050405020304" pitchFamily="18" charset="0"/>
              </a:rPr>
              <a:t>Напишете текста на съобщението си в текстовото поле под темата и когато сте готови щракнете върху </a:t>
            </a:r>
            <a:r>
              <a:rPr lang="bg-BG" sz="1300" i="1">
                <a:effectLst/>
                <a:latin typeface="Cambria" panose="02040503050406030204" pitchFamily="18" charset="0"/>
                <a:ea typeface="Times New Roman" panose="02020603050405020304" pitchFamily="18" charset="0"/>
                <a:cs typeface="Times New Roman" panose="02020603050405020304" pitchFamily="18" charset="0"/>
              </a:rPr>
              <a:t>Изпрати</a:t>
            </a:r>
            <a:r>
              <a:rPr lang="bg-BG" sz="1300">
                <a:effectLst/>
                <a:latin typeface="Cambria" panose="02040503050406030204" pitchFamily="18" charset="0"/>
                <a:ea typeface="Times New Roman" panose="02020603050405020304" pitchFamily="18" charset="0"/>
                <a:cs typeface="Times New Roman" panose="02020603050405020304" pitchFamily="18" charset="0"/>
              </a:rPr>
              <a:t> горе вдясно. Ако искате да довършите писмото си по-късно и след това да го изпратите, изберете </a:t>
            </a:r>
            <a:r>
              <a:rPr lang="bg-BG" sz="1300" i="1">
                <a:effectLst/>
                <a:latin typeface="Cambria" panose="02040503050406030204" pitchFamily="18" charset="0"/>
                <a:ea typeface="Times New Roman" panose="02020603050405020304" pitchFamily="18" charset="0"/>
                <a:cs typeface="Times New Roman" panose="02020603050405020304" pitchFamily="18" charset="0"/>
              </a:rPr>
              <a:t>Запази в чернови</a:t>
            </a:r>
            <a:r>
              <a:rPr lang="bg-BG" sz="1300" i="1">
                <a:latin typeface="Cambria" panose="02040503050406030204" pitchFamily="18" charset="0"/>
                <a:ea typeface="Times New Roman" panose="02020603050405020304" pitchFamily="18" charset="0"/>
                <a:cs typeface="Times New Roman" panose="02020603050405020304" pitchFamily="18" charset="0"/>
              </a:rPr>
              <a:t>.</a:t>
            </a:r>
            <a:endParaRPr lang="en-BG" sz="1300"/>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90293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613C-01A1-CEE6-8AA5-3251890EE4CC}"/>
              </a:ext>
            </a:extLst>
          </p:cNvPr>
          <p:cNvSpPr>
            <a:spLocks noGrp="1"/>
          </p:cNvSpPr>
          <p:nvPr>
            <p:ph type="title"/>
          </p:nvPr>
        </p:nvSpPr>
        <p:spPr>
          <a:xfrm>
            <a:off x="4974771" y="634946"/>
            <a:ext cx="6574972" cy="1450757"/>
          </a:xfrm>
        </p:spPr>
        <p:txBody>
          <a:bodyPr>
            <a:normAutofit/>
          </a:bodyPr>
          <a:lstStyle/>
          <a:p>
            <a:r>
              <a:rPr lang="bg-BG" dirty="0"/>
              <a:t>Отговор на писмо</a:t>
            </a:r>
            <a:endParaRPr lang="en-BG" dirty="0"/>
          </a:p>
        </p:txBody>
      </p:sp>
      <p:pic>
        <p:nvPicPr>
          <p:cNvPr id="6" name="Picture 5" descr="Graphical user interface, text, application, email&#10;&#10;Description automatically generated">
            <a:extLst>
              <a:ext uri="{FF2B5EF4-FFF2-40B4-BE49-F238E27FC236}">
                <a16:creationId xmlns:a16="http://schemas.microsoft.com/office/drawing/2014/main" id="{F1687308-C724-84CF-F642-43E4C67F3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7" y="2085703"/>
            <a:ext cx="4001315" cy="3000985"/>
          </a:xfrm>
          <a:prstGeom prst="rect">
            <a:avLst/>
          </a:prstGeom>
          <a:ln>
            <a:solidFill>
              <a:schemeClr val="accent1"/>
            </a:solidFill>
          </a:ln>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93385F-5B49-2A09-DB60-667601653400}"/>
              </a:ext>
            </a:extLst>
          </p:cNvPr>
          <p:cNvSpPr>
            <a:spLocks noGrp="1"/>
          </p:cNvSpPr>
          <p:nvPr>
            <p:ph idx="1"/>
          </p:nvPr>
        </p:nvSpPr>
        <p:spPr>
          <a:xfrm>
            <a:off x="4974769" y="2198914"/>
            <a:ext cx="6574973" cy="3670180"/>
          </a:xfrm>
        </p:spPr>
        <p:txBody>
          <a:bodyPr>
            <a:normAutofit/>
          </a:bodyPr>
          <a:lstStyle/>
          <a:p>
            <a:pPr marL="0" indent="0">
              <a:buNone/>
            </a:pPr>
            <a:r>
              <a:rPr lang="bg-BG" sz="2400">
                <a:effectLst/>
                <a:latin typeface="Cambria" panose="02040503050406030204" pitchFamily="18" charset="0"/>
                <a:ea typeface="Times New Roman" panose="02020603050405020304" pitchFamily="18" charset="0"/>
                <a:cs typeface="Times New Roman" panose="02020603050405020304" pitchFamily="18" charset="0"/>
              </a:rPr>
              <a:t>За да отговорите на вече получено писмо, след като го отворите, щракнете върху </a:t>
            </a:r>
            <a:r>
              <a:rPr lang="bg-BG" sz="2400" i="1">
                <a:effectLst/>
                <a:latin typeface="Cambria" panose="02040503050406030204" pitchFamily="18" charset="0"/>
                <a:ea typeface="Times New Roman" panose="02020603050405020304" pitchFamily="18" charset="0"/>
                <a:cs typeface="Times New Roman" panose="02020603050405020304" pitchFamily="18" charset="0"/>
              </a:rPr>
              <a:t>Отговори</a:t>
            </a:r>
            <a:r>
              <a:rPr lang="bg-BG" sz="2400">
                <a:effectLst/>
                <a:latin typeface="Cambria" panose="02040503050406030204" pitchFamily="18" charset="0"/>
                <a:ea typeface="Times New Roman" panose="02020603050405020304" pitchFamily="18" charset="0"/>
                <a:cs typeface="Times New Roman" panose="02020603050405020304" pitchFamily="18" charset="0"/>
              </a:rPr>
              <a:t> горе вляво. Ако писмото, което сте получили, е адресирано не само до вас, а до повече хора, може да отговорите на всички едновременно (на изпращащия и на другите участници в кореспонденцията) чрез </a:t>
            </a:r>
            <a:r>
              <a:rPr lang="bg-BG" sz="2400" i="1">
                <a:effectLst/>
                <a:latin typeface="Cambria" panose="02040503050406030204" pitchFamily="18" charset="0"/>
                <a:ea typeface="Times New Roman" panose="02020603050405020304" pitchFamily="18" charset="0"/>
                <a:cs typeface="Times New Roman" panose="02020603050405020304" pitchFamily="18" charset="0"/>
              </a:rPr>
              <a:t>Отговори на всички</a:t>
            </a:r>
            <a:r>
              <a:rPr lang="bg-BG" sz="2400">
                <a:effectLst/>
                <a:latin typeface="Cambria" panose="02040503050406030204" pitchFamily="18" charset="0"/>
                <a:ea typeface="Times New Roman" panose="02020603050405020304" pitchFamily="18" charset="0"/>
                <a:cs typeface="Times New Roman" panose="02020603050405020304" pitchFamily="18" charset="0"/>
              </a:rPr>
              <a:t>. Ако искате да препратите получено писмо до друг получател, използвайте </a:t>
            </a:r>
            <a:r>
              <a:rPr lang="bg-BG" sz="2400" i="1">
                <a:effectLst/>
                <a:latin typeface="Cambria" panose="02040503050406030204" pitchFamily="18" charset="0"/>
                <a:ea typeface="Times New Roman" panose="02020603050405020304" pitchFamily="18" charset="0"/>
                <a:cs typeface="Times New Roman" panose="02020603050405020304" pitchFamily="18" charset="0"/>
              </a:rPr>
              <a:t>Препрати</a:t>
            </a:r>
            <a:r>
              <a:rPr lang="bg-BG" sz="2400" i="1">
                <a:latin typeface="Cambria" panose="02040503050406030204" pitchFamily="18" charset="0"/>
                <a:ea typeface="Times New Roman" panose="02020603050405020304" pitchFamily="18" charset="0"/>
                <a:cs typeface="Times New Roman" panose="02020603050405020304" pitchFamily="18" charset="0"/>
              </a:rPr>
              <a:t>.</a:t>
            </a:r>
            <a:endParaRPr lang="en-BG" sz="240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770057C-289F-A2AA-A3E9-19550E962FF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5679955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2138</TotalTime>
  <Words>2302</Words>
  <Application>Microsoft Macintosh PowerPoint</Application>
  <PresentationFormat>Widescreen</PresentationFormat>
  <Paragraphs>100</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vt:lpstr>
      <vt:lpstr>Symbol</vt:lpstr>
      <vt:lpstr>Retrospect</vt:lpstr>
      <vt:lpstr>2.2. Споделяне  чрез дигитални технологии</vt:lpstr>
      <vt:lpstr>Съдържание</vt:lpstr>
      <vt:lpstr>Анотация на темата и нови понятия</vt:lpstr>
      <vt:lpstr>Вход в електронната  пощенска кутия</vt:lpstr>
      <vt:lpstr>Основни елементи в електронната  пощенска кутия</vt:lpstr>
      <vt:lpstr>Правила за безопасно ползване  на електронната поща</vt:lpstr>
      <vt:lpstr>Изход от електронната  пощенска кутия</vt:lpstr>
      <vt:lpstr>Създаване и изпращане на електронно писмо</vt:lpstr>
      <vt:lpstr>Отговор на писмо</vt:lpstr>
      <vt:lpstr>Споделяне на файлове  през електронна поща</vt:lpstr>
      <vt:lpstr>Споделяне на файлове  през електронна поща</vt:lpstr>
      <vt:lpstr>Споделяне на файлове  през система за съобщения</vt:lpstr>
      <vt:lpstr>Споделяне на файлове  през система за съобщения</vt:lpstr>
      <vt:lpstr>Споделяне на файлове  през облачна система</vt:lpstr>
      <vt:lpstr>Споделяне на файлове  през облачна система</vt:lpstr>
      <vt:lpstr>Базови облачни технологии за споделяне на информация</vt:lpstr>
      <vt:lpstr>Базови облачни технологии за споделяне на информация</vt:lpstr>
      <vt:lpstr>Облачни системи –  ограничения</vt:lpstr>
      <vt:lpstr>Качване на файл</vt:lpstr>
      <vt:lpstr>Опции за файл</vt:lpstr>
      <vt:lpstr>Споделяне на файл с линк</vt:lpstr>
      <vt:lpstr>Социалните мрежи  като информационен канал</vt:lpstr>
      <vt:lpstr>Типове социални мрежи</vt:lpstr>
      <vt:lpstr>Социалните мрежи  като средство за споделяне на информация</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Олег Димитров Константинов</cp:lastModifiedBy>
  <cp:revision>173</cp:revision>
  <dcterms:created xsi:type="dcterms:W3CDTF">2023-01-03T13:46:11Z</dcterms:created>
  <dcterms:modified xsi:type="dcterms:W3CDTF">2023-02-21T06:53:48Z</dcterms:modified>
</cp:coreProperties>
</file>